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73" r:id="rId2"/>
    <p:sldId id="311" r:id="rId3"/>
    <p:sldId id="312" r:id="rId4"/>
    <p:sldId id="417" r:id="rId5"/>
    <p:sldId id="418" r:id="rId6"/>
    <p:sldId id="419" r:id="rId7"/>
    <p:sldId id="420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60" r:id="rId31"/>
    <p:sldId id="361" r:id="rId32"/>
    <p:sldId id="362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414" r:id="rId54"/>
    <p:sldId id="415" r:id="rId55"/>
    <p:sldId id="416" r:id="rId56"/>
    <p:sldId id="363" r:id="rId57"/>
    <p:sldId id="364" r:id="rId58"/>
    <p:sldId id="365" r:id="rId59"/>
    <p:sldId id="366" r:id="rId60"/>
    <p:sldId id="367" r:id="rId61"/>
    <p:sldId id="307" r:id="rId62"/>
    <p:sldId id="308" r:id="rId63"/>
  </p:sldIdLst>
  <p:sldSz cx="12192000" cy="6858000"/>
  <p:notesSz cx="6797675" cy="9926638"/>
  <p:defaultTextStyle>
    <a:defPPr>
      <a:defRPr lang="pt-P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E3"/>
    <a:srgbClr val="0093E0"/>
    <a:srgbClr val="99CC00"/>
    <a:srgbClr val="648035"/>
    <a:srgbClr val="2194A3"/>
    <a:srgbClr val="7A962F"/>
    <a:srgbClr val="79A400"/>
    <a:srgbClr val="1956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3EBC1-057D-4191-B4CE-C9E657D61F78}" v="4" dt="2024-11-18T14:28:54.456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Estilo Médio 2 - Destaqu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5" autoAdjust="0"/>
    <p:restoredTop sz="94660"/>
  </p:normalViewPr>
  <p:slideViewPr>
    <p:cSldViewPr>
      <p:cViewPr>
        <p:scale>
          <a:sx n="95" d="100"/>
          <a:sy n="95" d="100"/>
        </p:scale>
        <p:origin x="264" y="5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fia Vairinho" userId="88c1a611-119f-4770-af5e-a5d14f59faaa" providerId="ADAL" clId="{20D3EBC1-057D-4191-B4CE-C9E657D61F78}"/>
    <pc:docChg chg="modSld">
      <pc:chgData name="Sofia Vairinho" userId="88c1a611-119f-4770-af5e-a5d14f59faaa" providerId="ADAL" clId="{20D3EBC1-057D-4191-B4CE-C9E657D61F78}" dt="2024-11-18T14:28:54.456" v="3" actId="1076"/>
      <pc:docMkLst>
        <pc:docMk/>
      </pc:docMkLst>
      <pc:sldChg chg="modSp">
        <pc:chgData name="Sofia Vairinho" userId="88c1a611-119f-4770-af5e-a5d14f59faaa" providerId="ADAL" clId="{20D3EBC1-057D-4191-B4CE-C9E657D61F78}" dt="2024-11-18T14:28:54.456" v="3" actId="1076"/>
        <pc:sldMkLst>
          <pc:docMk/>
          <pc:sldMk cId="2275062803" sldId="312"/>
        </pc:sldMkLst>
        <pc:picChg chg="mod">
          <ac:chgData name="Sofia Vairinho" userId="88c1a611-119f-4770-af5e-a5d14f59faaa" providerId="ADAL" clId="{20D3EBC1-057D-4191-B4CE-C9E657D61F78}" dt="2024-11-18T14:28:54.456" v="3" actId="1076"/>
          <ac:picMkLst>
            <pc:docMk/>
            <pc:sldMk cId="2275062803" sldId="312"/>
            <ac:picMk id="7171" creationId="{00000000-0000-0000-0000-000000000000}"/>
          </ac:picMkLst>
        </pc:picChg>
      </pc:sldChg>
    </pc:docChg>
  </pc:docChgLst>
  <pc:docChgLst>
    <pc:chgData name="Sofia Vairinho" userId="88c1a611-119f-4770-af5e-a5d14f59faaa" providerId="ADAL" clId="{96041644-F7BF-4D14-AEF2-5CCE000DB1A3}"/>
    <pc:docChg chg="custSel addSld modSld">
      <pc:chgData name="Sofia Vairinho" userId="88c1a611-119f-4770-af5e-a5d14f59faaa" providerId="ADAL" clId="{96041644-F7BF-4D14-AEF2-5CCE000DB1A3}" dt="2024-10-29T09:40:22.875" v="313" actId="20577"/>
      <pc:docMkLst>
        <pc:docMk/>
      </pc:docMkLst>
      <pc:sldChg chg="delSp modSp">
        <pc:chgData name="Sofia Vairinho" userId="88c1a611-119f-4770-af5e-a5d14f59faaa" providerId="ADAL" clId="{96041644-F7BF-4D14-AEF2-5CCE000DB1A3}" dt="2024-10-29T09:40:22.875" v="313" actId="20577"/>
        <pc:sldMkLst>
          <pc:docMk/>
          <pc:sldMk cId="0" sldId="273"/>
        </pc:sldMkLst>
        <pc:spChg chg="del mod">
          <ac:chgData name="Sofia Vairinho" userId="88c1a611-119f-4770-af5e-a5d14f59faaa" providerId="ADAL" clId="{96041644-F7BF-4D14-AEF2-5CCE000DB1A3}" dt="2024-10-29T09:31:56.262" v="9"/>
          <ac:spMkLst>
            <pc:docMk/>
            <pc:sldMk cId="0" sldId="273"/>
            <ac:spMk id="2051" creationId="{00000000-0000-0000-0000-000000000000}"/>
          </ac:spMkLst>
        </pc:spChg>
        <pc:spChg chg="mod">
          <ac:chgData name="Sofia Vairinho" userId="88c1a611-119f-4770-af5e-a5d14f59faaa" providerId="ADAL" clId="{96041644-F7BF-4D14-AEF2-5CCE000DB1A3}" dt="2024-10-29T09:40:22.875" v="313" actId="20577"/>
          <ac:spMkLst>
            <pc:docMk/>
            <pc:sldMk cId="0" sldId="273"/>
            <ac:spMk id="2052" creationId="{00000000-0000-0000-0000-000000000000}"/>
          </ac:spMkLst>
        </pc:spChg>
        <pc:picChg chg="mod">
          <ac:chgData name="Sofia Vairinho" userId="88c1a611-119f-4770-af5e-a5d14f59faaa" providerId="ADAL" clId="{96041644-F7BF-4D14-AEF2-5CCE000DB1A3}" dt="2024-10-29T09:31:45.256" v="0" actId="1076"/>
          <ac:picMkLst>
            <pc:docMk/>
            <pc:sldMk cId="0" sldId="273"/>
            <ac:picMk id="4" creationId="{00000000-0000-0000-0000-000000000000}"/>
          </ac:picMkLst>
        </pc:picChg>
      </pc:sldChg>
      <pc:sldChg chg="addSp modSp add">
        <pc:chgData name="Sofia Vairinho" userId="88c1a611-119f-4770-af5e-a5d14f59faaa" providerId="ADAL" clId="{96041644-F7BF-4D14-AEF2-5CCE000DB1A3}" dt="2024-10-29T09:40:10.473" v="304" actId="1076"/>
        <pc:sldMkLst>
          <pc:docMk/>
          <pc:sldMk cId="3455870065" sldId="420"/>
        </pc:sldMkLst>
        <pc:spChg chg="mod">
          <ac:chgData name="Sofia Vairinho" userId="88c1a611-119f-4770-af5e-a5d14f59faaa" providerId="ADAL" clId="{96041644-F7BF-4D14-AEF2-5CCE000DB1A3}" dt="2024-10-29T09:32:34.544" v="24" actId="20577"/>
          <ac:spMkLst>
            <pc:docMk/>
            <pc:sldMk cId="3455870065" sldId="420"/>
            <ac:spMk id="2" creationId="{B1AA727E-F06A-41EF-BB90-2C783648F3BA}"/>
          </ac:spMkLst>
        </pc:spChg>
        <pc:spChg chg="mod">
          <ac:chgData name="Sofia Vairinho" userId="88c1a611-119f-4770-af5e-a5d14f59faaa" providerId="ADAL" clId="{96041644-F7BF-4D14-AEF2-5CCE000DB1A3}" dt="2024-10-29T09:40:01.274" v="302" actId="20577"/>
          <ac:spMkLst>
            <pc:docMk/>
            <pc:sldMk cId="3455870065" sldId="420"/>
            <ac:spMk id="3" creationId="{ECD061F3-449C-49DD-853E-26901BA576B0}"/>
          </ac:spMkLst>
        </pc:spChg>
        <pc:spChg chg="add">
          <ac:chgData name="Sofia Vairinho" userId="88c1a611-119f-4770-af5e-a5d14f59faaa" providerId="ADAL" clId="{96041644-F7BF-4D14-AEF2-5CCE000DB1A3}" dt="2024-10-29T09:37:49.764" v="246"/>
          <ac:spMkLst>
            <pc:docMk/>
            <pc:sldMk cId="3455870065" sldId="420"/>
            <ac:spMk id="4" creationId="{330DEFB1-5775-4F47-B383-9226ED4831AF}"/>
          </ac:spMkLst>
        </pc:spChg>
        <pc:picChg chg="add mod">
          <ac:chgData name="Sofia Vairinho" userId="88c1a611-119f-4770-af5e-a5d14f59faaa" providerId="ADAL" clId="{96041644-F7BF-4D14-AEF2-5CCE000DB1A3}" dt="2024-10-29T09:37:59.785" v="248" actId="1076"/>
          <ac:picMkLst>
            <pc:docMk/>
            <pc:sldMk cId="3455870065" sldId="420"/>
            <ac:picMk id="5" creationId="{CB52035C-E072-4A03-84D4-B9C1E8C4E3A8}"/>
          </ac:picMkLst>
        </pc:picChg>
        <pc:picChg chg="add mod">
          <ac:chgData name="Sofia Vairinho" userId="88c1a611-119f-4770-af5e-a5d14f59faaa" providerId="ADAL" clId="{96041644-F7BF-4D14-AEF2-5CCE000DB1A3}" dt="2024-10-29T09:40:10.473" v="304" actId="1076"/>
          <ac:picMkLst>
            <pc:docMk/>
            <pc:sldMk cId="3455870065" sldId="420"/>
            <ac:picMk id="6" creationId="{845F4DFE-06D0-41D3-9321-A9330BCDEDA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6E9FD-1CA5-44DF-A4EC-7CE3C1A7670C}" type="datetimeFigureOut">
              <a:rPr lang="pt-PT" smtClean="0"/>
              <a:t>18/11/2024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25E75-EEBF-421C-9399-9932BC45AEF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9165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47BFA-137A-48F2-A013-2C412222F6B8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EE993-4918-49E9-A03C-CDA7274F2F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0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918981" y="745856"/>
            <a:ext cx="4961255" cy="372079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680384" y="4717529"/>
            <a:ext cx="5435370" cy="4461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206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68AC48-B748-46DF-94ED-98E9F6CA434D}" type="slidenum">
              <a:rPr lang="en-GB" altLang="en-US"/>
              <a:pPr/>
              <a:t>44</a:t>
            </a:fld>
            <a:endParaRPr lang="en-GB" altLang="en-US"/>
          </a:p>
        </p:txBody>
      </p:sp>
      <p:sp>
        <p:nvSpPr>
          <p:cNvPr id="430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6838" y="747713"/>
            <a:ext cx="6607175" cy="37179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768" y="4715789"/>
            <a:ext cx="5436552" cy="446349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321" tIns="45661" rIns="91321" bIns="45661" anchor="ctr"/>
          <a:lstStyle/>
          <a:p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1169274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145B1BD-8AEE-41EE-9C5E-82727FE0D416}" type="slidenum">
              <a:rPr lang="en-GB" altLang="en-US"/>
              <a:pPr/>
              <a:t>45</a:t>
            </a:fld>
            <a:endParaRPr lang="en-GB" altLang="en-US"/>
          </a:p>
        </p:txBody>
      </p:sp>
      <p:sp>
        <p:nvSpPr>
          <p:cNvPr id="440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6838" y="747713"/>
            <a:ext cx="6607175" cy="37179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768" y="4715789"/>
            <a:ext cx="5436552" cy="446349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321" tIns="45661" rIns="91321" bIns="45661" anchor="ctr"/>
          <a:lstStyle/>
          <a:p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3571338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644FD4-04BE-40E3-912E-34B9EF1E547D}" type="slidenum">
              <a:rPr lang="en-GB" altLang="en-US"/>
              <a:pPr/>
              <a:t>46</a:t>
            </a:fld>
            <a:endParaRPr lang="en-GB" altLang="en-US"/>
          </a:p>
        </p:txBody>
      </p:sp>
      <p:sp>
        <p:nvSpPr>
          <p:cNvPr id="107522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47713"/>
            <a:ext cx="6607175" cy="3717925"/>
          </a:xfrm>
          <a:ln/>
        </p:spPr>
      </p:sp>
      <p:sp>
        <p:nvSpPr>
          <p:cNvPr id="107523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79768" y="4715789"/>
            <a:ext cx="5436552" cy="4463497"/>
          </a:xfrm>
          <a:noFill/>
          <a:ln/>
        </p:spPr>
        <p:txBody>
          <a:bodyPr wrap="none" anchor="ctr"/>
          <a:lstStyle/>
          <a:p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3733783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804536-1C24-4964-AB68-463E9BABDBDB}" type="slidenum">
              <a:rPr lang="en-GB" altLang="en-US"/>
              <a:pPr/>
              <a:t>47</a:t>
            </a:fld>
            <a:endParaRPr lang="en-GB" altLang="en-US"/>
          </a:p>
        </p:txBody>
      </p:sp>
      <p:sp>
        <p:nvSpPr>
          <p:cNvPr id="109570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47713"/>
            <a:ext cx="6607175" cy="3717925"/>
          </a:xfrm>
          <a:ln/>
        </p:spPr>
      </p:sp>
      <p:sp>
        <p:nvSpPr>
          <p:cNvPr id="109571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79768" y="4715789"/>
            <a:ext cx="5436552" cy="4463497"/>
          </a:xfrm>
          <a:noFill/>
          <a:ln/>
        </p:spPr>
        <p:txBody>
          <a:bodyPr wrap="none" anchor="ctr"/>
          <a:lstStyle/>
          <a:p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2377332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31EF8-ED51-4252-A7E3-1E910DC24741}" type="slidenum">
              <a:rPr lang="en-GB" altLang="en-US"/>
              <a:pPr/>
              <a:t>48</a:t>
            </a:fld>
            <a:endParaRPr lang="en-GB" altLang="en-US"/>
          </a:p>
        </p:txBody>
      </p:sp>
      <p:sp>
        <p:nvSpPr>
          <p:cNvPr id="11161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47713"/>
            <a:ext cx="6607175" cy="3717925"/>
          </a:xfrm>
          <a:ln/>
        </p:spPr>
      </p:sp>
      <p:sp>
        <p:nvSpPr>
          <p:cNvPr id="111619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79768" y="4715789"/>
            <a:ext cx="5436552" cy="4463497"/>
          </a:xfrm>
          <a:noFill/>
          <a:ln/>
        </p:spPr>
        <p:txBody>
          <a:bodyPr wrap="none" anchor="ctr"/>
          <a:lstStyle/>
          <a:p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3900927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95F2996-52A6-4C68-8A6B-EA98C7E5B71C}" type="slidenum">
              <a:rPr lang="en-GB" altLang="en-US"/>
              <a:pPr/>
              <a:t>49</a:t>
            </a:fld>
            <a:endParaRPr lang="en-GB" altLang="en-US"/>
          </a:p>
        </p:txBody>
      </p:sp>
      <p:sp>
        <p:nvSpPr>
          <p:cNvPr id="11366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47713"/>
            <a:ext cx="6607175" cy="3717925"/>
          </a:xfrm>
          <a:ln/>
        </p:spPr>
      </p:sp>
      <p:sp>
        <p:nvSpPr>
          <p:cNvPr id="113667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79768" y="4715789"/>
            <a:ext cx="5436552" cy="4463497"/>
          </a:xfrm>
          <a:noFill/>
          <a:ln/>
        </p:spPr>
        <p:txBody>
          <a:bodyPr wrap="none" anchor="ctr"/>
          <a:lstStyle/>
          <a:p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2312111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663C7D-57E8-4CFD-8E28-8B1DDB9E2895}" type="slidenum">
              <a:rPr lang="en-GB" altLang="en-US"/>
              <a:pPr/>
              <a:t>50</a:t>
            </a:fld>
            <a:endParaRPr lang="en-GB" altLang="en-US"/>
          </a:p>
        </p:txBody>
      </p:sp>
      <p:sp>
        <p:nvSpPr>
          <p:cNvPr id="115714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47713"/>
            <a:ext cx="6607175" cy="3717925"/>
          </a:xfrm>
          <a:ln/>
        </p:spPr>
      </p:sp>
      <p:sp>
        <p:nvSpPr>
          <p:cNvPr id="115715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79768" y="4715789"/>
            <a:ext cx="5436552" cy="4463497"/>
          </a:xfrm>
          <a:noFill/>
          <a:ln/>
        </p:spPr>
        <p:txBody>
          <a:bodyPr wrap="none" anchor="ctr"/>
          <a:lstStyle/>
          <a:p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1253931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F52B57-75DB-4037-9548-26ED51AD4F1F}" type="slidenum">
              <a:rPr lang="en-GB" altLang="en-US"/>
              <a:pPr/>
              <a:t>51</a:t>
            </a:fld>
            <a:endParaRPr lang="en-GB" altLang="en-US"/>
          </a:p>
        </p:txBody>
      </p:sp>
      <p:sp>
        <p:nvSpPr>
          <p:cNvPr id="117762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425" y="747713"/>
            <a:ext cx="6607175" cy="3717925"/>
          </a:xfrm>
          <a:ln/>
        </p:spPr>
      </p:sp>
      <p:sp>
        <p:nvSpPr>
          <p:cNvPr id="11776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79768" y="4715789"/>
            <a:ext cx="5436552" cy="4463497"/>
          </a:xfrm>
          <a:ln/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GB" altLang="en-US" b="1"/>
              <a:t>Podem ser entregues em </a:t>
            </a:r>
            <a:r>
              <a:rPr lang="en-GB" altLang="en-US" b="1">
                <a:solidFill>
                  <a:srgbClr val="669900"/>
                </a:solidFill>
              </a:rPr>
              <a:t>português ou inglês</a:t>
            </a:r>
            <a:r>
              <a:rPr lang="en-GB" altLang="en-US" b="1"/>
              <a:t>. O requerente deve apresentar tradução para língua portuguesa em 2M, no caso do pedido definitivo. Se for um PPP, deverá ser apresentado em língua portuguesa, aquando da conversão.</a:t>
            </a:r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889996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30948B4-CD3F-42D8-B9E4-6D302AC94549}" type="slidenum">
              <a:rPr lang="en-GB" altLang="en-US"/>
              <a:pPr/>
              <a:t>52</a:t>
            </a:fld>
            <a:endParaRPr lang="en-GB" altLang="en-US"/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919593" y="747355"/>
            <a:ext cx="4960079" cy="37193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1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79768" y="4715789"/>
            <a:ext cx="5438140" cy="4463497"/>
          </a:xfrm>
          <a:noFill/>
          <a:ln/>
        </p:spPr>
        <p:txBody>
          <a:bodyPr wrap="none" anchor="ctr"/>
          <a:lstStyle/>
          <a:p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3577311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D88E6B5-EB4B-4A4D-B7E4-536F7AEC112A}" type="slidenum">
              <a:rPr lang="en-GB" altLang="en-US"/>
              <a:pPr/>
              <a:t>53</a:t>
            </a:fld>
            <a:endParaRPr lang="en-GB" altLang="en-US"/>
          </a:p>
        </p:txBody>
      </p:sp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637817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PT"/>
          </a:p>
        </p:txBody>
      </p:sp>
      <p:sp>
        <p:nvSpPr>
          <p:cNvPr id="48132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tabLst>
                <a:tab pos="0" algn="l"/>
                <a:tab pos="446088" algn="l"/>
                <a:tab pos="895350" algn="l"/>
                <a:tab pos="1343025" algn="l"/>
                <a:tab pos="1792288" algn="l"/>
                <a:tab pos="2241550" algn="l"/>
                <a:tab pos="2689225" algn="l"/>
                <a:tab pos="3138488" algn="l"/>
                <a:tab pos="3586163" algn="l"/>
                <a:tab pos="4035425" algn="l"/>
                <a:tab pos="4484688" algn="l"/>
                <a:tab pos="4932363" algn="l"/>
                <a:tab pos="5381625" algn="l"/>
                <a:tab pos="5829300" algn="l"/>
                <a:tab pos="6278563" algn="l"/>
                <a:tab pos="6727825" algn="l"/>
                <a:tab pos="7175500" algn="l"/>
                <a:tab pos="7624763" algn="l"/>
                <a:tab pos="8072438" algn="l"/>
                <a:tab pos="8521700" algn="l"/>
                <a:tab pos="89709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0" algn="l"/>
                <a:tab pos="446088" algn="l"/>
                <a:tab pos="895350" algn="l"/>
                <a:tab pos="1343025" algn="l"/>
                <a:tab pos="1792288" algn="l"/>
                <a:tab pos="2241550" algn="l"/>
                <a:tab pos="2689225" algn="l"/>
                <a:tab pos="3138488" algn="l"/>
                <a:tab pos="3586163" algn="l"/>
                <a:tab pos="4035425" algn="l"/>
                <a:tab pos="4484688" algn="l"/>
                <a:tab pos="4932363" algn="l"/>
                <a:tab pos="5381625" algn="l"/>
                <a:tab pos="5829300" algn="l"/>
                <a:tab pos="6278563" algn="l"/>
                <a:tab pos="6727825" algn="l"/>
                <a:tab pos="7175500" algn="l"/>
                <a:tab pos="7624763" algn="l"/>
                <a:tab pos="8072438" algn="l"/>
                <a:tab pos="8521700" algn="l"/>
                <a:tab pos="89709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446088" algn="l"/>
                <a:tab pos="895350" algn="l"/>
                <a:tab pos="1343025" algn="l"/>
                <a:tab pos="1792288" algn="l"/>
                <a:tab pos="2241550" algn="l"/>
                <a:tab pos="2689225" algn="l"/>
                <a:tab pos="3138488" algn="l"/>
                <a:tab pos="3586163" algn="l"/>
                <a:tab pos="4035425" algn="l"/>
                <a:tab pos="4484688" algn="l"/>
                <a:tab pos="4932363" algn="l"/>
                <a:tab pos="5381625" algn="l"/>
                <a:tab pos="5829300" algn="l"/>
                <a:tab pos="6278563" algn="l"/>
                <a:tab pos="6727825" algn="l"/>
                <a:tab pos="7175500" algn="l"/>
                <a:tab pos="7624763" algn="l"/>
                <a:tab pos="8072438" algn="l"/>
                <a:tab pos="8521700" algn="l"/>
                <a:tab pos="89709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446088" algn="l"/>
                <a:tab pos="895350" algn="l"/>
                <a:tab pos="1343025" algn="l"/>
                <a:tab pos="1792288" algn="l"/>
                <a:tab pos="2241550" algn="l"/>
                <a:tab pos="2689225" algn="l"/>
                <a:tab pos="3138488" algn="l"/>
                <a:tab pos="3586163" algn="l"/>
                <a:tab pos="4035425" algn="l"/>
                <a:tab pos="4484688" algn="l"/>
                <a:tab pos="4932363" algn="l"/>
                <a:tab pos="5381625" algn="l"/>
                <a:tab pos="5829300" algn="l"/>
                <a:tab pos="6278563" algn="l"/>
                <a:tab pos="6727825" algn="l"/>
                <a:tab pos="7175500" algn="l"/>
                <a:tab pos="7624763" algn="l"/>
                <a:tab pos="8072438" algn="l"/>
                <a:tab pos="8521700" algn="l"/>
                <a:tab pos="89709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446088" algn="l"/>
                <a:tab pos="895350" algn="l"/>
                <a:tab pos="1343025" algn="l"/>
                <a:tab pos="1792288" algn="l"/>
                <a:tab pos="2241550" algn="l"/>
                <a:tab pos="2689225" algn="l"/>
                <a:tab pos="3138488" algn="l"/>
                <a:tab pos="3586163" algn="l"/>
                <a:tab pos="4035425" algn="l"/>
                <a:tab pos="4484688" algn="l"/>
                <a:tab pos="4932363" algn="l"/>
                <a:tab pos="5381625" algn="l"/>
                <a:tab pos="5829300" algn="l"/>
                <a:tab pos="6278563" algn="l"/>
                <a:tab pos="6727825" algn="l"/>
                <a:tab pos="7175500" algn="l"/>
                <a:tab pos="7624763" algn="l"/>
                <a:tab pos="8072438" algn="l"/>
                <a:tab pos="8521700" algn="l"/>
                <a:tab pos="89709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6088" algn="l"/>
                <a:tab pos="895350" algn="l"/>
                <a:tab pos="1343025" algn="l"/>
                <a:tab pos="1792288" algn="l"/>
                <a:tab pos="2241550" algn="l"/>
                <a:tab pos="2689225" algn="l"/>
                <a:tab pos="3138488" algn="l"/>
                <a:tab pos="3586163" algn="l"/>
                <a:tab pos="4035425" algn="l"/>
                <a:tab pos="4484688" algn="l"/>
                <a:tab pos="4932363" algn="l"/>
                <a:tab pos="5381625" algn="l"/>
                <a:tab pos="5829300" algn="l"/>
                <a:tab pos="6278563" algn="l"/>
                <a:tab pos="6727825" algn="l"/>
                <a:tab pos="7175500" algn="l"/>
                <a:tab pos="7624763" algn="l"/>
                <a:tab pos="8072438" algn="l"/>
                <a:tab pos="8521700" algn="l"/>
                <a:tab pos="89709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6088" algn="l"/>
                <a:tab pos="895350" algn="l"/>
                <a:tab pos="1343025" algn="l"/>
                <a:tab pos="1792288" algn="l"/>
                <a:tab pos="2241550" algn="l"/>
                <a:tab pos="2689225" algn="l"/>
                <a:tab pos="3138488" algn="l"/>
                <a:tab pos="3586163" algn="l"/>
                <a:tab pos="4035425" algn="l"/>
                <a:tab pos="4484688" algn="l"/>
                <a:tab pos="4932363" algn="l"/>
                <a:tab pos="5381625" algn="l"/>
                <a:tab pos="5829300" algn="l"/>
                <a:tab pos="6278563" algn="l"/>
                <a:tab pos="6727825" algn="l"/>
                <a:tab pos="7175500" algn="l"/>
                <a:tab pos="7624763" algn="l"/>
                <a:tab pos="8072438" algn="l"/>
                <a:tab pos="8521700" algn="l"/>
                <a:tab pos="89709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6088" algn="l"/>
                <a:tab pos="895350" algn="l"/>
                <a:tab pos="1343025" algn="l"/>
                <a:tab pos="1792288" algn="l"/>
                <a:tab pos="2241550" algn="l"/>
                <a:tab pos="2689225" algn="l"/>
                <a:tab pos="3138488" algn="l"/>
                <a:tab pos="3586163" algn="l"/>
                <a:tab pos="4035425" algn="l"/>
                <a:tab pos="4484688" algn="l"/>
                <a:tab pos="4932363" algn="l"/>
                <a:tab pos="5381625" algn="l"/>
                <a:tab pos="5829300" algn="l"/>
                <a:tab pos="6278563" algn="l"/>
                <a:tab pos="6727825" algn="l"/>
                <a:tab pos="7175500" algn="l"/>
                <a:tab pos="7624763" algn="l"/>
                <a:tab pos="8072438" algn="l"/>
                <a:tab pos="8521700" algn="l"/>
                <a:tab pos="89709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6088" algn="l"/>
                <a:tab pos="895350" algn="l"/>
                <a:tab pos="1343025" algn="l"/>
                <a:tab pos="1792288" algn="l"/>
                <a:tab pos="2241550" algn="l"/>
                <a:tab pos="2689225" algn="l"/>
                <a:tab pos="3138488" algn="l"/>
                <a:tab pos="3586163" algn="l"/>
                <a:tab pos="4035425" algn="l"/>
                <a:tab pos="4484688" algn="l"/>
                <a:tab pos="4932363" algn="l"/>
                <a:tab pos="5381625" algn="l"/>
                <a:tab pos="5829300" algn="l"/>
                <a:tab pos="6278563" algn="l"/>
                <a:tab pos="6727825" algn="l"/>
                <a:tab pos="7175500" algn="l"/>
                <a:tab pos="7624763" algn="l"/>
                <a:tab pos="8072438" algn="l"/>
                <a:tab pos="8521700" algn="l"/>
                <a:tab pos="89709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316566C-6DBE-4A08-9D1D-3D8E79FCADF7}" type="slidenum">
              <a:rPr lang="en-GB" b="1" smtClean="0">
                <a:solidFill>
                  <a:srgbClr val="000000"/>
                </a:solidFill>
                <a:cs typeface="Lucida Sans Unicode" pitchFamily="34" charset="0"/>
              </a:rPr>
              <a:pPr eaLnBrk="1" hangingPunct="1"/>
              <a:t>6</a:t>
            </a:fld>
            <a:endParaRPr lang="en-GB" b="1">
              <a:solidFill>
                <a:srgbClr val="000000"/>
              </a:solidFill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573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 noChangeArrowheads="1"/>
          </p:cNvSpPr>
          <p:nvPr/>
        </p:nvSpPr>
        <p:spPr bwMode="auto">
          <a:xfrm>
            <a:off x="3849861" y="9431664"/>
            <a:ext cx="2947814" cy="49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95" tIns="46299" rIns="92595" bIns="46299" anchor="b"/>
          <a:lstStyle>
            <a:lvl1pPr defTabSz="925513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551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5513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5513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5513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70A6FEB7-E532-4388-A853-38D568FB0ED0}" type="slidenum">
              <a:rPr lang="pt-PT" altLang="en-US" sz="1200">
                <a:latin typeface="Calibri" pitchFamily="34" charset="0"/>
              </a:rPr>
              <a:pPr algn="r" eaLnBrk="1" hangingPunct="1"/>
              <a:t>9</a:t>
            </a:fld>
            <a:endParaRPr lang="pt-PT" altLang="en-US" sz="1200">
              <a:latin typeface="Calibri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2075" y="744538"/>
            <a:ext cx="6615113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6665" y="4715832"/>
            <a:ext cx="4984346" cy="44666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58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849863" y="9428272"/>
            <a:ext cx="2946275" cy="49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BC2320EC-BBCA-42B9-B0AC-E65AE0D867EC}" type="slidenum">
              <a:rPr lang="pt-PT" altLang="en-US" sz="1200"/>
              <a:pPr algn="r" eaLnBrk="1" hangingPunct="1"/>
              <a:t>32</a:t>
            </a:fld>
            <a:endParaRPr lang="pt-PT" alt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2075" y="744538"/>
            <a:ext cx="6615113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6665" y="4715832"/>
            <a:ext cx="4984346" cy="44666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744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6838" y="747713"/>
            <a:ext cx="6608762" cy="3717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0384" y="4717529"/>
            <a:ext cx="5435370" cy="4461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16" tIns="45659" rIns="91316" bIns="45659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023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0FAF248-DA6C-49D0-A1EE-BC151D7FF430}" type="slidenum">
              <a:rPr lang="en-GB" altLang="en-US"/>
              <a:pPr/>
              <a:t>39</a:t>
            </a:fld>
            <a:endParaRPr lang="en-GB" alt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2472466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FEE8B73-CD79-440C-A319-FAF3600A34F0}" type="slidenum">
              <a:rPr lang="en-GB" altLang="en-US"/>
              <a:pPr/>
              <a:t>41</a:t>
            </a:fld>
            <a:endParaRPr lang="en-GB" altLang="en-US"/>
          </a:p>
        </p:txBody>
      </p:sp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3289067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AA1C2E-1AFF-449E-BAB3-EC644CCE2C85}" type="slidenum">
              <a:rPr lang="en-GB" altLang="en-US"/>
              <a:pPr/>
              <a:t>42</a:t>
            </a:fld>
            <a:endParaRPr lang="en-GB" altLang="en-US"/>
          </a:p>
        </p:txBody>
      </p:sp>
      <p:sp>
        <p:nvSpPr>
          <p:cNvPr id="378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6838" y="747713"/>
            <a:ext cx="6607175" cy="37179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768" y="4715789"/>
            <a:ext cx="5436552" cy="446349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321" tIns="45661" rIns="91321" bIns="45661" anchor="ctr"/>
          <a:lstStyle/>
          <a:p>
            <a:r>
              <a:rPr lang="pt-PT" altLang="en-US" b="1"/>
              <a:t>Processos de modificação de identidade genética dos animais que lhes possam causar sofrimentos sem utilidade médica substancial para o homem ou para o animal, bem como os animais obtidos por esses processos.</a:t>
            </a:r>
          </a:p>
        </p:txBody>
      </p:sp>
    </p:spTree>
    <p:extLst>
      <p:ext uri="{BB962C8B-B14F-4D97-AF65-F5344CB8AC3E}">
        <p14:creationId xmlns:p14="http://schemas.microsoft.com/office/powerpoint/2010/main" val="981153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EDBCAF5-D5A4-4AEC-80CD-A8C1E13181AA}" type="slidenum">
              <a:rPr lang="en-GB" altLang="en-US"/>
              <a:pPr/>
              <a:t>43</a:t>
            </a:fld>
            <a:endParaRPr lang="en-GB" altLang="en-US"/>
          </a:p>
        </p:txBody>
      </p:sp>
      <p:sp>
        <p:nvSpPr>
          <p:cNvPr id="10342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47713"/>
            <a:ext cx="6607175" cy="3717925"/>
          </a:xfrm>
          <a:ln/>
        </p:spPr>
      </p:sp>
      <p:sp>
        <p:nvSpPr>
          <p:cNvPr id="103427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79768" y="4715789"/>
            <a:ext cx="5436552" cy="4463497"/>
          </a:xfrm>
          <a:noFill/>
          <a:ln/>
        </p:spPr>
        <p:txBody>
          <a:bodyPr wrap="none" anchor="ctr"/>
          <a:lstStyle/>
          <a:p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337324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0D880-4764-4EA0-BE13-E888EA4174C7}" type="datetimeFigureOut">
              <a:rPr lang="pt-PT"/>
              <a:pPr>
                <a:defRPr/>
              </a:pPr>
              <a:t>18/11/2024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DD7D5-4EDD-402A-8577-A03A22588A79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913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A27A55-854A-47AB-B7C9-17F755B7C301}" type="datetimeFigureOut">
              <a:rPr lang="pt-PT"/>
              <a:pPr>
                <a:defRPr/>
              </a:pPr>
              <a:t>18/11/2024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C812C3-9038-4157-BA0E-EC0553E0E8EB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205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D4E08-8D52-4CAC-9A78-24FF2D24EB5B}" type="datetimeFigureOut">
              <a:rPr lang="pt-PT"/>
              <a:pPr>
                <a:defRPr/>
              </a:pPr>
              <a:t>18/11/2024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540F2-41F8-4F8C-99A3-3799D3F13A5C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9774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582DD-304E-4C4A-8679-D9B3C54958CC}" type="datetimeFigureOut">
              <a:rPr lang="pt-PT"/>
              <a:pPr>
                <a:defRPr/>
              </a:pPr>
              <a:t>18/11/2024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C9BC0-3CEF-48C5-85C4-413604272B31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932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E6EC7-6346-4353-90A8-3B7375C55B2C}" type="datetimeFigureOut">
              <a:rPr lang="pt-PT"/>
              <a:pPr>
                <a:defRPr/>
              </a:pPr>
              <a:t>18/11/2024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347CF-E9B9-4501-B4C2-2A0DC47535FB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2166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D160F8-C791-442E-8400-18E48C585C07}" type="datetimeFigureOut">
              <a:rPr lang="pt-PT"/>
              <a:pPr>
                <a:defRPr/>
              </a:pPr>
              <a:t>18/11/2024</a:t>
            </a:fld>
            <a:endParaRPr lang="pt-PT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3FE927-F7F1-4845-BCFB-385085F01F0E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016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D9A64-938E-4949-834B-6AE78501463B}" type="datetimeFigureOut">
              <a:rPr lang="pt-PT"/>
              <a:pPr>
                <a:defRPr/>
              </a:pPr>
              <a:t>18/11/2024</a:t>
            </a:fld>
            <a:endParaRPr lang="pt-PT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58A56-B30E-4E6D-A367-8F669A763CD9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8054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5982D9-BB42-4083-9114-65B39BB7B0E1}" type="datetimeFigureOut">
              <a:rPr lang="pt-PT"/>
              <a:pPr>
                <a:defRPr/>
              </a:pPr>
              <a:t>18/11/2024</a:t>
            </a:fld>
            <a:endParaRPr lang="pt-P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514D60-057D-4E09-88D4-EDB151893E26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2406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DF17A-3E78-4D8A-BA1C-6CCB3AD7D38D}" type="datetimeFigureOut">
              <a:rPr lang="pt-PT"/>
              <a:pPr>
                <a:defRPr/>
              </a:pPr>
              <a:t>18/11/2024</a:t>
            </a:fld>
            <a:endParaRPr lang="pt-PT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0C9E17-F39F-4D69-9854-90EFE0C3FBD7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805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B11DF3-4BEA-4937-B266-D4F26355C6FF}" type="datetimeFigureOut">
              <a:rPr lang="pt-PT"/>
              <a:pPr>
                <a:defRPr/>
              </a:pPr>
              <a:t>18/11/2024</a:t>
            </a:fld>
            <a:endParaRPr lang="pt-PT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1B84C9-7078-490E-B017-C3E2F5D8ECE2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531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PT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B2FB77-9957-4737-A3EC-34F1B793BB61}" type="datetimeFigureOut">
              <a:rPr lang="pt-PT"/>
              <a:pPr>
                <a:defRPr/>
              </a:pPr>
              <a:t>18/11/2024</a:t>
            </a:fld>
            <a:endParaRPr lang="pt-PT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01902-4BA2-42C4-B384-3F2FEBEE015F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0727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BEFA3EFC-BC8A-4C1F-A7A3-BFEAA6EA8DF7}" type="datetimeFigureOut">
              <a:rPr lang="pt-PT" smtClean="0"/>
              <a:pPr>
                <a:defRPr/>
              </a:pPr>
              <a:t>18/11/2024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0CEC7222-CA20-4204-B6BB-F322668E9085}" type="slidenum">
              <a:rPr lang="pt-PT" smtClean="0"/>
              <a:pPr>
                <a:defRPr/>
              </a:pPr>
              <a:t>‹nº›</a:t>
            </a:fld>
            <a:endParaRPr lang="pt-P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Narrow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pt/imgres?imgurl=http://tienda.elpais.es/share-imgs/comercios/1459.gif&amp;imgrefurl=http://tienda.elpais.es/share-cgi/info.tcb?ic%3D1459%26id%3D20&amp;h=30&amp;w=90&amp;sz=3&amp;tbnid=zWW2uGlUux-qlM:&amp;tbnh=24&amp;tbnw=74&amp;hl=pt-PT&amp;start=14&amp;prev=/images?q%3Dpelcor%26svnum%3D10%26hl%3Dpt-PT%26lr%3D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hyperlink" Target="http://images.google.pt/imgres?imgurl=http://www.cepam.sp.gov.br/v10/arquivos/redescobrindo/Logotipo%20Caravanas.jpg&amp;imgrefurl=http://www.cepam.sp.gov.br/v10/paginas/redescobrindoointerior.asp&amp;h=944&amp;w=1486&amp;sz=181&amp;tbnid=EiCVUrPthI-zEM:&amp;tbnh=95&amp;tbnw=150&amp;hl=pt-PT&amp;start=48&amp;prev=/images?q%3Dlogotipo%26start%3D40%26svnum%3D10%26hl%3Dpt-PT%26lr%3D%26sa%3DN" TargetMode="External"/><Relationship Id="rId7" Type="http://schemas.openxmlformats.org/officeDocument/2006/relationships/image" Target="../media/image2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wmf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gister.epoline.org/espacenet/regviewer" TargetMode="External"/><Relationship Id="rId2" Type="http://schemas.openxmlformats.org/officeDocument/2006/relationships/hyperlink" Target="http://www.ep.espacene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://www.invenes.oepm.es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mailto:svairinho@ualg.pt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epo.org/en/searching-for-patents/helpful-resources/patli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" y="223"/>
            <a:ext cx="12192399" cy="6857777"/>
          </a:xfrm>
          <a:prstGeom prst="rect">
            <a:avLst/>
          </a:prstGeom>
        </p:spPr>
      </p:pic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5735960" y="4098845"/>
            <a:ext cx="631033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PT" b="1" dirty="0">
                <a:solidFill>
                  <a:schemeClr val="bg1"/>
                </a:solidFill>
                <a:latin typeface="Arial Narrow" pitchFamily="34" charset="0"/>
              </a:rPr>
              <a:t>AULAS DPI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PT" sz="2400" b="1" dirty="0">
                <a:solidFill>
                  <a:srgbClr val="00A0E3"/>
                </a:solidFill>
                <a:latin typeface="Arial Black" pitchFamily="34" charset="0"/>
              </a:rPr>
              <a:t>Propriedade Intelectual e a Ciência: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PT" sz="2400" b="1" dirty="0">
                <a:solidFill>
                  <a:srgbClr val="00A0E3"/>
                </a:solidFill>
                <a:latin typeface="Arial Black" pitchFamily="34" charset="0"/>
              </a:rPr>
              <a:t>Como Proceder </a:t>
            </a:r>
          </a:p>
        </p:txBody>
      </p:sp>
      <p:sp>
        <p:nvSpPr>
          <p:cNvPr id="3" name="Rectângulo 2"/>
          <p:cNvSpPr/>
          <p:nvPr/>
        </p:nvSpPr>
        <p:spPr>
          <a:xfrm>
            <a:off x="6468867" y="5388023"/>
            <a:ext cx="554461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PT" i="1" dirty="0">
                <a:solidFill>
                  <a:schemeClr val="bg1"/>
                </a:solidFill>
                <a:latin typeface="Arial Narrow" pitchFamily="34" charset="0"/>
              </a:rPr>
              <a:t>Sofia Vairinho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PT" i="1" dirty="0">
                <a:solidFill>
                  <a:schemeClr val="bg1"/>
                </a:solidFill>
                <a:latin typeface="Arial Narrow" pitchFamily="34" charset="0"/>
              </a:rPr>
              <a:t>Responsável pela Unidade de PI e licenciamento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PT" i="1" dirty="0">
                <a:solidFill>
                  <a:schemeClr val="bg1"/>
                </a:solidFill>
                <a:latin typeface="Arial Narrow" pitchFamily="34" charset="0"/>
              </a:rPr>
              <a:t>GAPI Gabinete de Apoio à Promoção da Propriedade Industrial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pt-PT" sz="1400" i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/>
          <p:cNvSpPr txBox="1">
            <a:spLocks noGrp="1"/>
          </p:cNvSpPr>
          <p:nvPr/>
        </p:nvSpPr>
        <p:spPr>
          <a:xfrm>
            <a:off x="0" y="1271589"/>
            <a:ext cx="711200" cy="244475"/>
          </a:xfrm>
          <a:prstGeom prst="rect">
            <a:avLst/>
          </a:prstGeom>
          <a:noFill/>
        </p:spPr>
        <p:txBody>
          <a:bodyPr anchor="ctr">
            <a:normAutofit fontScale="85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9874F607-D3CE-4097-9779-DB0DE53E8036}" type="slidenum">
              <a:rPr lang="pt-PT" sz="1400" b="1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lang="pt-PT" sz="1400" b="1">
              <a:solidFill>
                <a:srgbClr val="FFFFFF"/>
              </a:solidFill>
            </a:endParaRPr>
          </a:p>
        </p:txBody>
      </p:sp>
      <p:sp>
        <p:nvSpPr>
          <p:cNvPr id="12291" name="Rectangle 6"/>
          <p:cNvSpPr>
            <a:spLocks noChangeArrowheads="1"/>
          </p:cNvSpPr>
          <p:nvPr/>
        </p:nvSpPr>
        <p:spPr bwMode="auto">
          <a:xfrm>
            <a:off x="304800" y="1905000"/>
            <a:ext cx="33528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pt-PT" altLang="en-US" sz="1600" b="1">
                <a:solidFill>
                  <a:schemeClr val="folHlink"/>
                </a:solidFill>
                <a:latin typeface="Calibri" pitchFamily="34" charset="0"/>
              </a:rPr>
              <a:t>	</a:t>
            </a:r>
          </a:p>
        </p:txBody>
      </p:sp>
      <p:sp>
        <p:nvSpPr>
          <p:cNvPr id="12292" name="AutoShape 7"/>
          <p:cNvSpPr>
            <a:spLocks noChangeArrowheads="1"/>
          </p:cNvSpPr>
          <p:nvPr/>
        </p:nvSpPr>
        <p:spPr bwMode="auto">
          <a:xfrm>
            <a:off x="3556000" y="1929384"/>
            <a:ext cx="7721600" cy="1406970"/>
          </a:xfrm>
          <a:prstGeom prst="downArrowCallout">
            <a:avLst>
              <a:gd name="adj1" fmla="val 111628"/>
              <a:gd name="adj2" fmla="val 111628"/>
              <a:gd name="adj3" fmla="val 16667"/>
              <a:gd name="adj4" fmla="val 66667"/>
            </a:avLst>
          </a:prstGeom>
          <a:solidFill>
            <a:srgbClr val="EAEAEA"/>
          </a:solidFill>
          <a:ln>
            <a:noFill/>
          </a:ln>
          <a:effectLst>
            <a:outerShdw dist="107763" dir="18900000" algn="ctr" rotWithShape="0">
              <a:srgbClr val="C0C0C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0800" bIns="190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pt-PT" altLang="en-US" sz="2000" b="1"/>
              <a:t>As marcas são meios de captação e de fidelização de clientela.</a:t>
            </a:r>
          </a:p>
        </p:txBody>
      </p:sp>
      <p:sp>
        <p:nvSpPr>
          <p:cNvPr id="308232" name="Rectangle 8"/>
          <p:cNvSpPr>
            <a:spLocks noChangeArrowheads="1"/>
          </p:cNvSpPr>
          <p:nvPr/>
        </p:nvSpPr>
        <p:spPr bwMode="auto">
          <a:xfrm>
            <a:off x="203200" y="1993900"/>
            <a:ext cx="2946400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533400" indent="-533400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pt-PT" sz="16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33400" indent="-533400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pt-PT" sz="1600" b="1">
              <a:solidFill>
                <a:srgbClr val="FF3300"/>
              </a:solidFill>
            </a:endParaRPr>
          </a:p>
          <a:p>
            <a:pPr marL="533400" indent="-533400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pt-PT" sz="16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33400" indent="-533400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endParaRPr lang="pt-PT" sz="16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33400" indent="-533400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pt-PT" sz="16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33400" indent="-533400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pt-PT" sz="1600" b="1"/>
          </a:p>
          <a:p>
            <a:pPr marL="533400" indent="-533400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pt-PT" sz="1600" b="1"/>
          </a:p>
          <a:p>
            <a:pPr marL="533400" indent="-533400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PT" b="1">
                <a:solidFill>
                  <a:schemeClr val="folHlink"/>
                </a:solidFill>
              </a:rPr>
              <a:t> </a:t>
            </a:r>
          </a:p>
          <a:p>
            <a:pPr marL="533400" indent="-533400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PT" b="1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308233" name="Text Box 9"/>
          <p:cNvSpPr txBox="1">
            <a:spLocks noChangeArrowheads="1"/>
          </p:cNvSpPr>
          <p:nvPr/>
        </p:nvSpPr>
        <p:spPr bwMode="auto">
          <a:xfrm>
            <a:off x="4267200" y="3581400"/>
            <a:ext cx="6502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0" fontAlgn="auto" hangingPunct="0">
              <a:spcBef>
                <a:spcPct val="50000"/>
              </a:spcBef>
              <a:spcAft>
                <a:spcPts val="0"/>
              </a:spcAft>
              <a:defRPr/>
            </a:pPr>
            <a:endParaRPr lang="pt-PT" sz="20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295" name="Text Box 10"/>
          <p:cNvSpPr txBox="1">
            <a:spLocks noChangeArrowheads="1"/>
          </p:cNvSpPr>
          <p:nvPr/>
        </p:nvSpPr>
        <p:spPr bwMode="auto">
          <a:xfrm>
            <a:off x="3600451" y="3573464"/>
            <a:ext cx="7924800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2100" indent="-2921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spcBef>
                <a:spcPct val="50000"/>
              </a:spcBef>
              <a:buFont typeface="Arial" charset="0"/>
              <a:buChar char="•"/>
            </a:pPr>
            <a:r>
              <a:rPr lang="pt-PT" altLang="en-US" sz="2000" b="1">
                <a:latin typeface="Calibri" pitchFamily="34" charset="0"/>
              </a:rPr>
              <a:t>Permitem a </a:t>
            </a:r>
            <a:r>
              <a:rPr lang="pt-PT" altLang="en-US" sz="2000" b="1">
                <a:solidFill>
                  <a:srgbClr val="5E9627"/>
                </a:solidFill>
                <a:latin typeface="Calibri" pitchFamily="34" charset="0"/>
              </a:rPr>
              <a:t>distinção</a:t>
            </a:r>
            <a:r>
              <a:rPr lang="pt-PT" altLang="en-US" sz="2000" b="1">
                <a:solidFill>
                  <a:srgbClr val="FF3300"/>
                </a:solidFill>
                <a:latin typeface="Calibri" pitchFamily="34" charset="0"/>
              </a:rPr>
              <a:t> </a:t>
            </a:r>
            <a:r>
              <a:rPr lang="pt-PT" altLang="en-US" sz="2000" b="1">
                <a:latin typeface="Calibri" pitchFamily="34" charset="0"/>
              </a:rPr>
              <a:t>dos produtos e dos  serviços no mercado</a:t>
            </a:r>
          </a:p>
          <a:p>
            <a:pPr algn="just">
              <a:spcBef>
                <a:spcPct val="50000"/>
              </a:spcBef>
              <a:buFont typeface="Arial" charset="0"/>
              <a:buChar char="•"/>
            </a:pPr>
            <a:r>
              <a:rPr lang="pt-PT" altLang="en-US" sz="2000" b="1">
                <a:latin typeface="Calibri" pitchFamily="34" charset="0"/>
              </a:rPr>
              <a:t>Despertam a </a:t>
            </a:r>
            <a:r>
              <a:rPr lang="pt-PT" altLang="en-US" sz="2000" b="1">
                <a:solidFill>
                  <a:srgbClr val="5E9627"/>
                </a:solidFill>
                <a:latin typeface="Calibri" pitchFamily="34" charset="0"/>
              </a:rPr>
              <a:t>atenção </a:t>
            </a:r>
            <a:r>
              <a:rPr lang="pt-PT" altLang="en-US" sz="2000" b="1">
                <a:latin typeface="Calibri" pitchFamily="34" charset="0"/>
              </a:rPr>
              <a:t>do consumidor</a:t>
            </a:r>
          </a:p>
          <a:p>
            <a:pPr algn="just">
              <a:spcBef>
                <a:spcPct val="50000"/>
              </a:spcBef>
              <a:buFont typeface="Arial" charset="0"/>
              <a:buChar char="•"/>
            </a:pPr>
            <a:r>
              <a:rPr lang="pt-PT" altLang="en-US" sz="2000" b="1">
                <a:latin typeface="Calibri" pitchFamily="34" charset="0"/>
              </a:rPr>
              <a:t>Constituem uma </a:t>
            </a:r>
            <a:r>
              <a:rPr lang="pt-PT" altLang="en-US" sz="2000" b="1">
                <a:solidFill>
                  <a:srgbClr val="5E9627"/>
                </a:solidFill>
                <a:latin typeface="Calibri" pitchFamily="34" charset="0"/>
              </a:rPr>
              <a:t>referência</a:t>
            </a:r>
            <a:r>
              <a:rPr lang="pt-PT" altLang="en-US" sz="2000" b="1">
                <a:latin typeface="Calibri" pitchFamily="34" charset="0"/>
              </a:rPr>
              <a:t> na escolha</a:t>
            </a:r>
          </a:p>
          <a:p>
            <a:pPr algn="just">
              <a:spcBef>
                <a:spcPct val="50000"/>
              </a:spcBef>
              <a:buFont typeface="Arial" charset="0"/>
              <a:buChar char="•"/>
            </a:pPr>
            <a:endParaRPr lang="pt-PT" altLang="en-US" sz="2000" b="1">
              <a:latin typeface="Calibri" pitchFamily="34" charset="0"/>
            </a:endParaRPr>
          </a:p>
        </p:txBody>
      </p:sp>
      <p:sp>
        <p:nvSpPr>
          <p:cNvPr id="12296" name="Text Box 12"/>
          <p:cNvSpPr txBox="1">
            <a:spLocks noChangeArrowheads="1"/>
          </p:cNvSpPr>
          <p:nvPr/>
        </p:nvSpPr>
        <p:spPr bwMode="auto">
          <a:xfrm>
            <a:off x="624418" y="3644900"/>
            <a:ext cx="26881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altLang="en-US" b="1">
                <a:latin typeface="Calibri" pitchFamily="34" charset="0"/>
              </a:rPr>
              <a:t>A Marca: vantagens da protecção</a:t>
            </a:r>
          </a:p>
        </p:txBody>
      </p:sp>
      <p:grpSp>
        <p:nvGrpSpPr>
          <p:cNvPr id="12297" name="Group 17"/>
          <p:cNvGrpSpPr>
            <a:grpSpLocks/>
          </p:cNvGrpSpPr>
          <p:nvPr/>
        </p:nvGrpSpPr>
        <p:grpSpPr bwMode="auto">
          <a:xfrm>
            <a:off x="1238251" y="5857876"/>
            <a:ext cx="9429749" cy="758825"/>
            <a:chOff x="928662" y="5857892"/>
            <a:chExt cx="7072362" cy="758825"/>
          </a:xfrm>
        </p:grpSpPr>
        <p:pic>
          <p:nvPicPr>
            <p:cNvPr id="12301" name="Picture 4" descr="GAPI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810" y="5857892"/>
              <a:ext cx="763588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Straight Connector 19"/>
            <p:cNvCxnSpPr/>
            <p:nvPr/>
          </p:nvCxnSpPr>
          <p:spPr>
            <a:xfrm rot="10800000">
              <a:off x="928662" y="6143642"/>
              <a:ext cx="3000396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0800000">
              <a:off x="5000628" y="6143642"/>
              <a:ext cx="3000396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 txBox="1">
            <a:spLocks noGrp="1"/>
          </p:cNvSpPr>
          <p:nvPr/>
        </p:nvSpPr>
        <p:spPr>
          <a:xfrm>
            <a:off x="0" y="1271589"/>
            <a:ext cx="711200" cy="244475"/>
          </a:xfrm>
          <a:prstGeom prst="rect">
            <a:avLst/>
          </a:prstGeom>
          <a:noFill/>
        </p:spPr>
        <p:txBody>
          <a:bodyPr anchor="ctr">
            <a:normAutofit fontScale="85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5A789B22-2C79-42FB-9A6C-09579170AFBF}" type="slidenum">
              <a:rPr lang="pt-PT" sz="1400" b="1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lang="pt-PT" sz="1400" b="1">
              <a:solidFill>
                <a:srgbClr val="FFFFFF"/>
              </a:solidFill>
            </a:endParaRPr>
          </a:p>
        </p:txBody>
      </p:sp>
      <p:sp>
        <p:nvSpPr>
          <p:cNvPr id="12299" name="Slide Number Placeholder 14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6586B3B4-36EF-4D87-B988-D93B301561ED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10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912284" y="1052513"/>
            <a:ext cx="7095067" cy="685800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PT" sz="4000" b="1">
                <a:solidFill>
                  <a:srgbClr val="5E9627"/>
                </a:solidFill>
                <a:latin typeface="+mj-lt"/>
                <a:ea typeface="+mj-ea"/>
                <a:cs typeface="+mj-cs"/>
              </a:rPr>
              <a:t>As marcas e os OSDC</a:t>
            </a:r>
            <a:endParaRPr lang="pt-PT" sz="4000" b="1" dirty="0">
              <a:solidFill>
                <a:srgbClr val="5E9627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2076006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4417" y="908050"/>
            <a:ext cx="10871200" cy="990600"/>
          </a:xfrm>
        </p:spPr>
        <p:txBody>
          <a:bodyPr/>
          <a:lstStyle/>
          <a:p>
            <a:pPr algn="ctr" eaLnBrk="1" hangingPunct="1"/>
            <a:r>
              <a:rPr lang="pt-PT" altLang="en-US" b="1" dirty="0">
                <a:solidFill>
                  <a:srgbClr val="5E9627"/>
                </a:solidFill>
              </a:rPr>
              <a:t>Marca</a:t>
            </a:r>
          </a:p>
        </p:txBody>
      </p:sp>
      <p:sp>
        <p:nvSpPr>
          <p:cNvPr id="5" name="Slide Number Placeholder 4"/>
          <p:cNvSpPr txBox="1">
            <a:spLocks noGrp="1"/>
          </p:cNvSpPr>
          <p:nvPr/>
        </p:nvSpPr>
        <p:spPr>
          <a:xfrm>
            <a:off x="0" y="1271589"/>
            <a:ext cx="711200" cy="244475"/>
          </a:xfrm>
          <a:prstGeom prst="rect">
            <a:avLst/>
          </a:prstGeom>
          <a:noFill/>
        </p:spPr>
        <p:txBody>
          <a:bodyPr anchor="ctr">
            <a:normAutofit fontScale="85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6BA5C9-DBF5-49DD-886B-C372160F9B32}" type="slidenum">
              <a:rPr lang="pt-PT" sz="1400" b="1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pt-PT" sz="1400" b="1">
              <a:solidFill>
                <a:srgbClr val="FFFFFF"/>
              </a:solidFill>
            </a:endParaRPr>
          </a:p>
        </p:txBody>
      </p:sp>
      <p:sp>
        <p:nvSpPr>
          <p:cNvPr id="231427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719667" y="1844675"/>
            <a:ext cx="10871200" cy="449580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pt-PT" altLang="en-US" sz="2000" b="1" dirty="0">
                <a:solidFill>
                  <a:srgbClr val="333333"/>
                </a:solidFill>
                <a:cs typeface="Arial" charset="0"/>
              </a:rPr>
              <a:t>Artigo 222.º</a:t>
            </a:r>
            <a:br>
              <a:rPr lang="pt-PT" altLang="en-US" sz="2000" b="1" dirty="0">
                <a:solidFill>
                  <a:srgbClr val="333333"/>
                </a:solidFill>
                <a:cs typeface="Arial" charset="0"/>
              </a:rPr>
            </a:br>
            <a:r>
              <a:rPr lang="pt-PT" altLang="en-US" sz="2000" b="1" dirty="0">
                <a:solidFill>
                  <a:srgbClr val="333333"/>
                </a:solidFill>
                <a:cs typeface="Arial" charset="0"/>
              </a:rPr>
              <a:t>Constituição da marca</a:t>
            </a:r>
            <a:br>
              <a:rPr lang="pt-PT" altLang="en-US" sz="2000" b="1" dirty="0">
                <a:solidFill>
                  <a:srgbClr val="333333"/>
                </a:solidFill>
                <a:cs typeface="Arial" charset="0"/>
              </a:rPr>
            </a:br>
            <a:endParaRPr lang="pt-PT" altLang="en-US" sz="2000" b="1" dirty="0">
              <a:solidFill>
                <a:srgbClr val="333333"/>
              </a:solidFill>
              <a:cs typeface="Arial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pt-PT" altLang="en-US" sz="2000" dirty="0">
                <a:solidFill>
                  <a:srgbClr val="333333"/>
                </a:solidFill>
                <a:cs typeface="Arial" charset="0"/>
              </a:rPr>
              <a:t>“1 - A marca pode ser constituída por um sinal ou conjunto de sinais </a:t>
            </a:r>
            <a:r>
              <a:rPr lang="pt-PT" altLang="en-US" sz="2000" dirty="0" err="1">
                <a:solidFill>
                  <a:srgbClr val="333333"/>
                </a:solidFill>
                <a:cs typeface="Arial" charset="0"/>
              </a:rPr>
              <a:t>susceptíveis</a:t>
            </a:r>
            <a:r>
              <a:rPr lang="pt-PT" altLang="en-US" sz="2000" dirty="0">
                <a:solidFill>
                  <a:srgbClr val="333333"/>
                </a:solidFill>
                <a:cs typeface="Arial" charset="0"/>
              </a:rPr>
              <a:t> de representação gráfica, nomeadamente palavras, incluindo nomes de pessoas, desenhos, letras, números, sons, a forma do produto ou da </a:t>
            </a:r>
            <a:r>
              <a:rPr lang="pt-PT" altLang="en-US" sz="2000" dirty="0" err="1">
                <a:solidFill>
                  <a:srgbClr val="333333"/>
                </a:solidFill>
                <a:cs typeface="Arial" charset="0"/>
              </a:rPr>
              <a:t>respectiva</a:t>
            </a:r>
            <a:r>
              <a:rPr lang="pt-PT" altLang="en-US" sz="2000" dirty="0">
                <a:solidFill>
                  <a:srgbClr val="333333"/>
                </a:solidFill>
                <a:cs typeface="Arial" charset="0"/>
              </a:rPr>
              <a:t> embalagem, desde que sejam adequados a </a:t>
            </a:r>
            <a:r>
              <a:rPr lang="pt-PT" altLang="en-US" sz="2000" u="sng" dirty="0">
                <a:solidFill>
                  <a:srgbClr val="333333"/>
                </a:solidFill>
                <a:cs typeface="Arial" charset="0"/>
              </a:rPr>
              <a:t>distinguir os produtos ou serviços</a:t>
            </a:r>
            <a:r>
              <a:rPr lang="pt-PT" altLang="en-US" sz="2000" dirty="0">
                <a:solidFill>
                  <a:srgbClr val="333333"/>
                </a:solidFill>
                <a:cs typeface="Arial" charset="0"/>
              </a:rPr>
              <a:t> de uma empresa dos de outras empresas.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pt-PT" altLang="en-US" sz="2000" dirty="0">
                <a:solidFill>
                  <a:srgbClr val="333333"/>
                </a:solidFill>
                <a:cs typeface="Arial" charset="0"/>
              </a:rPr>
              <a:t> 2 - A marca pode, igualmente, ser constituída por frases publicitárias para os produtos ou serviços a que respeitem, desde que possuam carácter distintivo, independentemente da </a:t>
            </a:r>
            <a:r>
              <a:rPr lang="pt-PT" altLang="en-US" sz="2000" dirty="0" err="1">
                <a:solidFill>
                  <a:srgbClr val="333333"/>
                </a:solidFill>
                <a:cs typeface="Arial" charset="0"/>
              </a:rPr>
              <a:t>protecção</a:t>
            </a:r>
            <a:r>
              <a:rPr lang="pt-PT" altLang="en-US" sz="2000" dirty="0">
                <a:solidFill>
                  <a:srgbClr val="333333"/>
                </a:solidFill>
                <a:cs typeface="Arial" charset="0"/>
              </a:rPr>
              <a:t> que lhe seja reconhecida pelos direitos de autor.”</a:t>
            </a:r>
            <a:r>
              <a:rPr lang="pt-PT" altLang="en-US" sz="2800" dirty="0">
                <a:solidFill>
                  <a:srgbClr val="333333"/>
                </a:solidFill>
                <a:cs typeface="Arial" charset="0"/>
              </a:rPr>
              <a:t> </a:t>
            </a:r>
            <a:br>
              <a:rPr lang="pt-PT" altLang="en-US" sz="2800" dirty="0">
                <a:solidFill>
                  <a:srgbClr val="333333"/>
                </a:solidFill>
                <a:cs typeface="Arial" charset="0"/>
              </a:rPr>
            </a:br>
            <a:endParaRPr lang="pt-PT" altLang="en-US" sz="2800" dirty="0">
              <a:solidFill>
                <a:srgbClr val="333333"/>
              </a:solidFill>
              <a:cs typeface="Arial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pt-PT" altLang="en-US" sz="2800" dirty="0"/>
          </a:p>
        </p:txBody>
      </p:sp>
      <p:sp>
        <p:nvSpPr>
          <p:cNvPr id="11" name="Slide Number Placeholder 10"/>
          <p:cNvSpPr txBox="1">
            <a:spLocks noGrp="1"/>
          </p:cNvSpPr>
          <p:nvPr/>
        </p:nvSpPr>
        <p:spPr>
          <a:xfrm>
            <a:off x="0" y="1271589"/>
            <a:ext cx="711200" cy="244475"/>
          </a:xfrm>
          <a:prstGeom prst="rect">
            <a:avLst/>
          </a:prstGeom>
          <a:noFill/>
        </p:spPr>
        <p:txBody>
          <a:bodyPr anchor="ctr">
            <a:normAutofit fontScale="85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01187710-78D7-47F6-B117-8E490C9F1AC6}" type="slidenum">
              <a:rPr lang="pt-PT" sz="1400" b="1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pt-PT" sz="1400" b="1">
              <a:solidFill>
                <a:srgbClr val="FFFFFF"/>
              </a:solidFill>
            </a:endParaRPr>
          </a:p>
        </p:txBody>
      </p:sp>
      <p:sp>
        <p:nvSpPr>
          <p:cNvPr id="13318" name="Slide Number Placeholder 11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AE3C14C4-60FA-4927-AC8A-6104A04A2BAF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11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46113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1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1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1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1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1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1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26" grpId="0" autoUpdateAnimBg="0"/>
      <p:bldP spid="231427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D8C65-9CD4-4EB5-A5BF-87FC9F5E1A55}" type="slidenum">
              <a:rPr lang="pt-PT" smtClean="0"/>
              <a:pPr>
                <a:defRPr/>
              </a:pPr>
              <a:t>12</a:t>
            </a:fld>
            <a:endParaRPr lang="pt-PT"/>
          </a:p>
        </p:txBody>
      </p:sp>
      <p:pic>
        <p:nvPicPr>
          <p:cNvPr id="14339" name="Picture 2" descr="http://t3.gstatic.com/images?q=tbn:ANd9GcQvsvVOhg-cyWAD9wIXaENiRM4l33zsHj6UtaeV55uYwqeDQCaOH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1" y="1341438"/>
            <a:ext cx="9023349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 descr="145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6054" y="5770006"/>
            <a:ext cx="2189921" cy="5330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341" name="AutoShape 4" descr="data:image/jpeg;base64,/9j/4AAQSkZJRgABAQAAAQABAAD/2wCEAAkGBhQPEBQUDxAVFRQWGRYWGRgUDRkfHBkfGR0aIB8XFhwZJyYqGCAjGxgZKzEsLyk1OCwsFx82QTAqNSYrLykBCQoKDQsOGg8OGi4kHiQ1MjU1NTUvNTUyNDQqKzUqNTU1NTU0KTQ1MTU0MDU0LzUwNSwzNTMyNS80MjUsLTQ0Lf/AABEIAEEAYQMBIgACEQEDEQH/xAAbAAEAAgMBAQAAAAAAAAAAAAAABQYDBAcCAf/EADMQAAEDAgQBCQgDAQAAAAAAAAEAAgMEEQUSITFRBhMVIkFTYaLRByMyNHKBocEUcZHw/8QAGgEBAAIDAQAAAAAAAAAAAAAAAAQFAQIDBv/EACgRAAEEAQIEBgMAAAAAAAAAAAABAgMRBCExBRITQRQyUXHB4SKB0f/aAAwDAQACEQMRAD8A7iiIgCIiA+EoCuc+1KtkEkUdyIi0usCbOdft42Fv9WH2fY2+FlSZC4wxR85bex4N4XXDrIj+Wi3Thb3YqZCO37fut/U6ai53hntPe6drZ4mNjcQLtJu2+lzfccV0RdGSNf5SHk4c2KqJKlWERFuRAo+qri2ZrOLb/lSChMR+bj+j9lATOZfF5RAYMTqzEy7dybf0tPDMSc5+V5vfY29F6xjF4Ge7mcb72aLkeJ4LVdEIwyaF+Zp2PqqfNblQytnRV6aVfzp3MxyRvtiKllKxj2gVX8h/NPDGNcWhvNtN8pt1r3uTbsIXRcBxP+VTRSluUvbci+x2NvC4VVxDklT1sjnMLoZX3Oliwu7SR4qJwPlo/Dg6mniziNzmjK8AtsTca7i+39qRBkNd+XNbVPRzQw5sCJiMp7atNlr51LTy7xWCGFraiETFxORhNrW3dm3b9t7qlx4pJXNFHR00cLXnM7K4m+XW73HsGn4WephqMcmMkbGsjj6ozO0F9SLj4idP60Vm5E8jjRudLJI173DKAzUNG51Pbt/i3XmlfpsdW9DAx6etyprVqqIvbTbQ0cI9mHNysfPMHhpDsrY7XI7CT2X/ANV7UZynxF1NRzzR2zxxvc3MLi4Glx2qIpuSLgI5oaycT9V7nSTOex97Zw6O4FiCdrW0tspTGNZ5Tz+TlzZSo6Vbota1K/E2wGIPv72QRNsL6kE68BZpVcmpDX19TFNLK2KmbDkZDM5lzK0uL3luriLWA2Gq1n0lRA6CKV7nRsroxC97wXujMbzZ5B62V1xrrYBbkYu6hMR+bj+j9lQPKKZtXO8Q09bMYvdOfTVYjY12pyjM5oc4X1NtNAsuA1j5m0zpXFz8j2lxABOSR7QXW0vZov43QFvREQFJ5Q4TKKh7gxzmvNwWtJ+2mynMJwl7KQsfo4kvA4eB/wC7VPrQxasMbLDd1xfguebO3w7kk2r6IkGG2OZZGrqpHYRSF783Y0/ngqvym9n08lS+SnyuZI4v6z7FpO48RdW7AqixLOOo+ymlVcMhidjJXrr7l1BmS4kiujOd8pKCTD8LihY89Z/vXN0vmuct+F7Dxsob2e1cjK1jIycrw7O2+lgD1j4g218bdq6xUUzZGlkjQ5p0IcLgrWw7A4Ka/MQtZfctGp+6sFhXnRUXRCazijfDvjkbbnXr7/zsZ66iZPE+KVuZj2lrhfcHfZV9vJOd2Rk+ISSU7C082IGsc4N+Fr5WG7gLC+gvZWdFJKMjaHBuaqaifPfn+a6uX4ebaW731vdZMTwznzCc2XmpWy/De+UOGXw+L8LeRAVmq5KTNlldRVzqdkxL3sNO2QZzoXsLiCy+mnEXXmDCm0kkEMZcWsjIu51ySXElzjxJJP3VoUJiPzcf0fsoCWREQGVa9ZRiVtjpbYhR+IYlMx1o42keN/0tXpqp7lnm9Vo9jZGq1yWihFolqLDWxEkEknS5W4q701U9yzzeqdNVPcs83qsRRMibysSkMqt7liRV3pqp7lnm9U6aqe5Z5vVdDBYkVd6aqe5Z5vVOmqnuWeb1QFiRV3pqp7lnm9U6aqe5Z5vVAWJQmI/Nx/R+ysHTVT3LPN6r5TmWaZr5GBthbS/7QE8i9ZUQGKVY0RAEREAREQBERAEREAWSHdEQGZERAf/Z"/>
          <p:cNvSpPr>
            <a:spLocks noChangeAspect="1" noChangeArrowheads="1"/>
          </p:cNvSpPr>
          <p:nvPr/>
        </p:nvSpPr>
        <p:spPr bwMode="auto">
          <a:xfrm>
            <a:off x="84667" y="-307975"/>
            <a:ext cx="12319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2" name="AutoShape 6" descr="data:image/jpeg;base64,/9j/4AAQSkZJRgABAQAAAQABAAD/2wCEAAkGBhQPEBQUDxAVFRQWGRYWGRgUDRkfHBkfGR0aIB8XFhwZJyYqGCAjGxgZKzEsLyk1OCwsFx82QTAqNSYrLykBCQoKDQsOGg8OGi4kHiQ1MjU1NTUvNTUyNDQqKzUqNTU1NTU0KTQ1MTU0MDU0LzUwNSwzNTMyNS80MjUsLTQ0Lf/AABEIAEEAYQMBIgACEQEDEQH/xAAbAAEAAgMBAQAAAAAAAAAAAAAABQYDBAcCAf/EADMQAAEDAgQBCQgDAQAAAAAAAAEAAgMEEQUSITFRBhMVIkFTYaLRByMyNHKBocEUcZHw/8QAGgEBAAIDAQAAAAAAAAAAAAAAAAQFAQIDBv/EACgRAAEEAQIEBgMAAAAAAAAAAAABAgMRBCExBRITQRQyUXHB4SKB0f/aAAwDAQACEQMRAD8A7iiIgCIiA+EoCuc+1KtkEkUdyIi0usCbOdft42Fv9WH2fY2+FlSZC4wxR85bex4N4XXDrIj+Wi3Thb3YqZCO37fut/U6ai53hntPe6drZ4mNjcQLtJu2+lzfccV0RdGSNf5SHk4c2KqJKlWERFuRAo+qri2ZrOLb/lSChMR+bj+j9lATOZfF5RAYMTqzEy7dybf0tPDMSc5+V5vfY29F6xjF4Ge7mcb72aLkeJ4LVdEIwyaF+Zp2PqqfNblQytnRV6aVfzp3MxyRvtiKllKxj2gVX8h/NPDGNcWhvNtN8pt1r3uTbsIXRcBxP+VTRSluUvbci+x2NvC4VVxDklT1sjnMLoZX3Oliwu7SR4qJwPlo/Dg6mniziNzmjK8AtsTca7i+39qRBkNd+XNbVPRzQw5sCJiMp7atNlr51LTy7xWCGFraiETFxORhNrW3dm3b9t7qlx4pJXNFHR00cLXnM7K4m+XW73HsGn4WephqMcmMkbGsjj6ozO0F9SLj4idP60Vm5E8jjRudLJI173DKAzUNG51Pbt/i3XmlfpsdW9DAx6etyprVqqIvbTbQ0cI9mHNysfPMHhpDsrY7XI7CT2X/ANV7UZynxF1NRzzR2zxxvc3MLi4Glx2qIpuSLgI5oaycT9V7nSTOex97Zw6O4FiCdrW0tspTGNZ5Tz+TlzZSo6Vbota1K/E2wGIPv72QRNsL6kE68BZpVcmpDX19TFNLK2KmbDkZDM5lzK0uL3luriLWA2Gq1n0lRA6CKV7nRsroxC97wXujMbzZ5B62V1xrrYBbkYu6hMR+bj+j9lQPKKZtXO8Q09bMYvdOfTVYjY12pyjM5oc4X1NtNAsuA1j5m0zpXFz8j2lxABOSR7QXW0vZov43QFvREQFJ5Q4TKKh7gxzmvNwWtJ+2mynMJwl7KQsfo4kvA4eB/wC7VPrQxasMbLDd1xfguebO3w7kk2r6IkGG2OZZGrqpHYRSF783Y0/ngqvym9n08lS+SnyuZI4v6z7FpO48RdW7AqixLOOo+ymlVcMhidjJXrr7l1BmS4kiujOd8pKCTD8LihY89Z/vXN0vmuct+F7Dxsob2e1cjK1jIycrw7O2+lgD1j4g218bdq6xUUzZGlkjQ5p0IcLgrWw7A4Ka/MQtZfctGp+6sFhXnRUXRCazijfDvjkbbnXr7/zsZ66iZPE+KVuZj2lrhfcHfZV9vJOd2Rk+ISSU7C082IGsc4N+Fr5WG7gLC+gvZWdFJKMjaHBuaqaifPfn+a6uX4ebaW731vdZMTwznzCc2XmpWy/De+UOGXw+L8LeRAVmq5KTNlldRVzqdkxL3sNO2QZzoXsLiCy+mnEXXmDCm0kkEMZcWsjIu51ySXElzjxJJP3VoUJiPzcf0fsoCWREQGVa9ZRiVtjpbYhR+IYlMx1o42keN/0tXpqp7lnm9Vo9jZGq1yWihFolqLDWxEkEknS5W4q701U9yzzeqdNVPcs83qsRRMibysSkMqt7liRV3pqp7lnm9U6aqe5Z5vVdDBYkVd6aqe5Z5vVOmqnuWeb1QFiRV3pqp7lnm9U6aqe5Z5vVAWJQmI/Nx/R+ysHTVT3LPN6r5TmWaZr5GBthbS/7QE8i9ZUQGKVY0RAEREAREQBERAEREAWSHdEQGZERAf/Z"/>
          <p:cNvSpPr>
            <a:spLocks noChangeAspect="1" noChangeArrowheads="1"/>
          </p:cNvSpPr>
          <p:nvPr/>
        </p:nvSpPr>
        <p:spPr bwMode="auto">
          <a:xfrm>
            <a:off x="287867" y="-155575"/>
            <a:ext cx="12319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3" name="AutoShape 8" descr="data:image/jpeg;base64,/9j/4AAQSkZJRgABAQAAAQABAAD/2wCEAAkGBhQPEBQUDxAVFRQWGRYWGRgUDRkfHBkfGR0aIB8XFhwZJyYqGCAjGxgZKzEsLyk1OCwsFx82QTAqNSYrLykBCQoKDQsOGg8OGi4kHiQ1MjU1NTUvNTUyNDQqKzUqNTU1NTU0KTQ1MTU0MDU0LzUwNSwzNTMyNS80MjUsLTQ0Lf/AABEIAEEAYQMBIgACEQEDEQH/xAAbAAEAAgMBAQAAAAAAAAAAAAAABQYDBAcCAf/EADMQAAEDAgQBCQgDAQAAAAAAAAEAAgMEEQUSITFRBhMVIkFTYaLRByMyNHKBocEUcZHw/8QAGgEBAAIDAQAAAAAAAAAAAAAAAAQFAQIDBv/EACgRAAEEAQIEBgMAAAAAAAAAAAABAgMRBCExBRITQRQyUXHB4SKB0f/aAAwDAQACEQMRAD8A7iiIgCIiA+EoCuc+1KtkEkUdyIi0usCbOdft42Fv9WH2fY2+FlSZC4wxR85bex4N4XXDrIj+Wi3Thb3YqZCO37fut/U6ai53hntPe6drZ4mNjcQLtJu2+lzfccV0RdGSNf5SHk4c2KqJKlWERFuRAo+qri2ZrOLb/lSChMR+bj+j9lATOZfF5RAYMTqzEy7dybf0tPDMSc5+V5vfY29F6xjF4Ge7mcb72aLkeJ4LVdEIwyaF+Zp2PqqfNblQytnRV6aVfzp3MxyRvtiKllKxj2gVX8h/NPDGNcWhvNtN8pt1r3uTbsIXRcBxP+VTRSluUvbci+x2NvC4VVxDklT1sjnMLoZX3Oliwu7SR4qJwPlo/Dg6mniziNzmjK8AtsTca7i+39qRBkNd+XNbVPRzQw5sCJiMp7atNlr51LTy7xWCGFraiETFxORhNrW3dm3b9t7qlx4pJXNFHR00cLXnM7K4m+XW73HsGn4WephqMcmMkbGsjj6ozO0F9SLj4idP60Vm5E8jjRudLJI173DKAzUNG51Pbt/i3XmlfpsdW9DAx6etyprVqqIvbTbQ0cI9mHNysfPMHhpDsrY7XI7CT2X/ANV7UZynxF1NRzzR2zxxvc3MLi4Glx2qIpuSLgI5oaycT9V7nSTOex97Zw6O4FiCdrW0tspTGNZ5Tz+TlzZSo6Vbota1K/E2wGIPv72QRNsL6kE68BZpVcmpDX19TFNLK2KmbDkZDM5lzK0uL3luriLWA2Gq1n0lRA6CKV7nRsroxC97wXujMbzZ5B62V1xrrYBbkYu6hMR+bj+j9lQPKKZtXO8Q09bMYvdOfTVYjY12pyjM5oc4X1NtNAsuA1j5m0zpXFz8j2lxABOSR7QXW0vZov43QFvREQFJ5Q4TKKh7gxzmvNwWtJ+2mynMJwl7KQsfo4kvA4eB/wC7VPrQxasMbLDd1xfguebO3w7kk2r6IkGG2OZZGrqpHYRSF783Y0/ngqvym9n08lS+SnyuZI4v6z7FpO48RdW7AqixLOOo+ymlVcMhidjJXrr7l1BmS4kiujOd8pKCTD8LihY89Z/vXN0vmuct+F7Dxsob2e1cjK1jIycrw7O2+lgD1j4g218bdq6xUUzZGlkjQ5p0IcLgrWw7A4Ka/MQtZfctGp+6sFhXnRUXRCazijfDvjkbbnXr7/zsZ66iZPE+KVuZj2lrhfcHfZV9vJOd2Rk+ISSU7C082IGsc4N+Fr5WG7gLC+gvZWdFJKMjaHBuaqaifPfn+a6uX4ebaW731vdZMTwznzCc2XmpWy/De+UOGXw+L8LeRAVmq5KTNlldRVzqdkxL3sNO2QZzoXsLiCy+mnEXXmDCm0kkEMZcWsjIu51ySXElzjxJJP3VoUJiPzcf0fsoCWREQGVa9ZRiVtjpbYhR+IYlMx1o42keN/0tXpqp7lnm9Vo9jZGq1yWihFolqLDWxEkEknS5W4q701U9yzzeqdNVPcs83qsRRMibysSkMqt7liRV3pqp7lnm9U6aqe5Z5vVdDBYkVd6aqe5Z5vVOmqnuWeb1QFiRV3pqp7lnm9U6aqe5Z5vVAWJQmI/Nx/R+ysHTVT3LPN6r5TmWaZr5GBthbS/7QE8i9ZUQGKVY0RAEREAREQBERAEREAWSHdEQGZERAf/Z"/>
          <p:cNvSpPr>
            <a:spLocks noChangeAspect="1" noChangeArrowheads="1"/>
          </p:cNvSpPr>
          <p:nvPr/>
        </p:nvSpPr>
        <p:spPr bwMode="auto">
          <a:xfrm>
            <a:off x="491067" y="-3175"/>
            <a:ext cx="12319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4" name="AutoShape 10" descr="data:image/jpeg;base64,/9j/4AAQSkZJRgABAQAAAQABAAD/2wCEAAkGBhQPEBQUDxAVFRQWGRYWGRgUDRkfHBkfGR0aIB8XFhwZJyYqGCAjGxgZKzEsLyk1OCwsFx82QTAqNSYrLykBCQoKDQsOGg8OGi4kHiQ1MjU1NTUvNTUyNDQqKzUqNTU1NTU0KTQ1MTU0MDU0LzUwNSwzNTMyNS80MjUsLTQ0Lf/AABEIAEEAYQMBIgACEQEDEQH/xAAbAAEAAgMBAQAAAAAAAAAAAAAABQYDBAcCAf/EADMQAAEDAgQBCQgDAQAAAAAAAAEAAgMEEQUSITFRBhMVIkFTYaLRByMyNHKBocEUcZHw/8QAGgEBAAIDAQAAAAAAAAAAAAAAAAQFAQIDBv/EACgRAAEEAQIEBgMAAAAAAAAAAAABAgMRBCExBRITQRQyUXHB4SKB0f/aAAwDAQACEQMRAD8A7iiIgCIiA+EoCuc+1KtkEkUdyIi0usCbOdft42Fv9WH2fY2+FlSZC4wxR85bex4N4XXDrIj+Wi3Thb3YqZCO37fut/U6ai53hntPe6drZ4mNjcQLtJu2+lzfccV0RdGSNf5SHk4c2KqJKlWERFuRAo+qri2ZrOLb/lSChMR+bj+j9lATOZfF5RAYMTqzEy7dybf0tPDMSc5+V5vfY29F6xjF4Ge7mcb72aLkeJ4LVdEIwyaF+Zp2PqqfNblQytnRV6aVfzp3MxyRvtiKllKxj2gVX8h/NPDGNcWhvNtN8pt1r3uTbsIXRcBxP+VTRSluUvbci+x2NvC4VVxDklT1sjnMLoZX3Oliwu7SR4qJwPlo/Dg6mniziNzmjK8AtsTca7i+39qRBkNd+XNbVPRzQw5sCJiMp7atNlr51LTy7xWCGFraiETFxORhNrW3dm3b9t7qlx4pJXNFHR00cLXnM7K4m+XW73HsGn4WephqMcmMkbGsjj6ozO0F9SLj4idP60Vm5E8jjRudLJI173DKAzUNG51Pbt/i3XmlfpsdW9DAx6etyprVqqIvbTbQ0cI9mHNysfPMHhpDsrY7XI7CT2X/ANV7UZynxF1NRzzR2zxxvc3MLi4Glx2qIpuSLgI5oaycT9V7nSTOex97Zw6O4FiCdrW0tspTGNZ5Tz+TlzZSo6Vbota1K/E2wGIPv72QRNsL6kE68BZpVcmpDX19TFNLK2KmbDkZDM5lzK0uL3luriLWA2Gq1n0lRA6CKV7nRsroxC97wXujMbzZ5B62V1xrrYBbkYu6hMR+bj+j9lQPKKZtXO8Q09bMYvdOfTVYjY12pyjM5oc4X1NtNAsuA1j5m0zpXFz8j2lxABOSR7QXW0vZov43QFvREQFJ5Q4TKKh7gxzmvNwWtJ+2mynMJwl7KQsfo4kvA4eB/wC7VPrQxasMbLDd1xfguebO3w7kk2r6IkGG2OZZGrqpHYRSF783Y0/ngqvym9n08lS+SnyuZI4v6z7FpO48RdW7AqixLOOo+ymlVcMhidjJXrr7l1BmS4kiujOd8pKCTD8LihY89Z/vXN0vmuct+F7Dxsob2e1cjK1jIycrw7O2+lgD1j4g218bdq6xUUzZGlkjQ5p0IcLgrWw7A4Ka/MQtZfctGp+6sFhXnRUXRCazijfDvjkbbnXr7/zsZ66iZPE+KVuZj2lrhfcHfZV9vJOd2Rk+ISSU7C082IGsc4N+Fr5WG7gLC+gvZWdFJKMjaHBuaqaifPfn+a6uX4ebaW731vdZMTwznzCc2XmpWy/De+UOGXw+L8LeRAVmq5KTNlldRVzqdkxL3sNO2QZzoXsLiCy+mnEXXmDCm0kkEMZcWsjIu51ySXElzjxJJP3VoUJiPzcf0fsoCWREQGVa9ZRiVtjpbYhR+IYlMx1o42keN/0tXpqp7lnm9Vo9jZGq1yWihFolqLDWxEkEknS5W4q701U9yzzeqdNVPcs83qsRRMibysSkMqt7liRV3pqp7lnm9U6aqe5Z5vVdDBYkVd6aqe5Z5vVOmqnuWeb1QFiRV3pqp7lnm9U6aqe5Z5vVAWJQmI/Nx/R+ysHTVT3LPN6r5TmWaZr5GBthbS/7QE8i9ZUQGKVY0RAEREAREQBERAEREAWSHdEQGZERAf/Z"/>
          <p:cNvSpPr>
            <a:spLocks noChangeAspect="1" noChangeArrowheads="1"/>
          </p:cNvSpPr>
          <p:nvPr/>
        </p:nvSpPr>
        <p:spPr bwMode="auto">
          <a:xfrm>
            <a:off x="694267" y="149226"/>
            <a:ext cx="12319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434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134" y="1031876"/>
            <a:ext cx="14605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8733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 idx="4294967295"/>
          </p:nvPr>
        </p:nvSpPr>
        <p:spPr>
          <a:xfrm>
            <a:off x="609600" y="1206500"/>
            <a:ext cx="10972800" cy="1143000"/>
          </a:xfrm>
        </p:spPr>
        <p:txBody>
          <a:bodyPr/>
          <a:lstStyle/>
          <a:p>
            <a:pPr algn="ctr" eaLnBrk="1" hangingPunct="1"/>
            <a:r>
              <a:rPr lang="pt-PT" altLang="en-US" b="1" dirty="0">
                <a:solidFill>
                  <a:srgbClr val="5E9627"/>
                </a:solidFill>
              </a:rPr>
              <a:t>Duração do Registo</a:t>
            </a:r>
          </a:p>
        </p:txBody>
      </p:sp>
      <p:sp>
        <p:nvSpPr>
          <p:cNvPr id="1536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endParaRPr lang="pt-PT" altLang="en-US"/>
          </a:p>
          <a:p>
            <a:pPr eaLnBrk="1" hangingPunct="1"/>
            <a:endParaRPr lang="pt-PT" altLang="en-US"/>
          </a:p>
          <a:p>
            <a:pPr eaLnBrk="1" hangingPunct="1"/>
            <a:r>
              <a:rPr lang="pt-PT" altLang="en-US" sz="2000">
                <a:latin typeface="Verdana" pitchFamily="34" charset="0"/>
              </a:rPr>
              <a:t>A duração do registo é de </a:t>
            </a:r>
            <a:r>
              <a:rPr lang="pt-PT" altLang="en-US" sz="2000" b="1" u="sng">
                <a:latin typeface="Verdana" pitchFamily="34" charset="0"/>
              </a:rPr>
              <a:t>10 anos</a:t>
            </a:r>
            <a:r>
              <a:rPr lang="pt-PT" altLang="en-US" sz="2000">
                <a:latin typeface="Verdana" pitchFamily="34" charset="0"/>
              </a:rPr>
              <a:t>, contados a partir da data da respectiva concessão, podendo ser </a:t>
            </a:r>
            <a:r>
              <a:rPr lang="pt-PT" altLang="en-US" sz="2000" b="1" u="sng">
                <a:latin typeface="Verdana" pitchFamily="34" charset="0"/>
              </a:rPr>
              <a:t>indefinidamente renovado</a:t>
            </a:r>
            <a:r>
              <a:rPr lang="pt-PT" altLang="en-US" sz="2000">
                <a:latin typeface="Verdana" pitchFamily="34" charset="0"/>
              </a:rPr>
              <a:t> por iguais períodos.</a:t>
            </a:r>
            <a:r>
              <a:rPr lang="pt-PT" altLang="en-US">
                <a:latin typeface="Verdana" pitchFamily="34" charset="0"/>
              </a:rPr>
              <a:t> </a:t>
            </a:r>
          </a:p>
          <a:p>
            <a:pPr eaLnBrk="1" hangingPunct="1"/>
            <a:endParaRPr lang="pt-PT" altLang="en-US">
              <a:latin typeface="Verdana" pitchFamily="34" charset="0"/>
            </a:endParaRPr>
          </a:p>
          <a:p>
            <a:pPr lvl="4" algn="r" eaLnBrk="1" hangingPunct="1">
              <a:buFont typeface="Wingdings" pitchFamily="2" charset="2"/>
              <a:buNone/>
            </a:pPr>
            <a:r>
              <a:rPr lang="pt-PT" altLang="en-US"/>
              <a:t>(Artigo 255º do CPI)</a:t>
            </a:r>
          </a:p>
        </p:txBody>
      </p:sp>
      <p:sp>
        <p:nvSpPr>
          <p:cNvPr id="15364" name="Slide Number Placeholder 3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BEAEFBF2-4E40-4451-A697-36631E7E90B3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13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154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/>
          </p:cNvSpPr>
          <p:nvPr>
            <p:ph type="title" idx="4294967295"/>
          </p:nvPr>
        </p:nvSpPr>
        <p:spPr>
          <a:xfrm>
            <a:off x="609600" y="990600"/>
            <a:ext cx="10972800" cy="1143000"/>
          </a:xfrm>
        </p:spPr>
        <p:txBody>
          <a:bodyPr/>
          <a:lstStyle/>
          <a:p>
            <a:pPr algn="ctr" eaLnBrk="1" hangingPunct="1"/>
            <a:r>
              <a:rPr lang="pt-PT" altLang="en-US" b="1" dirty="0">
                <a:solidFill>
                  <a:srgbClr val="5E9627"/>
                </a:solidFill>
              </a:rPr>
              <a:t>Indicação do Registo</a:t>
            </a:r>
          </a:p>
        </p:txBody>
      </p:sp>
      <p:sp>
        <p:nvSpPr>
          <p:cNvPr id="16387" name="Rectangle 3"/>
          <p:cNvSpPr>
            <a:spLocks noGrp="1"/>
          </p:cNvSpPr>
          <p:nvPr>
            <p:ph type="body" idx="4294967295"/>
          </p:nvPr>
        </p:nvSpPr>
        <p:spPr>
          <a:xfrm>
            <a:off x="609600" y="1855788"/>
            <a:ext cx="109728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pt-PT" altLang="en-US" dirty="0"/>
          </a:p>
          <a:p>
            <a:pPr eaLnBrk="1" hangingPunct="1">
              <a:lnSpc>
                <a:spcPct val="80000"/>
              </a:lnSpc>
            </a:pPr>
            <a:r>
              <a:rPr lang="pt-PT" altLang="en-US" sz="2500" dirty="0">
                <a:latin typeface="Verdana" pitchFamily="34" charset="0"/>
              </a:rPr>
              <a:t>Durante a vigência do registo, o seu titular pode usar  nos produtos:</a:t>
            </a:r>
          </a:p>
          <a:p>
            <a:pPr eaLnBrk="1" hangingPunct="1">
              <a:lnSpc>
                <a:spcPct val="80000"/>
              </a:lnSpc>
            </a:pPr>
            <a:endParaRPr lang="pt-PT" altLang="en-US" sz="2500" dirty="0">
              <a:latin typeface="Verdana" pitchFamily="34" charset="0"/>
            </a:endParaRPr>
          </a:p>
          <a:p>
            <a:pPr algn="ctr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pt-PT" altLang="en-US" b="1" dirty="0"/>
              <a:t>“Marca Registada”</a:t>
            </a:r>
          </a:p>
          <a:p>
            <a:pPr algn="ctr" eaLnBrk="1" hangingPunct="1">
              <a:lnSpc>
                <a:spcPct val="80000"/>
              </a:lnSpc>
              <a:buFont typeface="Wingdings" pitchFamily="2" charset="2"/>
              <a:buNone/>
            </a:pPr>
            <a:endParaRPr lang="pt-PT" altLang="en-US" b="1" dirty="0"/>
          </a:p>
          <a:p>
            <a:pPr algn="ctr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pt-PT" altLang="en-US" b="1" dirty="0"/>
              <a:t>“M. R.”</a:t>
            </a:r>
          </a:p>
          <a:p>
            <a:pPr algn="ctr" eaLnBrk="1" hangingPunct="1">
              <a:lnSpc>
                <a:spcPct val="80000"/>
              </a:lnSpc>
            </a:pPr>
            <a:endParaRPr lang="pt-PT" altLang="en-US" b="1" dirty="0"/>
          </a:p>
          <a:p>
            <a:pPr algn="ctr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pt-PT" altLang="en-US" sz="4500" b="1" dirty="0"/>
              <a:t>®</a:t>
            </a:r>
          </a:p>
        </p:txBody>
      </p:sp>
      <p:sp>
        <p:nvSpPr>
          <p:cNvPr id="16388" name="Slide Number Placeholder 3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C42B7900-4A5F-4872-82A9-F8ECC0AD0F68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14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05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/>
          </p:cNvSpPr>
          <p:nvPr>
            <p:ph type="title" idx="4294967295"/>
          </p:nvPr>
        </p:nvSpPr>
        <p:spPr>
          <a:xfrm>
            <a:off x="624417" y="1412875"/>
            <a:ext cx="10972800" cy="1143000"/>
          </a:xfrm>
        </p:spPr>
        <p:txBody>
          <a:bodyPr/>
          <a:lstStyle/>
          <a:p>
            <a:pPr algn="ctr" eaLnBrk="1" hangingPunct="1"/>
            <a:r>
              <a:rPr lang="pt-PT" altLang="en-US" b="1" dirty="0">
                <a:solidFill>
                  <a:srgbClr val="5E9627"/>
                </a:solidFill>
              </a:rPr>
              <a:t>Âmbito Territorial</a:t>
            </a:r>
          </a:p>
        </p:txBody>
      </p:sp>
      <p:sp>
        <p:nvSpPr>
          <p:cNvPr id="17411" name="Rectangle 3"/>
          <p:cNvSpPr>
            <a:spLocks noGrp="1"/>
          </p:cNvSpPr>
          <p:nvPr>
            <p:ph type="body" idx="4294967295"/>
          </p:nvPr>
        </p:nvSpPr>
        <p:spPr>
          <a:xfrm>
            <a:off x="2806261" y="2574925"/>
            <a:ext cx="8790955" cy="2582863"/>
          </a:xfrm>
        </p:spPr>
        <p:txBody>
          <a:bodyPr/>
          <a:lstStyle/>
          <a:p>
            <a:r>
              <a:rPr lang="pt-PT" altLang="en-US" dirty="0"/>
              <a:t>Marca Nacional</a:t>
            </a:r>
          </a:p>
          <a:p>
            <a:r>
              <a:rPr lang="pt-PT" altLang="en-US" dirty="0"/>
              <a:t>Marca Comunitária (27 Países)</a:t>
            </a:r>
          </a:p>
          <a:p>
            <a:r>
              <a:rPr lang="pt-PT" altLang="en-US" dirty="0"/>
              <a:t>Registo Internacional (Acordo / Protocolo de Madrid)</a:t>
            </a:r>
          </a:p>
        </p:txBody>
      </p:sp>
      <p:sp>
        <p:nvSpPr>
          <p:cNvPr id="17412" name="Slide Number Placeholder 3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74FFCEAF-A31A-4168-B692-6C82373CB040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15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495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17033" y="1214438"/>
            <a:ext cx="10871200" cy="990600"/>
          </a:xfrm>
        </p:spPr>
        <p:txBody>
          <a:bodyPr/>
          <a:lstStyle/>
          <a:p>
            <a:pPr eaLnBrk="1" hangingPunct="1"/>
            <a:r>
              <a:rPr lang="pt-PT" altLang="en-US" b="1">
                <a:solidFill>
                  <a:srgbClr val="5E9627"/>
                </a:solidFill>
              </a:rPr>
              <a:t>Logótipo</a:t>
            </a:r>
          </a:p>
        </p:txBody>
      </p:sp>
      <p:sp>
        <p:nvSpPr>
          <p:cNvPr id="6" name="Slide Number Placeholder 4"/>
          <p:cNvSpPr txBox="1">
            <a:spLocks noGrp="1"/>
          </p:cNvSpPr>
          <p:nvPr/>
        </p:nvSpPr>
        <p:spPr>
          <a:xfrm>
            <a:off x="0" y="1271589"/>
            <a:ext cx="711200" cy="244475"/>
          </a:xfrm>
          <a:prstGeom prst="rect">
            <a:avLst/>
          </a:prstGeom>
          <a:noFill/>
        </p:spPr>
        <p:txBody>
          <a:bodyPr anchor="ctr">
            <a:normAutofit fontScale="85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9014ECF-B47B-443E-BCB5-229C7F7E0B9C}" type="slidenum">
              <a:rPr lang="pt-PT" sz="1400" b="1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pt-PT" sz="1400" b="1">
              <a:solidFill>
                <a:srgbClr val="FFFFFF"/>
              </a:solidFill>
            </a:endParaRPr>
          </a:p>
        </p:txBody>
      </p:sp>
      <p:sp>
        <p:nvSpPr>
          <p:cNvPr id="229379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814917" y="2205039"/>
            <a:ext cx="10871200" cy="3500437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pt-PT" altLang="en-US" sz="2000" b="1">
                <a:solidFill>
                  <a:srgbClr val="333333"/>
                </a:solidFill>
                <a:cs typeface="Arial" charset="0"/>
              </a:rPr>
              <a:t>Artigo 304.º-A</a:t>
            </a:r>
            <a:br>
              <a:rPr lang="pt-PT" altLang="en-US" sz="2000" b="1">
                <a:solidFill>
                  <a:srgbClr val="333333"/>
                </a:solidFill>
                <a:cs typeface="Arial" charset="0"/>
              </a:rPr>
            </a:br>
            <a:r>
              <a:rPr lang="pt-PT" altLang="en-US" sz="2000" b="1">
                <a:solidFill>
                  <a:srgbClr val="333333"/>
                </a:solidFill>
                <a:cs typeface="Arial" charset="0"/>
              </a:rPr>
              <a:t>Constituição do logótipo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pt-PT" altLang="en-US" sz="2000">
              <a:solidFill>
                <a:srgbClr val="333333"/>
              </a:solidFill>
              <a:cs typeface="Arial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pt-PT" altLang="en-US" sz="2000">
                <a:solidFill>
                  <a:srgbClr val="333333"/>
                </a:solidFill>
                <a:cs typeface="Arial" charset="0"/>
              </a:rPr>
              <a:t>1- O Logótipo pode ser constituído por um sinal ou conjunto de sinais susceptíveis de representação gráfica, nomeadamente por elementos nominativos, figurativos ou por uma combinação de ambos.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pt-PT" altLang="en-US" sz="2000">
              <a:solidFill>
                <a:srgbClr val="333333"/>
              </a:solidFill>
              <a:cs typeface="Arial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pt-PT" altLang="en-US" sz="2000">
                <a:solidFill>
                  <a:srgbClr val="333333"/>
                </a:solidFill>
                <a:cs typeface="Arial" charset="0"/>
              </a:rPr>
              <a:t>2- O Logótipo deve ser adequado a distinguir uma entidade que preste serviços ou  comercialize produtos, podendo ser utilizado, nomeadamente, em estabelecimentos, anúncios, impressos ou correspondência. </a:t>
            </a:r>
            <a:br>
              <a:rPr lang="pt-PT" altLang="en-US" sz="2000">
                <a:solidFill>
                  <a:srgbClr val="333333"/>
                </a:solidFill>
                <a:cs typeface="Arial" charset="0"/>
              </a:rPr>
            </a:br>
            <a:endParaRPr lang="pt-PT" altLang="en-US" sz="2000">
              <a:solidFill>
                <a:srgbClr val="333333"/>
              </a:solidFill>
              <a:cs typeface="Arial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pt-PT" altLang="en-US" sz="2000"/>
          </a:p>
        </p:txBody>
      </p:sp>
      <p:sp>
        <p:nvSpPr>
          <p:cNvPr id="9" name="Slide Number Placeholder 8"/>
          <p:cNvSpPr txBox="1">
            <a:spLocks noGrp="1"/>
          </p:cNvSpPr>
          <p:nvPr/>
        </p:nvSpPr>
        <p:spPr>
          <a:xfrm>
            <a:off x="0" y="1271589"/>
            <a:ext cx="711200" cy="244475"/>
          </a:xfrm>
          <a:prstGeom prst="rect">
            <a:avLst/>
          </a:prstGeom>
          <a:noFill/>
        </p:spPr>
        <p:txBody>
          <a:bodyPr anchor="ctr">
            <a:normAutofit fontScale="85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E34B42C-19EA-4355-B36B-3DA0D918F9B1}" type="slidenum">
              <a:rPr lang="pt-PT" sz="1400" b="1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pt-PT" sz="1400" b="1">
              <a:solidFill>
                <a:srgbClr val="FFFFFF"/>
              </a:solidFill>
            </a:endParaRPr>
          </a:p>
        </p:txBody>
      </p:sp>
      <p:sp>
        <p:nvSpPr>
          <p:cNvPr id="18438" name="Slide Number Placeholder 11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5493D972-9A0D-4703-8F44-6A8E18624EA3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16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9015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9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9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9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9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9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9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9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9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78" grpId="0" autoUpdateAnimBg="0"/>
      <p:bldP spid="229379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17033" y="854075"/>
            <a:ext cx="10871200" cy="990600"/>
          </a:xfrm>
        </p:spPr>
        <p:txBody>
          <a:bodyPr/>
          <a:lstStyle/>
          <a:p>
            <a:pPr algn="ctr" eaLnBrk="1" hangingPunct="1"/>
            <a:r>
              <a:rPr lang="pt-PT" altLang="en-US" b="1" dirty="0">
                <a:solidFill>
                  <a:srgbClr val="5E9627"/>
                </a:solidFill>
              </a:rPr>
              <a:t>Logótipo</a:t>
            </a:r>
          </a:p>
        </p:txBody>
      </p:sp>
      <p:sp>
        <p:nvSpPr>
          <p:cNvPr id="9" name="Slide Number Placeholder 4"/>
          <p:cNvSpPr txBox="1">
            <a:spLocks noGrp="1"/>
          </p:cNvSpPr>
          <p:nvPr/>
        </p:nvSpPr>
        <p:spPr>
          <a:xfrm>
            <a:off x="0" y="1271589"/>
            <a:ext cx="711200" cy="244475"/>
          </a:xfrm>
          <a:prstGeom prst="rect">
            <a:avLst/>
          </a:prstGeom>
          <a:noFill/>
        </p:spPr>
        <p:txBody>
          <a:bodyPr anchor="ctr">
            <a:normAutofit fontScale="85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87772D12-4B9E-4CB3-A3EE-E2B627144644}" type="slidenum">
              <a:rPr lang="pt-PT" sz="1400" b="1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17</a:t>
            </a:fld>
            <a:endParaRPr lang="pt-PT" sz="1400" b="1">
              <a:solidFill>
                <a:srgbClr val="FFFFFF"/>
              </a:solidFill>
            </a:endParaRPr>
          </a:p>
        </p:txBody>
      </p:sp>
      <p:sp>
        <p:nvSpPr>
          <p:cNvPr id="230403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817033" y="1600200"/>
            <a:ext cx="10871200" cy="4495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pt-PT" altLang="en-US">
                <a:solidFill>
                  <a:srgbClr val="000000"/>
                </a:solidFill>
                <a:cs typeface="Arial" charset="0"/>
                <a:hlinkClick r:id="rId3"/>
              </a:rPr>
              <a:t> </a:t>
            </a:r>
            <a:endParaRPr lang="pt-PT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5" name="Slide Number Placeholder 14"/>
          <p:cNvSpPr txBox="1">
            <a:spLocks noGrp="1"/>
          </p:cNvSpPr>
          <p:nvPr/>
        </p:nvSpPr>
        <p:spPr>
          <a:xfrm>
            <a:off x="0" y="1271589"/>
            <a:ext cx="711200" cy="244475"/>
          </a:xfrm>
          <a:prstGeom prst="rect">
            <a:avLst/>
          </a:prstGeom>
          <a:noFill/>
        </p:spPr>
        <p:txBody>
          <a:bodyPr anchor="ctr">
            <a:normAutofit fontScale="85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B027A2D-F7BD-4AFB-B99D-7411F573CCB5}" type="slidenum">
              <a:rPr lang="pt-PT" sz="1400" b="1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17</a:t>
            </a:fld>
            <a:endParaRPr lang="pt-PT" sz="1400" b="1">
              <a:solidFill>
                <a:srgbClr val="FFFFFF"/>
              </a:solidFill>
            </a:endParaRPr>
          </a:p>
        </p:txBody>
      </p:sp>
      <p:sp>
        <p:nvSpPr>
          <p:cNvPr id="19462" name="Slide Number Placeholder 15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8CCAAB-BEB3-49FC-BEBF-C1128A8FD308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17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020233" y="1752600"/>
            <a:ext cx="108712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pt-PT" altLang="en-US" sz="3200">
                <a:solidFill>
                  <a:srgbClr val="000000"/>
                </a:solidFill>
                <a:latin typeface="Calibri" pitchFamily="34" charset="0"/>
                <a:cs typeface="Arial" charset="0"/>
                <a:hlinkClick r:id="rId3"/>
              </a:rPr>
              <a:t> </a:t>
            </a:r>
            <a:endParaRPr lang="pt-PT" altLang="en-US" sz="320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  <p:pic>
        <p:nvPicPr>
          <p:cNvPr id="19464" name="Picture 12" descr="http://t0.gstatic.com/images?q=tbn:ANd9GcQH_gfheA3kJxlzNYz3xTSWXF2eR8NySPTynSGRaW61_g7Yv1WJi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916113"/>
            <a:ext cx="32004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14" descr="http://t2.gstatic.com/images?q=tbn:ANd9GcTuZldgHFu8msDHs3XZmmMjDqpNfIhV2sUTyy3pGzBsK8QYWH0SzLvw7P7fp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1" y="1943101"/>
            <a:ext cx="240030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16" descr="http://t3.gstatic.com/images?q=tbn:ANd9GcStiP7_QjtN9fgcORwLkagly3ph-58sM3nS_8Ory2B_LfiVvUUr2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585" y="3535364"/>
            <a:ext cx="28575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7" name="Picture 18" descr="http://t3.gstatic.com/images?q=tbn:ANd9GcQWSBTCkhvuC0RQZ-XB4q4vwqfaINiblY7-YvrF9I9B6zh8l2x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033" y="4067175"/>
            <a:ext cx="34544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8" name="Picture 20" descr="http://t0.gstatic.com/images?q=tbn:ANd9GcRiQzgBFtLe-rLdcQ-LdHCx6i-3t4bgim9zStlcdvckK0gwKEa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534" y="1944688"/>
            <a:ext cx="27305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862157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0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0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2" grpId="0" autoUpdateAnimBg="0"/>
      <p:bldP spid="230403" grpId="0" build="p" autoUpdateAnimBg="0"/>
      <p:bldP spid="11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 idx="4294967295"/>
          </p:nvPr>
        </p:nvSpPr>
        <p:spPr>
          <a:xfrm>
            <a:off x="609600" y="1277938"/>
            <a:ext cx="10972800" cy="1143000"/>
          </a:xfrm>
        </p:spPr>
        <p:txBody>
          <a:bodyPr/>
          <a:lstStyle/>
          <a:p>
            <a:pPr eaLnBrk="1" hangingPunct="1"/>
            <a:r>
              <a:rPr lang="pt-PT" altLang="en-US" b="1">
                <a:solidFill>
                  <a:srgbClr val="5E9627"/>
                </a:solidFill>
              </a:rPr>
              <a:t>Duração do Registo</a:t>
            </a:r>
          </a:p>
        </p:txBody>
      </p:sp>
      <p:sp>
        <p:nvSpPr>
          <p:cNvPr id="2048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pt-PT" altLang="en-US"/>
          </a:p>
          <a:p>
            <a:pPr eaLnBrk="1" hangingPunct="1"/>
            <a:endParaRPr lang="pt-PT" altLang="en-US"/>
          </a:p>
          <a:p>
            <a:pPr eaLnBrk="1" hangingPunct="1"/>
            <a:r>
              <a:rPr lang="pt-PT" altLang="en-US" sz="3000"/>
              <a:t>A duração do registo é de </a:t>
            </a:r>
            <a:r>
              <a:rPr lang="pt-PT" altLang="en-US" sz="3000" b="1" u="sng"/>
              <a:t>10 anos</a:t>
            </a:r>
            <a:r>
              <a:rPr lang="pt-PT" altLang="en-US" sz="3000"/>
              <a:t>, contados a partir da data da respectiva concessão, podendo ser </a:t>
            </a:r>
            <a:r>
              <a:rPr lang="pt-PT" altLang="en-US" sz="3000" b="1" u="sng"/>
              <a:t>indefinidamente renovado</a:t>
            </a:r>
            <a:r>
              <a:rPr lang="pt-PT" altLang="en-US" sz="3000"/>
              <a:t> por iguais períodos. </a:t>
            </a:r>
          </a:p>
          <a:p>
            <a:pPr eaLnBrk="1" hangingPunct="1"/>
            <a:endParaRPr lang="pt-PT" altLang="en-US" sz="3000"/>
          </a:p>
          <a:p>
            <a:pPr lvl="4" algn="r" eaLnBrk="1" hangingPunct="1">
              <a:buFont typeface="Wingdings" pitchFamily="2" charset="2"/>
              <a:buNone/>
            </a:pPr>
            <a:r>
              <a:rPr lang="pt-PT" altLang="en-US"/>
              <a:t>(Artigo 304º-L do CPI)</a:t>
            </a:r>
          </a:p>
        </p:txBody>
      </p:sp>
      <p:sp>
        <p:nvSpPr>
          <p:cNvPr id="20484" name="Slide Number Placeholder 3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A4FD63B7-C5DA-42A3-ABB5-B9A89525B416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18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887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type="title" idx="4294967295"/>
          </p:nvPr>
        </p:nvSpPr>
        <p:spPr>
          <a:xfrm>
            <a:off x="609600" y="990600"/>
            <a:ext cx="10972800" cy="1143000"/>
          </a:xfrm>
        </p:spPr>
        <p:txBody>
          <a:bodyPr/>
          <a:lstStyle/>
          <a:p>
            <a:pPr eaLnBrk="1" hangingPunct="1"/>
            <a:r>
              <a:rPr lang="pt-PT" altLang="en-US" b="1">
                <a:solidFill>
                  <a:srgbClr val="5E9627"/>
                </a:solidFill>
              </a:rPr>
              <a:t>Indicação do Logótipo</a:t>
            </a:r>
          </a:p>
        </p:txBody>
      </p:sp>
      <p:sp>
        <p:nvSpPr>
          <p:cNvPr id="21507" name="Rectangle 3"/>
          <p:cNvSpPr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 eaLnBrk="1" hangingPunct="1"/>
            <a:endParaRPr lang="pt-PT" altLang="en-US" sz="2800"/>
          </a:p>
          <a:p>
            <a:pPr eaLnBrk="1" hangingPunct="1"/>
            <a:r>
              <a:rPr lang="pt-PT" altLang="en-US" sz="2100"/>
              <a:t>Durante a vigência do registo, o seu titular pode usar  no logótipo:</a:t>
            </a:r>
          </a:p>
          <a:p>
            <a:pPr eaLnBrk="1" hangingPunct="1">
              <a:buFont typeface="Wingdings" pitchFamily="2" charset="2"/>
              <a:buNone/>
            </a:pPr>
            <a:endParaRPr lang="pt-PT" altLang="en-US" sz="2100"/>
          </a:p>
          <a:p>
            <a:pPr algn="ctr" eaLnBrk="1" hangingPunct="1">
              <a:buFont typeface="Wingdings" pitchFamily="2" charset="2"/>
              <a:buNone/>
            </a:pPr>
            <a:r>
              <a:rPr lang="pt-PT" altLang="en-US" sz="2800" b="1"/>
              <a:t>“Logótipo Registado”</a:t>
            </a:r>
          </a:p>
          <a:p>
            <a:pPr algn="ctr" eaLnBrk="1" hangingPunct="1">
              <a:buFont typeface="Wingdings" pitchFamily="2" charset="2"/>
              <a:buNone/>
            </a:pPr>
            <a:endParaRPr lang="pt-PT" altLang="en-US" sz="2800" b="1"/>
          </a:p>
          <a:p>
            <a:pPr algn="ctr" eaLnBrk="1" hangingPunct="1">
              <a:buFont typeface="Wingdings" pitchFamily="2" charset="2"/>
              <a:buNone/>
            </a:pPr>
            <a:r>
              <a:rPr lang="pt-PT" altLang="en-US" sz="2800" b="1"/>
              <a:t>“Log. Registado”</a:t>
            </a:r>
          </a:p>
          <a:p>
            <a:pPr algn="ctr" eaLnBrk="1" hangingPunct="1">
              <a:buFont typeface="Wingdings" pitchFamily="2" charset="2"/>
              <a:buNone/>
            </a:pPr>
            <a:endParaRPr lang="pt-PT" altLang="en-US" sz="2800" b="1"/>
          </a:p>
          <a:p>
            <a:pPr algn="ctr" eaLnBrk="1" hangingPunct="1">
              <a:buFont typeface="Wingdings" pitchFamily="2" charset="2"/>
              <a:buNone/>
            </a:pPr>
            <a:r>
              <a:rPr lang="pt-PT" altLang="en-US" sz="2800" b="1"/>
              <a:t>“LR”</a:t>
            </a:r>
          </a:p>
          <a:p>
            <a:pPr lvl="4" algn="r" eaLnBrk="1" hangingPunct="1">
              <a:buFont typeface="Wingdings" pitchFamily="2" charset="2"/>
              <a:buNone/>
            </a:pPr>
            <a:r>
              <a:rPr lang="pt-PT" altLang="en-US" sz="1800"/>
              <a:t>(Artigo 304º-M do CPI)</a:t>
            </a:r>
          </a:p>
          <a:p>
            <a:pPr algn="ctr" eaLnBrk="1" hangingPunct="1">
              <a:buFont typeface="Wingdings" pitchFamily="2" charset="2"/>
              <a:buNone/>
            </a:pPr>
            <a:endParaRPr lang="pt-PT" altLang="en-US" sz="2800" b="1"/>
          </a:p>
          <a:p>
            <a:pPr algn="ctr" eaLnBrk="1" hangingPunct="1">
              <a:buFont typeface="Wingdings" pitchFamily="2" charset="2"/>
              <a:buNone/>
            </a:pPr>
            <a:endParaRPr lang="pt-PT" altLang="en-US" sz="3600"/>
          </a:p>
        </p:txBody>
      </p:sp>
      <p:sp>
        <p:nvSpPr>
          <p:cNvPr id="21508" name="Slide Number Placeholder 3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EFB1B36B-4108-48E9-B7DA-E3781AF6868F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19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59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719667" y="2349501"/>
            <a:ext cx="4610100" cy="1006475"/>
          </a:xfrm>
          <a:prstGeom prst="rect">
            <a:avLst/>
          </a:prstGeom>
          <a:noFill/>
          <a:ln w="6480">
            <a:solidFill>
              <a:srgbClr val="5E962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6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altLang="en-US" sz="1600" b="1">
                <a:solidFill>
                  <a:srgbClr val="000000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rPr>
              <a:t>PROPRIEDADE INDUSTRIAL</a:t>
            </a:r>
          </a:p>
          <a:p>
            <a:pPr algn="ctr">
              <a:lnSpc>
                <a:spcPct val="16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altLang="en-US" sz="1600" b="1">
                <a:solidFill>
                  <a:srgbClr val="000000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rPr>
              <a:t> INPI</a:t>
            </a: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 flipV="1">
            <a:off x="2639485" y="2062163"/>
            <a:ext cx="2116" cy="239712"/>
          </a:xfrm>
          <a:prstGeom prst="line">
            <a:avLst/>
          </a:prstGeom>
          <a:noFill/>
          <a:ln w="19050" cap="rnd">
            <a:solidFill>
              <a:srgbClr val="0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 flipV="1">
            <a:off x="9935634" y="2062163"/>
            <a:ext cx="2117" cy="239712"/>
          </a:xfrm>
          <a:prstGeom prst="line">
            <a:avLst/>
          </a:prstGeom>
          <a:noFill/>
          <a:ln w="19050" cap="rnd">
            <a:solidFill>
              <a:srgbClr val="0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9" name="Line 5"/>
          <p:cNvSpPr>
            <a:spLocks noChangeShapeType="1"/>
          </p:cNvSpPr>
          <p:nvPr/>
        </p:nvSpPr>
        <p:spPr bwMode="auto">
          <a:xfrm>
            <a:off x="2639484" y="2062164"/>
            <a:ext cx="7298267" cy="1587"/>
          </a:xfrm>
          <a:prstGeom prst="line">
            <a:avLst/>
          </a:prstGeom>
          <a:noFill/>
          <a:ln w="19050" cap="rnd">
            <a:solidFill>
              <a:srgbClr val="0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0" name="Line 6"/>
          <p:cNvSpPr>
            <a:spLocks noChangeShapeType="1"/>
          </p:cNvSpPr>
          <p:nvPr/>
        </p:nvSpPr>
        <p:spPr bwMode="auto">
          <a:xfrm flipH="1">
            <a:off x="6096000" y="1773239"/>
            <a:ext cx="0" cy="287337"/>
          </a:xfrm>
          <a:prstGeom prst="line">
            <a:avLst/>
          </a:prstGeom>
          <a:noFill/>
          <a:ln w="19050" cap="rnd">
            <a:solidFill>
              <a:srgbClr val="0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6671733" y="2349501"/>
            <a:ext cx="4607984" cy="1006475"/>
          </a:xfrm>
          <a:prstGeom prst="rect">
            <a:avLst/>
          </a:prstGeom>
          <a:noFill/>
          <a:ln w="6480">
            <a:solidFill>
              <a:srgbClr val="5E962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6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altLang="en-US" sz="1600" b="1">
                <a:solidFill>
                  <a:srgbClr val="000000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rPr>
              <a:t>DIREITOS DE AUTOR</a:t>
            </a:r>
          </a:p>
          <a:p>
            <a:pPr algn="ctr">
              <a:lnSpc>
                <a:spcPct val="16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altLang="en-US" sz="1600" b="1">
                <a:solidFill>
                  <a:srgbClr val="000000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rPr>
              <a:t>IGAC</a:t>
            </a: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6671733" y="3573463"/>
            <a:ext cx="4895851" cy="856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875"/>
              </a:spcBef>
              <a:buClr>
                <a:srgbClr val="990000"/>
              </a:buClr>
              <a:buSzPct val="100000"/>
              <a:buFont typeface="Arial" charset="0"/>
              <a:buNone/>
            </a:pPr>
            <a:r>
              <a:rPr lang="en-GB" altLang="en-US" sz="1400" b="1">
                <a:solidFill>
                  <a:srgbClr val="5E9627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rPr>
              <a:t>Protege a forma de expressão das ideias.</a:t>
            </a:r>
          </a:p>
          <a:p>
            <a:pPr algn="just">
              <a:lnSpc>
                <a:spcPct val="150000"/>
              </a:lnSpc>
              <a:spcBef>
                <a:spcPts val="875"/>
              </a:spcBef>
              <a:buClr>
                <a:srgbClr val="990000"/>
              </a:buClr>
              <a:buSzPct val="100000"/>
              <a:buFont typeface="Arial" charset="0"/>
              <a:buNone/>
            </a:pPr>
            <a:r>
              <a:rPr lang="en-GB" altLang="en-US" sz="1400" b="1">
                <a:solidFill>
                  <a:srgbClr val="5E9627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rPr>
              <a:t>Ex: Literatura, música, fotografia, quadros, etc.</a:t>
            </a: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719667" y="3573464"/>
            <a:ext cx="4607984" cy="74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875"/>
              </a:spcBef>
              <a:buClr>
                <a:srgbClr val="E65210"/>
              </a:buClr>
              <a:buSzPct val="100000"/>
              <a:buFont typeface="Arial" charset="0"/>
              <a:buNone/>
            </a:pPr>
            <a:r>
              <a:rPr lang="en-GB" altLang="en-US" sz="1400" b="1">
                <a:solidFill>
                  <a:srgbClr val="5E9627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rPr>
              <a:t>Protege criações de carácter técnico, de carácter estético ou sinais distintivos de comércio.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3312584" y="1341439"/>
            <a:ext cx="5568949" cy="402291"/>
          </a:xfrm>
          <a:prstGeom prst="rect">
            <a:avLst/>
          </a:prstGeom>
          <a:solidFill>
            <a:srgbClr val="5E9627"/>
          </a:solidFill>
          <a:ln>
            <a:noFill/>
          </a:ln>
          <a:extLst>
            <a:ext uri="{91240B29-F687-4F45-9708-019B960494DF}">
              <a14:hiddenLine xmlns:a14="http://schemas.microsoft.com/office/drawing/2010/main" w="1908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ts val="1250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altLang="en-US" sz="2000" b="1">
                <a:solidFill>
                  <a:schemeClr val="bg1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rPr>
              <a:t>PROPRIEDADE INTELECTUAL</a:t>
            </a:r>
          </a:p>
        </p:txBody>
      </p:sp>
      <p:sp>
        <p:nvSpPr>
          <p:cNvPr id="6155" name="Rectangle 12"/>
          <p:cNvSpPr>
            <a:spLocks noChangeArrowheads="1"/>
          </p:cNvSpPr>
          <p:nvPr/>
        </p:nvSpPr>
        <p:spPr bwMode="auto">
          <a:xfrm>
            <a:off x="1104901" y="4652964"/>
            <a:ext cx="4222751" cy="99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40000"/>
              </a:lnSpc>
              <a:buClr>
                <a:srgbClr val="000000"/>
              </a:buClr>
              <a:buSzPct val="100000"/>
              <a:buFont typeface="Wingdings" pitchFamily="2" charset="2"/>
              <a:buChar char=""/>
            </a:pPr>
            <a:r>
              <a:rPr lang="en-GB" altLang="en-US" sz="1400" b="1">
                <a:solidFill>
                  <a:srgbClr val="000000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rPr>
              <a:t> Desenhos ou Modelos </a:t>
            </a:r>
          </a:p>
          <a:p>
            <a:pPr eaLnBrk="1" hangingPunct="1">
              <a:lnSpc>
                <a:spcPct val="140000"/>
              </a:lnSpc>
              <a:buClr>
                <a:srgbClr val="000000"/>
              </a:buClr>
              <a:buSzPct val="100000"/>
              <a:buFont typeface="Wingdings" pitchFamily="2" charset="2"/>
              <a:buChar char=""/>
            </a:pPr>
            <a:r>
              <a:rPr lang="en-GB" altLang="en-US" sz="1400" b="1">
                <a:solidFill>
                  <a:srgbClr val="000000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rPr>
              <a:t> Marcas e Logótipos</a:t>
            </a:r>
          </a:p>
          <a:p>
            <a:pPr eaLnBrk="1" hangingPunct="1">
              <a:lnSpc>
                <a:spcPct val="140000"/>
              </a:lnSpc>
              <a:buClr>
                <a:srgbClr val="000000"/>
              </a:buClr>
              <a:buSzPct val="100000"/>
              <a:buFont typeface="Wingdings" pitchFamily="2" charset="2"/>
              <a:buChar char=""/>
            </a:pPr>
            <a:r>
              <a:rPr lang="en-GB" altLang="en-US" sz="1400" b="1">
                <a:solidFill>
                  <a:srgbClr val="000000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rPr>
              <a:t> Patentes e Modelos de Utilidade</a:t>
            </a:r>
          </a:p>
        </p:txBody>
      </p:sp>
      <p:sp>
        <p:nvSpPr>
          <p:cNvPr id="6156" name="Rectangle 13"/>
          <p:cNvSpPr>
            <a:spLocks noChangeArrowheads="1"/>
          </p:cNvSpPr>
          <p:nvPr/>
        </p:nvSpPr>
        <p:spPr bwMode="auto">
          <a:xfrm>
            <a:off x="719667" y="5734050"/>
            <a:ext cx="593104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pt-PT" altLang="en-US" sz="1400">
                <a:solidFill>
                  <a:srgbClr val="003300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rPr>
              <a:t>Como qualquer outra propriedade, a PI pode ser vendida, alugada, licenciada…</a:t>
            </a:r>
          </a:p>
        </p:txBody>
      </p:sp>
      <p:sp>
        <p:nvSpPr>
          <p:cNvPr id="8206" name="Slide Number Placeholder 1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55DD3FB-7BE2-450C-9C16-A0F98118FF7D}" type="slidenum">
              <a:rPr lang="pt-PT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43165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2"/>
          <p:cNvSpPr txBox="1">
            <a:spLocks noGrp="1"/>
          </p:cNvSpPr>
          <p:nvPr/>
        </p:nvSpPr>
        <p:spPr>
          <a:xfrm>
            <a:off x="0" y="1271589"/>
            <a:ext cx="711200" cy="244475"/>
          </a:xfrm>
          <a:prstGeom prst="rect">
            <a:avLst/>
          </a:prstGeom>
          <a:noFill/>
        </p:spPr>
        <p:txBody>
          <a:bodyPr anchor="ctr">
            <a:normAutofit fontScale="85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1994E42-1CE6-45DB-96F3-F5F7E83F30FA}" type="slidenum">
              <a:rPr lang="pt-PT" sz="1400" b="1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20</a:t>
            </a:fld>
            <a:endParaRPr lang="pt-PT" sz="1400" b="1">
              <a:solidFill>
                <a:srgbClr val="FFFFFF"/>
              </a:solidFill>
            </a:endParaRPr>
          </a:p>
        </p:txBody>
      </p:sp>
      <p:sp>
        <p:nvSpPr>
          <p:cNvPr id="311298" name="Rectangle 2"/>
          <p:cNvSpPr>
            <a:spLocks noChangeArrowheads="1"/>
          </p:cNvSpPr>
          <p:nvPr/>
        </p:nvSpPr>
        <p:spPr bwMode="auto">
          <a:xfrm>
            <a:off x="719667" y="1519238"/>
            <a:ext cx="1113578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3600" b="1" dirty="0">
                <a:solidFill>
                  <a:srgbClr val="5E9627"/>
                </a:solidFill>
                <a:latin typeface="+mj-lt"/>
              </a:rPr>
              <a:t>A importância  dos sinais distintivos</a:t>
            </a:r>
          </a:p>
        </p:txBody>
      </p:sp>
      <p:sp>
        <p:nvSpPr>
          <p:cNvPr id="22532" name="Rectangle 6"/>
          <p:cNvSpPr>
            <a:spLocks noChangeArrowheads="1"/>
          </p:cNvSpPr>
          <p:nvPr/>
        </p:nvSpPr>
        <p:spPr bwMode="auto">
          <a:xfrm>
            <a:off x="304800" y="1905000"/>
            <a:ext cx="33528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pt-PT" altLang="en-US" sz="1600" b="1">
                <a:solidFill>
                  <a:schemeClr val="folHlink"/>
                </a:solidFill>
                <a:latin typeface="Calibri" pitchFamily="34" charset="0"/>
              </a:rPr>
              <a:t>	</a:t>
            </a:r>
          </a:p>
        </p:txBody>
      </p:sp>
      <p:grpSp>
        <p:nvGrpSpPr>
          <p:cNvPr id="22533" name="Group 7"/>
          <p:cNvGrpSpPr>
            <a:grpSpLocks/>
          </p:cNvGrpSpPr>
          <p:nvPr/>
        </p:nvGrpSpPr>
        <p:grpSpPr bwMode="auto">
          <a:xfrm>
            <a:off x="3503084" y="2133601"/>
            <a:ext cx="8229600" cy="3267075"/>
            <a:chOff x="1776" y="1344"/>
            <a:chExt cx="3888" cy="2058"/>
          </a:xfrm>
        </p:grpSpPr>
        <p:sp>
          <p:nvSpPr>
            <p:cNvPr id="22537" name="Rectangle 8"/>
            <p:cNvSpPr>
              <a:spLocks noChangeArrowheads="1"/>
            </p:cNvSpPr>
            <p:nvPr/>
          </p:nvSpPr>
          <p:spPr bwMode="auto">
            <a:xfrm>
              <a:off x="1776" y="1344"/>
              <a:ext cx="3888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buClr>
                  <a:srgbClr val="00FFFF"/>
                </a:buClr>
                <a:buSzPct val="75000"/>
                <a:buFont typeface="Wingdings" pitchFamily="2" charset="2"/>
                <a:buNone/>
              </a:pPr>
              <a:r>
                <a:rPr lang="pt-PT" altLang="en-US" sz="2000" b="1">
                  <a:solidFill>
                    <a:schemeClr val="bg1"/>
                  </a:solidFill>
                  <a:latin typeface="Calibri" pitchFamily="34" charset="0"/>
                </a:rPr>
                <a:t>	</a:t>
              </a:r>
            </a:p>
            <a:p>
              <a:pPr eaLnBrk="1" hangingPunct="1">
                <a:lnSpc>
                  <a:spcPct val="110000"/>
                </a:lnSpc>
                <a:spcBef>
                  <a:spcPct val="20000"/>
                </a:spcBef>
                <a:buClr>
                  <a:srgbClr val="00FFFF"/>
                </a:buClr>
                <a:buSzPct val="75000"/>
                <a:buFont typeface="Wingdings" pitchFamily="2" charset="2"/>
                <a:buNone/>
              </a:pPr>
              <a:endParaRPr lang="pt-PT" altLang="en-US" sz="2400" b="1">
                <a:solidFill>
                  <a:schemeClr val="bg1"/>
                </a:solidFill>
                <a:latin typeface="Calibri" pitchFamily="34" charset="0"/>
              </a:endParaRPr>
            </a:p>
            <a:p>
              <a:pPr eaLnBrk="1" hangingPunct="1">
                <a:lnSpc>
                  <a:spcPct val="110000"/>
                </a:lnSpc>
                <a:spcBef>
                  <a:spcPct val="20000"/>
                </a:spcBef>
                <a:buClr>
                  <a:srgbClr val="00FFFF"/>
                </a:buClr>
                <a:buSzPct val="75000"/>
                <a:buFont typeface="Wingdings" pitchFamily="2" charset="2"/>
                <a:buNone/>
              </a:pPr>
              <a:endParaRPr lang="pt-PT" altLang="en-US" sz="800" b="1">
                <a:solidFill>
                  <a:schemeClr val="bg1"/>
                </a:solidFill>
                <a:latin typeface="Calibri" pitchFamily="34" charset="0"/>
              </a:endParaRPr>
            </a:p>
            <a:p>
              <a:pPr lvl="1" eaLnBrk="1" hangingPunct="1">
                <a:lnSpc>
                  <a:spcPct val="11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endParaRPr lang="pt-PT" altLang="en-US" sz="2000" b="1" u="sng">
                <a:solidFill>
                  <a:schemeClr val="bg1"/>
                </a:solidFill>
                <a:latin typeface="Calibri" pitchFamily="34" charset="0"/>
              </a:endParaRPr>
            </a:p>
            <a:p>
              <a:pPr lvl="4" eaLnBrk="1" hangingPunct="1">
                <a:lnSpc>
                  <a:spcPct val="110000"/>
                </a:lnSpc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Ø"/>
              </a:pPr>
              <a:endParaRPr lang="pt-PT" altLang="en-US" sz="1600" b="1" u="sng">
                <a:solidFill>
                  <a:schemeClr val="bg1"/>
                </a:solidFill>
                <a:latin typeface="Calibri" pitchFamily="34" charset="0"/>
              </a:endParaRPr>
            </a:p>
            <a:p>
              <a:pPr eaLnBrk="1" hangingPunct="1">
                <a:lnSpc>
                  <a:spcPct val="110000"/>
                </a:lnSpc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None/>
              </a:pPr>
              <a:endParaRPr lang="pt-PT" altLang="en-US" sz="2000" b="1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22538" name="Text Box 9"/>
            <p:cNvSpPr txBox="1">
              <a:spLocks noChangeArrowheads="1"/>
            </p:cNvSpPr>
            <p:nvPr/>
          </p:nvSpPr>
          <p:spPr bwMode="auto">
            <a:xfrm>
              <a:off x="2172" y="1530"/>
              <a:ext cx="32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PT" altLang="en-US" sz="2400" b="1">
                  <a:latin typeface="Calibri" pitchFamily="34" charset="0"/>
                </a:rPr>
                <a:t>Não basta ter um bom produto...</a:t>
              </a:r>
            </a:p>
          </p:txBody>
        </p:sp>
        <p:sp>
          <p:nvSpPr>
            <p:cNvPr id="22539" name="Text Box 10"/>
            <p:cNvSpPr txBox="1">
              <a:spLocks noChangeArrowheads="1"/>
            </p:cNvSpPr>
            <p:nvPr/>
          </p:nvSpPr>
          <p:spPr bwMode="auto">
            <a:xfrm>
              <a:off x="2172" y="2565"/>
              <a:ext cx="32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PT" altLang="en-US" sz="2400" b="1">
                  <a:latin typeface="Calibri" pitchFamily="34" charset="0"/>
                </a:rPr>
                <a:t>Não basta ter uma boa marca...</a:t>
              </a:r>
            </a:p>
          </p:txBody>
        </p:sp>
        <p:sp>
          <p:nvSpPr>
            <p:cNvPr id="22540" name="Rectangle 11"/>
            <p:cNvSpPr>
              <a:spLocks noChangeArrowheads="1"/>
            </p:cNvSpPr>
            <p:nvPr/>
          </p:nvSpPr>
          <p:spPr bwMode="auto">
            <a:xfrm>
              <a:off x="2487" y="1980"/>
              <a:ext cx="2448" cy="336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>
              <a:outerShdw dist="107763" dir="18900000" algn="ctr" rotWithShape="0">
                <a:schemeClr val="folHlink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pt-PT" altLang="en-US" sz="2000" b="1"/>
                <a:t>É necessário saber identificá-lo .</a:t>
              </a:r>
            </a:p>
          </p:txBody>
        </p:sp>
        <p:sp>
          <p:nvSpPr>
            <p:cNvPr id="22541" name="Rectangle 12"/>
            <p:cNvSpPr>
              <a:spLocks noChangeArrowheads="1"/>
            </p:cNvSpPr>
            <p:nvPr/>
          </p:nvSpPr>
          <p:spPr bwMode="auto">
            <a:xfrm>
              <a:off x="2712" y="2970"/>
              <a:ext cx="1968" cy="43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>
              <a:outerShdw dist="107763" dir="18900000" algn="ctr" rotWithShape="0">
                <a:schemeClr val="folHlink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pt-PT" altLang="en-US" sz="2000" b="1"/>
                <a:t>		</a:t>
              </a:r>
              <a:r>
                <a:rPr lang="pt-PT" altLang="en-US" sz="2800" b="1"/>
                <a:t>	</a:t>
              </a:r>
              <a:r>
                <a:rPr lang="pt-PT" altLang="en-US" sz="2800" b="1">
                  <a:solidFill>
                    <a:srgbClr val="FF0000"/>
                  </a:solidFill>
                  <a:cs typeface="Arial" charset="0"/>
                </a:rPr>
                <a:t>®</a:t>
              </a:r>
              <a:r>
                <a:rPr lang="pt-PT" altLang="en-US" sz="2800" b="1"/>
                <a:t>	</a:t>
              </a:r>
            </a:p>
            <a:p>
              <a:pPr>
                <a:lnSpc>
                  <a:spcPct val="85000"/>
                </a:lnSpc>
              </a:pPr>
              <a:r>
                <a:rPr lang="pt-PT" altLang="en-US" sz="2000" b="1"/>
                <a:t>É necessário registá-la.</a:t>
              </a:r>
            </a:p>
          </p:txBody>
        </p:sp>
      </p:grpSp>
      <p:sp>
        <p:nvSpPr>
          <p:cNvPr id="22534" name="Rectangle 13"/>
          <p:cNvSpPr>
            <a:spLocks noChangeArrowheads="1"/>
          </p:cNvSpPr>
          <p:nvPr/>
        </p:nvSpPr>
        <p:spPr bwMode="auto">
          <a:xfrm>
            <a:off x="571500" y="2857501"/>
            <a:ext cx="2946400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33400" indent="-5334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</a:pPr>
            <a:endParaRPr lang="pt-PT" altLang="en-US" sz="1600" b="1">
              <a:solidFill>
                <a:srgbClr val="FF3300"/>
              </a:solidFill>
              <a:latin typeface="Calibri" pitchFamily="34" charset="0"/>
            </a:endParaRPr>
          </a:p>
          <a:p>
            <a:pPr>
              <a:lnSpc>
                <a:spcPct val="120000"/>
              </a:lnSpc>
            </a:pPr>
            <a:endParaRPr lang="pt-PT" altLang="en-US" sz="1600" b="1">
              <a:solidFill>
                <a:srgbClr val="FF3300"/>
              </a:solidFill>
              <a:latin typeface="Calibri" pitchFamily="34" charset="0"/>
            </a:endParaRPr>
          </a:p>
          <a:p>
            <a:pPr>
              <a:lnSpc>
                <a:spcPct val="120000"/>
              </a:lnSpc>
            </a:pPr>
            <a:r>
              <a:rPr lang="pt-PT" altLang="en-US" sz="1600" b="1">
                <a:latin typeface="Calibri" pitchFamily="34" charset="0"/>
              </a:rPr>
              <a:t>A Marca: vantagens da protecção</a:t>
            </a:r>
            <a:r>
              <a:rPr lang="pt-PT" altLang="en-US" sz="1600" b="1">
                <a:solidFill>
                  <a:schemeClr val="bg1"/>
                </a:solidFill>
                <a:latin typeface="Calibri" pitchFamily="34" charset="0"/>
              </a:rPr>
              <a:t> </a:t>
            </a:r>
          </a:p>
          <a:p>
            <a:pPr>
              <a:lnSpc>
                <a:spcPct val="120000"/>
              </a:lnSpc>
              <a:buFontTx/>
              <a:buChar char="•"/>
            </a:pPr>
            <a:endParaRPr lang="pt-PT" altLang="en-US" sz="1600" b="1">
              <a:solidFill>
                <a:schemeClr val="bg1"/>
              </a:solidFill>
              <a:latin typeface="Calibri" pitchFamily="34" charset="0"/>
            </a:endParaRPr>
          </a:p>
          <a:p>
            <a:pPr>
              <a:lnSpc>
                <a:spcPct val="120000"/>
              </a:lnSpc>
              <a:buFontTx/>
              <a:buChar char="•"/>
            </a:pPr>
            <a:endParaRPr lang="pt-PT" altLang="en-US" sz="1600" b="1">
              <a:solidFill>
                <a:schemeClr val="bg1"/>
              </a:solidFill>
              <a:latin typeface="Calibri" pitchFamily="34" charset="0"/>
            </a:endParaRPr>
          </a:p>
          <a:p>
            <a:pPr>
              <a:lnSpc>
                <a:spcPct val="120000"/>
              </a:lnSpc>
            </a:pPr>
            <a:endParaRPr lang="pt-PT" altLang="en-US" sz="1600" b="1">
              <a:latin typeface="Calibri" pitchFamily="34" charset="0"/>
            </a:endParaRPr>
          </a:p>
          <a:p>
            <a:pPr>
              <a:lnSpc>
                <a:spcPct val="120000"/>
              </a:lnSpc>
            </a:pPr>
            <a:endParaRPr lang="pt-PT" altLang="en-US" sz="1600" b="1">
              <a:latin typeface="Calibri" pitchFamily="34" charset="0"/>
            </a:endParaRPr>
          </a:p>
          <a:p>
            <a:pPr>
              <a:lnSpc>
                <a:spcPct val="120000"/>
              </a:lnSpc>
            </a:pPr>
            <a:r>
              <a:rPr lang="pt-PT" altLang="en-US" b="1">
                <a:solidFill>
                  <a:schemeClr val="folHlink"/>
                </a:solidFill>
                <a:latin typeface="Calibri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pt-PT" altLang="en-US" b="1">
                <a:solidFill>
                  <a:schemeClr val="bg1"/>
                </a:solidFill>
                <a:latin typeface="Calibri" pitchFamily="34" charset="0"/>
              </a:rPr>
              <a:t>	</a:t>
            </a:r>
          </a:p>
        </p:txBody>
      </p:sp>
      <p:sp>
        <p:nvSpPr>
          <p:cNvPr id="16" name="Slide Number Placeholder 15"/>
          <p:cNvSpPr txBox="1">
            <a:spLocks noGrp="1"/>
          </p:cNvSpPr>
          <p:nvPr/>
        </p:nvSpPr>
        <p:spPr>
          <a:xfrm>
            <a:off x="0" y="1271589"/>
            <a:ext cx="711200" cy="244475"/>
          </a:xfrm>
          <a:prstGeom prst="rect">
            <a:avLst/>
          </a:prstGeom>
          <a:noFill/>
        </p:spPr>
        <p:txBody>
          <a:bodyPr anchor="ctr">
            <a:normAutofit fontScale="85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0BEAAE0-5B2B-417F-8AFE-A48E4D5885CA}" type="slidenum">
              <a:rPr lang="pt-PT" sz="1400" b="1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20</a:t>
            </a:fld>
            <a:endParaRPr lang="pt-PT" sz="1400" b="1">
              <a:solidFill>
                <a:srgbClr val="FFFFFF"/>
              </a:solidFill>
            </a:endParaRPr>
          </a:p>
        </p:txBody>
      </p:sp>
      <p:sp>
        <p:nvSpPr>
          <p:cNvPr id="22536" name="Slide Number Placeholder 16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2C91B26F-D578-435C-9D67-53F506F38C28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20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152987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val 2"/>
          <p:cNvSpPr>
            <a:spLocks noChangeAspect="1" noChangeArrowheads="1"/>
          </p:cNvSpPr>
          <p:nvPr/>
        </p:nvSpPr>
        <p:spPr bwMode="auto">
          <a:xfrm>
            <a:off x="1968500" y="1189039"/>
            <a:ext cx="5471584" cy="3908425"/>
          </a:xfrm>
          <a:prstGeom prst="ellipse">
            <a:avLst/>
          </a:prstGeom>
          <a:gradFill rotWithShape="1">
            <a:gsLst>
              <a:gs pos="0">
                <a:srgbClr val="B40000">
                  <a:alpha val="99001"/>
                </a:srgbClr>
              </a:gs>
              <a:gs pos="100000">
                <a:srgbClr val="5C0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2377018" y="2235201"/>
            <a:ext cx="362373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PT" altLang="en-US" sz="3200" b="1">
                <a:solidFill>
                  <a:schemeClr val="bg1"/>
                </a:solidFill>
                <a:latin typeface="Verdana" pitchFamily="34" charset="0"/>
              </a:rPr>
              <a:t>Desenhos</a:t>
            </a:r>
          </a:p>
          <a:p>
            <a:pPr eaLnBrk="1" hangingPunct="1"/>
            <a:r>
              <a:rPr lang="pt-PT" altLang="en-US" sz="3200" b="1">
                <a:solidFill>
                  <a:schemeClr val="bg1"/>
                </a:solidFill>
                <a:latin typeface="Verdana" pitchFamily="34" charset="0"/>
              </a:rPr>
              <a:t> 	ou </a:t>
            </a:r>
          </a:p>
          <a:p>
            <a:pPr eaLnBrk="1" hangingPunct="1"/>
            <a:r>
              <a:rPr lang="pt-PT" altLang="en-US" sz="3200" b="1">
                <a:solidFill>
                  <a:schemeClr val="bg1"/>
                </a:solidFill>
                <a:latin typeface="Verdana" pitchFamily="34" charset="0"/>
              </a:rPr>
              <a:t>  Modelos</a:t>
            </a:r>
          </a:p>
        </p:txBody>
      </p:sp>
      <p:sp>
        <p:nvSpPr>
          <p:cNvPr id="23556" name="Oval 4"/>
          <p:cNvSpPr>
            <a:spLocks noChangeAspect="1" noChangeArrowheads="1"/>
          </p:cNvSpPr>
          <p:nvPr/>
        </p:nvSpPr>
        <p:spPr bwMode="auto">
          <a:xfrm>
            <a:off x="5903384" y="2349501"/>
            <a:ext cx="4123267" cy="2944813"/>
          </a:xfrm>
          <a:prstGeom prst="ellipse">
            <a:avLst/>
          </a:prstGeom>
          <a:gradFill rotWithShape="1">
            <a:gsLst>
              <a:gs pos="0">
                <a:srgbClr val="B40000">
                  <a:alpha val="99001"/>
                </a:srgbClr>
              </a:gs>
              <a:gs pos="100000">
                <a:srgbClr val="5C0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634" y="188914"/>
            <a:ext cx="1962151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Slide Number Placeholder 6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7F6BD919-75B6-4F49-8C1B-A680455F1B0F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21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66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 idx="4294967295"/>
          </p:nvPr>
        </p:nvSpPr>
        <p:spPr>
          <a:xfrm>
            <a:off x="912285" y="1125539"/>
            <a:ext cx="10771716" cy="846137"/>
          </a:xfrm>
        </p:spPr>
        <p:txBody>
          <a:bodyPr/>
          <a:lstStyle/>
          <a:p>
            <a:pPr eaLnBrk="1" hangingPunct="1"/>
            <a:r>
              <a:rPr lang="pt-PT" altLang="en-US" b="1">
                <a:solidFill>
                  <a:srgbClr val="5E9627"/>
                </a:solidFill>
              </a:rPr>
              <a:t>Desenhos ou Modelos</a:t>
            </a:r>
          </a:p>
        </p:txBody>
      </p:sp>
      <p:sp>
        <p:nvSpPr>
          <p:cNvPr id="79875" name="Rectangle 3"/>
          <p:cNvSpPr>
            <a:spLocks noGrp="1"/>
          </p:cNvSpPr>
          <p:nvPr>
            <p:ph type="body" idx="4294967295"/>
          </p:nvPr>
        </p:nvSpPr>
        <p:spPr>
          <a:xfrm>
            <a:off x="817033" y="2316163"/>
            <a:ext cx="10871200" cy="1041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PT" dirty="0"/>
              <a:t>Um único direito da PI que protege a </a:t>
            </a:r>
            <a:r>
              <a:rPr lang="pt-PT" b="1" dirty="0">
                <a:solidFill>
                  <a:srgbClr val="5E9627"/>
                </a:solidFill>
              </a:rPr>
              <a:t>aparência</a:t>
            </a:r>
            <a:r>
              <a:rPr lang="pt-PT" dirty="0"/>
              <a:t> do produto</a:t>
            </a:r>
          </a:p>
        </p:txBody>
      </p:sp>
      <p:pic>
        <p:nvPicPr>
          <p:cNvPr id="24580" name="Picture 4" descr="j04123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234" y="3716338"/>
            <a:ext cx="1875367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 descr="j041233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1" y="4005264"/>
            <a:ext cx="2442633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Slide Number Placeholder 6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390BB173-DC9D-4948-8A38-626C56630A4E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22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37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/>
          </p:cNvSpPr>
          <p:nvPr>
            <p:ph type="body" idx="4294967295"/>
          </p:nvPr>
        </p:nvSpPr>
        <p:spPr>
          <a:xfrm>
            <a:off x="817033" y="2244726"/>
            <a:ext cx="10871200" cy="41370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pt-PT" altLang="en-US" sz="1900" u="sng"/>
              <a:t>Definição de desenho ou modelo</a:t>
            </a:r>
            <a:r>
              <a:rPr lang="pt-PT" altLang="en-US" sz="1900"/>
              <a:t> (Art.º 173º)</a:t>
            </a:r>
          </a:p>
          <a:p>
            <a:pPr eaLnBrk="1" hangingPunct="1">
              <a:lnSpc>
                <a:spcPct val="80000"/>
              </a:lnSpc>
            </a:pPr>
            <a:r>
              <a:rPr lang="pt-PT" altLang="en-US" sz="1900"/>
              <a:t>Um desenho ou modelo designa a </a:t>
            </a:r>
            <a:r>
              <a:rPr lang="pt-PT" altLang="en-US" sz="1900" b="1">
                <a:solidFill>
                  <a:srgbClr val="5E9627"/>
                </a:solidFill>
              </a:rPr>
              <a:t>aparência</a:t>
            </a:r>
            <a:r>
              <a:rPr lang="pt-PT" altLang="en-US" sz="1900"/>
              <a:t> da</a:t>
            </a:r>
            <a:r>
              <a:rPr lang="pt-PT" altLang="en-US" sz="1900">
                <a:solidFill>
                  <a:srgbClr val="FF3300"/>
                </a:solidFill>
              </a:rPr>
              <a:t> </a:t>
            </a:r>
            <a:r>
              <a:rPr lang="pt-PT" altLang="en-US" sz="1900" b="1">
                <a:solidFill>
                  <a:srgbClr val="5E9627"/>
                </a:solidFill>
              </a:rPr>
              <a:t>totalidade</a:t>
            </a:r>
            <a:r>
              <a:rPr lang="pt-PT" altLang="en-US" sz="1900"/>
              <a:t> ou de uma </a:t>
            </a:r>
            <a:r>
              <a:rPr lang="pt-PT" altLang="en-US" sz="1900" b="1">
                <a:solidFill>
                  <a:srgbClr val="5E9627"/>
                </a:solidFill>
              </a:rPr>
              <a:t>parte</a:t>
            </a:r>
            <a:r>
              <a:rPr lang="pt-PT" altLang="en-US" sz="1900"/>
              <a:t> de um produto, resultante das características de, nomeadamente</a:t>
            </a:r>
          </a:p>
          <a:p>
            <a:pPr eaLnBrk="1" hangingPunct="1">
              <a:lnSpc>
                <a:spcPct val="80000"/>
              </a:lnSpc>
            </a:pPr>
            <a:r>
              <a:rPr lang="pt-PT" altLang="en-US" sz="1900"/>
              <a:t>Linhas</a:t>
            </a:r>
          </a:p>
          <a:p>
            <a:pPr eaLnBrk="1" hangingPunct="1">
              <a:lnSpc>
                <a:spcPct val="80000"/>
              </a:lnSpc>
            </a:pPr>
            <a:r>
              <a:rPr lang="pt-PT" altLang="en-US" sz="1900"/>
              <a:t>Contornos</a:t>
            </a:r>
          </a:p>
          <a:p>
            <a:pPr eaLnBrk="1" hangingPunct="1">
              <a:lnSpc>
                <a:spcPct val="80000"/>
              </a:lnSpc>
            </a:pPr>
            <a:r>
              <a:rPr lang="pt-PT" altLang="en-US" sz="1900"/>
              <a:t>Cores</a:t>
            </a:r>
          </a:p>
          <a:p>
            <a:pPr eaLnBrk="1" hangingPunct="1">
              <a:lnSpc>
                <a:spcPct val="80000"/>
              </a:lnSpc>
            </a:pPr>
            <a:r>
              <a:rPr lang="pt-PT" altLang="en-US" sz="1900"/>
              <a:t>Forma</a:t>
            </a:r>
          </a:p>
          <a:p>
            <a:pPr eaLnBrk="1" hangingPunct="1">
              <a:lnSpc>
                <a:spcPct val="80000"/>
              </a:lnSpc>
            </a:pPr>
            <a:r>
              <a:rPr lang="pt-PT" altLang="en-US" sz="1900"/>
              <a:t>Textura</a:t>
            </a:r>
          </a:p>
          <a:p>
            <a:pPr eaLnBrk="1" hangingPunct="1">
              <a:lnSpc>
                <a:spcPct val="80000"/>
              </a:lnSpc>
            </a:pPr>
            <a:r>
              <a:rPr lang="pt-PT" altLang="en-US" sz="1900"/>
              <a:t>e/ou materiais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pt-PT" altLang="en-US" sz="1900"/>
              <a:t>(…)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pt-PT" altLang="en-US" sz="1900"/>
              <a:t> do próprio produto e/ou da sua ornamentação.</a:t>
            </a:r>
          </a:p>
        </p:txBody>
      </p:sp>
      <p:pic>
        <p:nvPicPr>
          <p:cNvPr id="25603" name="Picture 4" descr="j04049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467" y="3284539"/>
            <a:ext cx="4032251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Slide Number Placeholder 5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D767D63B-144A-4BCF-A8DA-9A9BF41B9284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23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812800" y="981075"/>
            <a:ext cx="10871200" cy="990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PT" sz="4400" b="1">
                <a:solidFill>
                  <a:srgbClr val="5E9627"/>
                </a:solidFill>
                <a:latin typeface="+mj-lt"/>
                <a:ea typeface="+mj-ea"/>
                <a:cs typeface="+mj-cs"/>
              </a:rPr>
              <a:t>Desenhos ou Modelos</a:t>
            </a:r>
            <a:endParaRPr lang="pt-PT" sz="4400" b="1" dirty="0">
              <a:solidFill>
                <a:srgbClr val="5E9627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3864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3"/>
          <p:cNvSpPr>
            <a:spLocks noGrp="1"/>
          </p:cNvSpPr>
          <p:nvPr>
            <p:ph type="body" idx="4294967295"/>
          </p:nvPr>
        </p:nvSpPr>
        <p:spPr>
          <a:xfrm>
            <a:off x="814917" y="1844676"/>
            <a:ext cx="10871200" cy="3992563"/>
          </a:xfrm>
        </p:spPr>
        <p:txBody>
          <a:bodyPr rtlCol="0">
            <a:normAutofit fontScale="92500" lnSpcReduction="10000"/>
          </a:bodyPr>
          <a:lstStyle/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PT" sz="2500" dirty="0"/>
              <a:t>PRODUTO designa…(art.º174º)</a:t>
            </a:r>
          </a:p>
          <a:p>
            <a:pPr marL="533400" indent="-533400" algn="ctr"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pt-PT" sz="2500" b="1" u="sng" dirty="0"/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pt-PT" sz="2500" b="1" u="sng" dirty="0"/>
              <a:t>Artigos industriais</a:t>
            </a:r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endParaRPr lang="pt-PT" sz="2000" dirty="0"/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pt-PT" sz="2000" dirty="0"/>
              <a:t>Mobiliário</a:t>
            </a:r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pt-PT" sz="2000" dirty="0"/>
              <a:t>Embalagens</a:t>
            </a:r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pt-PT" sz="2000" dirty="0"/>
              <a:t>Componentes para montagem de um produto complexo</a:t>
            </a:r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pt-PT" sz="2000" dirty="0"/>
              <a:t>Elementos de apresentação (grafismos)</a:t>
            </a:r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pt-PT" sz="2000" dirty="0"/>
              <a:t>Símbolos Gráficos</a:t>
            </a:r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pt-PT" sz="2000" dirty="0"/>
              <a:t>Caracteres tipográficos</a:t>
            </a:r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pt-PT" sz="2000" dirty="0"/>
              <a:t>Exclusão dos programas de computador</a:t>
            </a:r>
          </a:p>
          <a:p>
            <a:pPr marL="533400" indent="-533400" algn="ctr"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pt-PT" sz="2500" b="1" u="sng" dirty="0"/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pt-PT" sz="2500" b="1" u="sng" dirty="0"/>
              <a:t>Artigos Artesanais</a:t>
            </a:r>
          </a:p>
        </p:txBody>
      </p:sp>
      <p:pic>
        <p:nvPicPr>
          <p:cNvPr id="26627" name="Picture 4" descr="j04240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184" y="4137026"/>
            <a:ext cx="3071283" cy="224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Slide Number Placeholder 5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061973F2-DBD2-42BF-9B04-1329E4D0627A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24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812800" y="981075"/>
            <a:ext cx="10871200" cy="990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PT" sz="4400" b="1">
                <a:solidFill>
                  <a:srgbClr val="5E9627"/>
                </a:solidFill>
                <a:latin typeface="+mj-lt"/>
                <a:ea typeface="+mj-ea"/>
                <a:cs typeface="+mj-cs"/>
              </a:rPr>
              <a:t>Desenhos ou Modelos</a:t>
            </a:r>
            <a:endParaRPr lang="pt-PT" sz="4400" b="1" dirty="0">
              <a:solidFill>
                <a:srgbClr val="5E9627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3645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/>
          </p:cNvSpPr>
          <p:nvPr>
            <p:ph type="body" idx="4294967295"/>
          </p:nvPr>
        </p:nvSpPr>
        <p:spPr>
          <a:xfrm>
            <a:off x="817033" y="1600201"/>
            <a:ext cx="10871200" cy="4525963"/>
          </a:xfrm>
        </p:spPr>
        <p:txBody>
          <a:bodyPr/>
          <a:lstStyle/>
          <a:p>
            <a:pPr eaLnBrk="1" hangingPunct="1"/>
            <a:endParaRPr lang="pt-PT" altLang="en-US"/>
          </a:p>
          <a:p>
            <a:pPr eaLnBrk="1" hangingPunct="1">
              <a:buFont typeface="Wingdings" pitchFamily="2" charset="2"/>
              <a:buNone/>
            </a:pPr>
            <a:r>
              <a:rPr lang="pt-PT" altLang="en-US"/>
              <a:t>Requisitos de protecção (art.º 176º)</a:t>
            </a:r>
          </a:p>
          <a:p>
            <a:pPr lvl="1" eaLnBrk="1" hangingPunct="1"/>
            <a:r>
              <a:rPr lang="pt-PT" altLang="en-US"/>
              <a:t>Novidade (art.º177º)</a:t>
            </a:r>
          </a:p>
          <a:p>
            <a:pPr lvl="1" eaLnBrk="1" hangingPunct="1"/>
            <a:r>
              <a:rPr lang="pt-PT" altLang="en-US"/>
              <a:t>Carácter Singular (art.º178º)</a:t>
            </a:r>
          </a:p>
        </p:txBody>
      </p:sp>
      <p:pic>
        <p:nvPicPr>
          <p:cNvPr id="27651" name="Picture 4" descr="j04123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34" y="3860800"/>
            <a:ext cx="1875367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j041233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1" y="4292601"/>
            <a:ext cx="2442633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Slide Number Placeholder 6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F50E90F5-AA73-4A71-820F-424739AA6948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25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  <p:sp>
        <p:nvSpPr>
          <p:cNvPr id="9" name="Rectangle 2"/>
          <p:cNvSpPr txBox="1">
            <a:spLocks/>
          </p:cNvSpPr>
          <p:nvPr/>
        </p:nvSpPr>
        <p:spPr>
          <a:xfrm>
            <a:off x="812800" y="981075"/>
            <a:ext cx="10871200" cy="990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PT" sz="4400" b="1">
                <a:solidFill>
                  <a:srgbClr val="5E9627"/>
                </a:solidFill>
                <a:latin typeface="+mj-lt"/>
                <a:ea typeface="+mj-ea"/>
                <a:cs typeface="+mj-cs"/>
              </a:rPr>
              <a:t>Desenhos ou Modelos</a:t>
            </a:r>
            <a:endParaRPr lang="pt-PT" sz="4400" b="1" dirty="0">
              <a:solidFill>
                <a:srgbClr val="5E9627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47357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/>
          </p:cNvSpPr>
          <p:nvPr>
            <p:ph type="body" idx="4294967295"/>
          </p:nvPr>
        </p:nvSpPr>
        <p:spPr>
          <a:xfrm>
            <a:off x="817033" y="1600201"/>
            <a:ext cx="10871200" cy="4525963"/>
          </a:xfrm>
        </p:spPr>
        <p:txBody>
          <a:bodyPr/>
          <a:lstStyle/>
          <a:p>
            <a:pPr eaLnBrk="1" hangingPunct="1"/>
            <a:endParaRPr lang="pt-PT" altLang="en-US" dirty="0"/>
          </a:p>
          <a:p>
            <a:pPr eaLnBrk="1" hangingPunct="1">
              <a:buFont typeface="Wingdings" pitchFamily="2" charset="2"/>
              <a:buNone/>
            </a:pPr>
            <a:r>
              <a:rPr lang="pt-PT" altLang="en-US" b="1" dirty="0">
                <a:solidFill>
                  <a:srgbClr val="5E9627"/>
                </a:solidFill>
              </a:rPr>
              <a:t>Novidade e carácter singular</a:t>
            </a:r>
          </a:p>
          <a:p>
            <a:pPr eaLnBrk="1" hangingPunct="1"/>
            <a:r>
              <a:rPr lang="pt-PT" altLang="en-US" dirty="0"/>
              <a:t>Divulgação pelo criador, até 12 meses, não obsta ao registo (art.º179º e 180º)</a:t>
            </a:r>
          </a:p>
          <a:p>
            <a:pPr eaLnBrk="1" hangingPunct="1"/>
            <a:r>
              <a:rPr lang="pt-PT" altLang="en-US" dirty="0"/>
              <a:t>Carácter singular: grau de liberdade do criador (art.º 178º)</a:t>
            </a:r>
          </a:p>
        </p:txBody>
      </p:sp>
      <p:sp>
        <p:nvSpPr>
          <p:cNvPr id="28675" name="Slide Number Placeholder 4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3873E865-0EC5-42A2-B9AE-864223C401A1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26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  <p:sp>
        <p:nvSpPr>
          <p:cNvPr id="28676" name="Rectangle 2"/>
          <p:cNvSpPr>
            <a:spLocks noGrp="1"/>
          </p:cNvSpPr>
          <p:nvPr>
            <p:ph type="title" idx="4294967295"/>
          </p:nvPr>
        </p:nvSpPr>
        <p:spPr>
          <a:xfrm>
            <a:off x="812800" y="981075"/>
            <a:ext cx="10871200" cy="990600"/>
          </a:xfrm>
        </p:spPr>
        <p:txBody>
          <a:bodyPr/>
          <a:lstStyle/>
          <a:p>
            <a:pPr algn="ctr" eaLnBrk="1" hangingPunct="1"/>
            <a:r>
              <a:rPr lang="pt-PT" altLang="en-US" b="1" dirty="0">
                <a:solidFill>
                  <a:srgbClr val="5E9627"/>
                </a:solidFill>
              </a:rPr>
              <a:t>Desenhos ou Modelos</a:t>
            </a:r>
          </a:p>
        </p:txBody>
      </p:sp>
    </p:spTree>
    <p:extLst>
      <p:ext uri="{BB962C8B-B14F-4D97-AF65-F5344CB8AC3E}">
        <p14:creationId xmlns:p14="http://schemas.microsoft.com/office/powerpoint/2010/main" val="3339083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 idx="4294967295"/>
          </p:nvPr>
        </p:nvSpPr>
        <p:spPr>
          <a:xfrm>
            <a:off x="812800" y="1501775"/>
            <a:ext cx="10871200" cy="990600"/>
          </a:xfrm>
        </p:spPr>
        <p:txBody>
          <a:bodyPr/>
          <a:lstStyle/>
          <a:p>
            <a:pPr eaLnBrk="1" hangingPunct="1"/>
            <a:r>
              <a:rPr lang="pt-PT" altLang="en-US" b="1">
                <a:solidFill>
                  <a:srgbClr val="5E9627"/>
                </a:solidFill>
              </a:rPr>
              <a:t>Duração do Registo</a:t>
            </a:r>
          </a:p>
        </p:txBody>
      </p:sp>
      <p:sp>
        <p:nvSpPr>
          <p:cNvPr id="29699" name="Rectangle 3"/>
          <p:cNvSpPr>
            <a:spLocks noGrp="1"/>
          </p:cNvSpPr>
          <p:nvPr>
            <p:ph type="body" idx="4294967295"/>
          </p:nvPr>
        </p:nvSpPr>
        <p:spPr>
          <a:xfrm>
            <a:off x="817033" y="1600201"/>
            <a:ext cx="10871200" cy="4525963"/>
          </a:xfrm>
        </p:spPr>
        <p:txBody>
          <a:bodyPr/>
          <a:lstStyle/>
          <a:p>
            <a:pPr eaLnBrk="1" hangingPunct="1"/>
            <a:endParaRPr lang="pt-PT" altLang="en-US"/>
          </a:p>
          <a:p>
            <a:pPr eaLnBrk="1" hangingPunct="1"/>
            <a:endParaRPr lang="pt-PT" altLang="en-US"/>
          </a:p>
          <a:p>
            <a:pPr eaLnBrk="1" hangingPunct="1"/>
            <a:r>
              <a:rPr lang="pt-PT" altLang="en-US"/>
              <a:t>A duração do registo é de </a:t>
            </a:r>
            <a:r>
              <a:rPr lang="pt-PT" altLang="en-US" b="1" u="sng"/>
              <a:t>5 anos</a:t>
            </a:r>
            <a:r>
              <a:rPr lang="pt-PT" altLang="en-US"/>
              <a:t>, contados a partir da data do pedido, podendo ser renovada, por períodos iguais, até ao </a:t>
            </a:r>
            <a:r>
              <a:rPr lang="pt-PT" altLang="en-US" b="1" u="sng"/>
              <a:t>limite de 25 anos</a:t>
            </a:r>
            <a:r>
              <a:rPr lang="pt-PT" altLang="en-US"/>
              <a:t>. </a:t>
            </a:r>
          </a:p>
          <a:p>
            <a:pPr eaLnBrk="1" hangingPunct="1"/>
            <a:endParaRPr lang="pt-PT" altLang="en-US"/>
          </a:p>
          <a:p>
            <a:pPr lvl="4" algn="r" eaLnBrk="1" hangingPunct="1">
              <a:buFont typeface="Wingdings" pitchFamily="2" charset="2"/>
              <a:buNone/>
            </a:pPr>
            <a:r>
              <a:rPr lang="pt-PT" altLang="en-US"/>
              <a:t>(Artigo 201º do CPI)</a:t>
            </a:r>
          </a:p>
        </p:txBody>
      </p:sp>
      <p:sp>
        <p:nvSpPr>
          <p:cNvPr id="29700" name="Slide Number Placeholder 3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1BD9B989-A430-48E7-BA6C-6DCB4A9B7C3A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27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59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 idx="4294967295"/>
          </p:nvPr>
        </p:nvSpPr>
        <p:spPr>
          <a:xfrm>
            <a:off x="812800" y="981075"/>
            <a:ext cx="10871200" cy="990600"/>
          </a:xfrm>
        </p:spPr>
        <p:txBody>
          <a:bodyPr/>
          <a:lstStyle/>
          <a:p>
            <a:pPr eaLnBrk="1" hangingPunct="1"/>
            <a:r>
              <a:rPr lang="pt-PT" altLang="en-US" b="1">
                <a:solidFill>
                  <a:srgbClr val="5E9627"/>
                </a:solidFill>
              </a:rPr>
              <a:t>Indicação do Registo</a:t>
            </a:r>
          </a:p>
        </p:txBody>
      </p:sp>
      <p:sp>
        <p:nvSpPr>
          <p:cNvPr id="30723" name="Rectangle 3"/>
          <p:cNvSpPr>
            <a:spLocks noGrp="1"/>
          </p:cNvSpPr>
          <p:nvPr>
            <p:ph type="body" idx="4294967295"/>
          </p:nvPr>
        </p:nvSpPr>
        <p:spPr>
          <a:xfrm>
            <a:off x="817033" y="1998663"/>
            <a:ext cx="10871200" cy="4525962"/>
          </a:xfrm>
        </p:spPr>
        <p:txBody>
          <a:bodyPr/>
          <a:lstStyle/>
          <a:p>
            <a:pPr eaLnBrk="1" hangingPunct="1"/>
            <a:r>
              <a:rPr lang="pt-PT" altLang="en-US"/>
              <a:t>Durante a vigência do registo, o seu titular pode usar  nos produtos a expressão:</a:t>
            </a:r>
          </a:p>
          <a:p>
            <a:pPr eaLnBrk="1" hangingPunct="1">
              <a:buFont typeface="Wingdings" pitchFamily="2" charset="2"/>
              <a:buNone/>
            </a:pPr>
            <a:endParaRPr lang="pt-PT" altLang="en-US"/>
          </a:p>
          <a:p>
            <a:pPr algn="ctr" eaLnBrk="1" hangingPunct="1">
              <a:buFont typeface="Wingdings" pitchFamily="2" charset="2"/>
              <a:buNone/>
            </a:pPr>
            <a:r>
              <a:rPr lang="pt-PT" altLang="en-US" b="1"/>
              <a:t>“Desenho ou modelo n.º ”</a:t>
            </a:r>
          </a:p>
          <a:p>
            <a:pPr eaLnBrk="1" hangingPunct="1">
              <a:buFont typeface="Wingdings" pitchFamily="2" charset="2"/>
              <a:buNone/>
            </a:pPr>
            <a:endParaRPr lang="pt-PT" altLang="en-US" sz="2000"/>
          </a:p>
          <a:p>
            <a:pPr eaLnBrk="1" hangingPunct="1">
              <a:buFont typeface="Wingdings" pitchFamily="2" charset="2"/>
              <a:buNone/>
            </a:pPr>
            <a:r>
              <a:rPr lang="pt-PT" altLang="en-US" sz="2000"/>
              <a:t>ou as abreviaturas: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pt-PT" altLang="en-US" b="1"/>
              <a:t>“DM n.º ”</a:t>
            </a:r>
          </a:p>
          <a:p>
            <a:pPr algn="r" eaLnBrk="1" hangingPunct="1">
              <a:buFont typeface="Wingdings" pitchFamily="2" charset="2"/>
              <a:buNone/>
            </a:pPr>
            <a:r>
              <a:rPr lang="pt-PT" altLang="en-US" sz="2000"/>
              <a:t>(Artigo 202º do CPI)</a:t>
            </a:r>
          </a:p>
          <a:p>
            <a:pPr algn="ctr" eaLnBrk="1" hangingPunct="1">
              <a:buFont typeface="Wingdings" pitchFamily="2" charset="2"/>
              <a:buNone/>
            </a:pPr>
            <a:endParaRPr lang="pt-PT" altLang="en-US" sz="2000"/>
          </a:p>
          <a:p>
            <a:pPr algn="ctr" eaLnBrk="1" hangingPunct="1">
              <a:buFont typeface="Wingdings" pitchFamily="2" charset="2"/>
              <a:buNone/>
            </a:pPr>
            <a:endParaRPr lang="pt-PT" altLang="en-US"/>
          </a:p>
          <a:p>
            <a:pPr algn="ctr" eaLnBrk="1" hangingPunct="1">
              <a:buFont typeface="Wingdings" pitchFamily="2" charset="2"/>
              <a:buNone/>
            </a:pPr>
            <a:endParaRPr lang="pt-PT" altLang="en-US" sz="4000"/>
          </a:p>
        </p:txBody>
      </p:sp>
      <p:sp>
        <p:nvSpPr>
          <p:cNvPr id="30724" name="Slide Number Placeholder 3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05B4533D-1572-4D19-A4D2-8D6B2CAD07D1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28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191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0"/>
          <a:stretch>
            <a:fillRect/>
          </a:stretch>
        </p:blipFill>
        <p:spPr>
          <a:xfrm>
            <a:off x="0" y="1"/>
            <a:ext cx="12192000" cy="6932613"/>
          </a:xfrm>
        </p:spPr>
      </p:pic>
      <p:sp>
        <p:nvSpPr>
          <p:cNvPr id="241675" name="Oval 11"/>
          <p:cNvSpPr>
            <a:spLocks noChangeArrowheads="1"/>
          </p:cNvSpPr>
          <p:nvPr/>
        </p:nvSpPr>
        <p:spPr bwMode="auto">
          <a:xfrm>
            <a:off x="8572501" y="2071688"/>
            <a:ext cx="2927351" cy="2189162"/>
          </a:xfrm>
          <a:prstGeom prst="ellipse">
            <a:avLst/>
          </a:prstGeom>
          <a:noFill/>
          <a:ln w="57150">
            <a:solidFill>
              <a:srgbClr val="CCFF3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PT">
              <a:ln w="76200">
                <a:solidFill>
                  <a:schemeClr val="accent2"/>
                </a:solidFill>
              </a:ln>
            </a:endParaRPr>
          </a:p>
        </p:txBody>
      </p:sp>
      <p:sp>
        <p:nvSpPr>
          <p:cNvPr id="49156" name="Line 15"/>
          <p:cNvSpPr>
            <a:spLocks noChangeShapeType="1"/>
          </p:cNvSpPr>
          <p:nvPr/>
        </p:nvSpPr>
        <p:spPr bwMode="auto">
          <a:xfrm>
            <a:off x="5519936" y="1353973"/>
            <a:ext cx="61384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57" name="Line 16"/>
          <p:cNvSpPr>
            <a:spLocks noChangeShapeType="1"/>
          </p:cNvSpPr>
          <p:nvPr/>
        </p:nvSpPr>
        <p:spPr bwMode="auto">
          <a:xfrm>
            <a:off x="4234392" y="1352385"/>
            <a:ext cx="61384" cy="441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58" name="Line 17"/>
          <p:cNvSpPr>
            <a:spLocks noChangeShapeType="1"/>
          </p:cNvSpPr>
          <p:nvPr/>
        </p:nvSpPr>
        <p:spPr bwMode="auto">
          <a:xfrm>
            <a:off x="6960097" y="1352384"/>
            <a:ext cx="61383" cy="441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1674" name="Line 10"/>
          <p:cNvSpPr>
            <a:spLocks noChangeShapeType="1"/>
          </p:cNvSpPr>
          <p:nvPr/>
        </p:nvSpPr>
        <p:spPr bwMode="auto">
          <a:xfrm flipH="1">
            <a:off x="10287000" y="2543175"/>
            <a:ext cx="1297517" cy="439738"/>
          </a:xfrm>
          <a:prstGeom prst="line">
            <a:avLst/>
          </a:prstGeom>
          <a:ln w="57150">
            <a:solidFill>
              <a:srgbClr val="CCFF33"/>
            </a:solidFill>
            <a:headEnd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PT"/>
          </a:p>
        </p:txBody>
      </p:sp>
      <p:sp>
        <p:nvSpPr>
          <p:cNvPr id="241678" name="Line 14"/>
          <p:cNvSpPr>
            <a:spLocks noChangeShapeType="1"/>
          </p:cNvSpPr>
          <p:nvPr/>
        </p:nvSpPr>
        <p:spPr bwMode="auto">
          <a:xfrm flipH="1">
            <a:off x="10096500" y="2357438"/>
            <a:ext cx="1416051" cy="442912"/>
          </a:xfrm>
          <a:prstGeom prst="line">
            <a:avLst/>
          </a:prstGeom>
          <a:ln w="57150">
            <a:solidFill>
              <a:schemeClr val="tx1"/>
            </a:solidFill>
            <a:headEnd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PT"/>
          </a:p>
        </p:txBody>
      </p:sp>
      <p:sp>
        <p:nvSpPr>
          <p:cNvPr id="26633" name="Slide Number Placeholder 10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A51A7E-5A65-43FA-816E-A6CEBCA72F52}" type="slidenum">
              <a:rPr lang="pt-PT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3466000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title"/>
          </p:nvPr>
        </p:nvSpPr>
        <p:spPr>
          <a:xfrm>
            <a:off x="624417" y="1268413"/>
            <a:ext cx="10972800" cy="1143000"/>
          </a:xfrm>
        </p:spPr>
        <p:txBody>
          <a:bodyPr/>
          <a:lstStyle/>
          <a:p>
            <a:pPr eaLnBrk="1" hangingPunct="1"/>
            <a:r>
              <a:rPr lang="pt-PT" altLang="en-US" sz="4000" b="1">
                <a:solidFill>
                  <a:srgbClr val="5E9627"/>
                </a:solidFill>
              </a:rPr>
              <a:t>O INPI </a:t>
            </a:r>
            <a:r>
              <a:rPr lang="pt-PT" altLang="en-US" sz="2800" b="1">
                <a:solidFill>
                  <a:srgbClr val="5E9627"/>
                </a:solidFill>
              </a:rPr>
              <a:t>– Instituto Nacional da Propriedade Industrial</a:t>
            </a:r>
          </a:p>
        </p:txBody>
      </p:sp>
      <p:pic>
        <p:nvPicPr>
          <p:cNvPr id="7171" name="Picture 7" descr="inpi final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84720" y="3268663"/>
            <a:ext cx="5522383" cy="3035300"/>
          </a:xfrm>
          <a:noFill/>
        </p:spPr>
      </p:pic>
      <p:sp>
        <p:nvSpPr>
          <p:cNvPr id="7172" name="Rectangle 6"/>
          <p:cNvSpPr>
            <a:spLocks noGrp="1" noChangeArrowheads="1"/>
          </p:cNvSpPr>
          <p:nvPr>
            <p:ph sz="quarter" idx="2"/>
          </p:nvPr>
        </p:nvSpPr>
        <p:spPr>
          <a:xfrm>
            <a:off x="5810252" y="2500313"/>
            <a:ext cx="6191249" cy="4572000"/>
          </a:xfrm>
        </p:spPr>
        <p:txBody>
          <a:bodyPr/>
          <a:lstStyle/>
          <a:p>
            <a:pPr eaLnBrk="1" hangingPunct="1"/>
            <a:r>
              <a:rPr lang="pt-PT" altLang="en-US" sz="2400" dirty="0"/>
              <a:t>É um Instituto Público</a:t>
            </a:r>
          </a:p>
          <a:p>
            <a:pPr eaLnBrk="1" hangingPunct="1"/>
            <a:r>
              <a:rPr lang="pt-PT" altLang="en-US" sz="2400" dirty="0"/>
              <a:t>Sob tutela do Ministério da Justiça </a:t>
            </a:r>
          </a:p>
          <a:p>
            <a:pPr eaLnBrk="1" hangingPunct="1"/>
            <a:r>
              <a:rPr lang="pt-PT" altLang="en-US" sz="2400" dirty="0"/>
              <a:t>Com autonomia administrativa e financeira</a:t>
            </a:r>
          </a:p>
          <a:p>
            <a:pPr eaLnBrk="1" hangingPunct="1"/>
            <a:r>
              <a:rPr lang="pt-PT" altLang="en-US" sz="2400" dirty="0"/>
              <a:t>Com património próprio</a:t>
            </a:r>
          </a:p>
          <a:p>
            <a:pPr eaLnBrk="1" hangingPunct="1"/>
            <a:r>
              <a:rPr lang="pt-PT" altLang="en-US" sz="2400" dirty="0"/>
              <a:t>…criado com o objetivo de promover o Sistema da Propriedade Industrial</a:t>
            </a:r>
          </a:p>
        </p:txBody>
      </p:sp>
      <p:sp>
        <p:nvSpPr>
          <p:cNvPr id="9221" name="Slide Number Placeholder 6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DF275D-33F6-4743-B195-F599B78C0AC7}" type="slidenum">
              <a:rPr lang="pt-PT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5062803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4"/>
          <p:cNvSpPr>
            <a:spLocks noChangeArrowheads="1"/>
          </p:cNvSpPr>
          <p:nvPr/>
        </p:nvSpPr>
        <p:spPr bwMode="auto">
          <a:xfrm>
            <a:off x="2063751" y="1052514"/>
            <a:ext cx="5467349" cy="3887787"/>
          </a:xfrm>
          <a:prstGeom prst="ellipse">
            <a:avLst/>
          </a:prstGeom>
          <a:gradFill rotWithShape="1">
            <a:gsLst>
              <a:gs pos="0">
                <a:srgbClr val="7FAC00">
                  <a:alpha val="62999"/>
                </a:srgbClr>
              </a:gs>
              <a:gs pos="100000">
                <a:srgbClr val="3B5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31747" name="Oval 5"/>
          <p:cNvSpPr>
            <a:spLocks noChangeArrowheads="1"/>
          </p:cNvSpPr>
          <p:nvPr/>
        </p:nvSpPr>
        <p:spPr bwMode="auto">
          <a:xfrm>
            <a:off x="5712884" y="2636838"/>
            <a:ext cx="4123267" cy="2946400"/>
          </a:xfrm>
          <a:prstGeom prst="ellipse">
            <a:avLst/>
          </a:prstGeom>
          <a:gradFill rotWithShape="1">
            <a:gsLst>
              <a:gs pos="0">
                <a:srgbClr val="7FAC00">
                  <a:alpha val="62999"/>
                </a:srgbClr>
              </a:gs>
              <a:gs pos="100000">
                <a:srgbClr val="3B5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31748" name="Text Box 6"/>
          <p:cNvSpPr txBox="1">
            <a:spLocks noChangeArrowheads="1"/>
          </p:cNvSpPr>
          <p:nvPr/>
        </p:nvSpPr>
        <p:spPr bwMode="auto">
          <a:xfrm>
            <a:off x="2999317" y="2636839"/>
            <a:ext cx="26340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PT" altLang="en-US" sz="3200" b="1">
                <a:solidFill>
                  <a:schemeClr val="bg1"/>
                </a:solidFill>
                <a:latin typeface="Verdana" pitchFamily="34" charset="0"/>
              </a:rPr>
              <a:t>Infracções</a:t>
            </a:r>
          </a:p>
        </p:txBody>
      </p:sp>
      <p:pic>
        <p:nvPicPr>
          <p:cNvPr id="3174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634" y="333376"/>
            <a:ext cx="1962151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Slide Number Placeholder 6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129B35-3444-4ED4-8398-C93D47794273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30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717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>
          <a:xfrm>
            <a:off x="719667" y="1143000"/>
            <a:ext cx="10871200" cy="990600"/>
          </a:xfrm>
        </p:spPr>
        <p:txBody>
          <a:bodyPr/>
          <a:lstStyle/>
          <a:p>
            <a:pPr eaLnBrk="1" hangingPunct="1"/>
            <a:r>
              <a:rPr lang="pt-PT" altLang="en-US" b="1">
                <a:solidFill>
                  <a:srgbClr val="5E9627"/>
                </a:solidFill>
              </a:rPr>
              <a:t>Vantagens da Protecção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7033" y="1600201"/>
            <a:ext cx="10871200" cy="4525963"/>
          </a:xfrm>
        </p:spPr>
        <p:txBody>
          <a:bodyPr/>
          <a:lstStyle/>
          <a:p>
            <a:pPr eaLnBrk="1" hangingPunct="1"/>
            <a:endParaRPr lang="pt-PT" altLang="en-US"/>
          </a:p>
          <a:p>
            <a:pPr eaLnBrk="1" hangingPunct="1"/>
            <a:endParaRPr lang="pt-PT" altLang="en-US"/>
          </a:p>
          <a:p>
            <a:pPr eaLnBrk="1" hangingPunct="1"/>
            <a:r>
              <a:rPr lang="pt-PT" altLang="en-US"/>
              <a:t>Monopólio</a:t>
            </a:r>
          </a:p>
          <a:p>
            <a:pPr eaLnBrk="1" hangingPunct="1"/>
            <a:r>
              <a:rPr lang="pt-PT" altLang="en-US"/>
              <a:t>Licenciamento</a:t>
            </a:r>
          </a:p>
          <a:p>
            <a:pPr eaLnBrk="1" hangingPunct="1"/>
            <a:r>
              <a:rPr lang="pt-PT" altLang="en-US"/>
              <a:t>Defesa contra a contrafacção</a:t>
            </a:r>
          </a:p>
        </p:txBody>
      </p:sp>
      <p:pic>
        <p:nvPicPr>
          <p:cNvPr id="32772" name="Picture 5" descr="BS00285_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1" y="4071938"/>
            <a:ext cx="2042583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773" name="Object 6"/>
          <p:cNvGraphicFramePr>
            <a:graphicFrameLocks noChangeAspect="1"/>
          </p:cNvGraphicFramePr>
          <p:nvPr/>
        </p:nvGraphicFramePr>
        <p:xfrm>
          <a:off x="8432801" y="2286000"/>
          <a:ext cx="2029884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2255822" imgH="2485176" progId="MS_ClipArt_Gallery.5">
                  <p:embed/>
                </p:oleObj>
              </mc:Choice>
              <mc:Fallback>
                <p:oleObj name="Clip" r:id="rId4" imgW="2255822" imgH="2485176" progId="MS_ClipArt_Gallery.5">
                  <p:embed/>
                  <p:pic>
                    <p:nvPicPr>
                      <p:cNvPr id="3277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2801" y="2286000"/>
                        <a:ext cx="2029884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Slide Number Placeholder 10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C35054A0-5006-4F20-8D21-D21F020D24AA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31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9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9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9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9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9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9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39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187451" y="4221163"/>
            <a:ext cx="8940800" cy="1439862"/>
          </a:xfrm>
        </p:spPr>
        <p:txBody>
          <a:bodyPr rtlCol="0">
            <a:noAutofit/>
          </a:bodyPr>
          <a:lstStyle/>
          <a:p>
            <a:pPr marL="457200" lvl="1" indent="0" algn="r" eaLnBrk="1" fontAlgn="auto" hangingPunct="1">
              <a:lnSpc>
                <a:spcPct val="12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pt-PT" sz="1050" b="1" dirty="0">
              <a:solidFill>
                <a:srgbClr val="5E9627"/>
              </a:solidFill>
            </a:endParaRPr>
          </a:p>
          <a:p>
            <a:pPr marL="457200" lvl="1" indent="0" algn="r" eaLnBrk="1" fontAlgn="auto" hangingPunct="1">
              <a:lnSpc>
                <a:spcPct val="12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pt-PT" sz="1050" b="1" dirty="0">
              <a:solidFill>
                <a:srgbClr val="5E9627"/>
              </a:solidFill>
            </a:endParaRPr>
          </a:p>
          <a:p>
            <a:pPr marL="457200" lvl="1" indent="0" algn="r" eaLnBrk="1" fontAlgn="auto" hangingPunct="1">
              <a:lnSpc>
                <a:spcPct val="12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pt-PT" b="1" dirty="0"/>
              <a:t>Torne-a única!</a:t>
            </a:r>
          </a:p>
        </p:txBody>
      </p:sp>
      <p:sp>
        <p:nvSpPr>
          <p:cNvPr id="33795" name="Rectangle 6"/>
          <p:cNvSpPr>
            <a:spLocks noChangeArrowheads="1"/>
          </p:cNvSpPr>
          <p:nvPr/>
        </p:nvSpPr>
        <p:spPr bwMode="auto">
          <a:xfrm>
            <a:off x="304800" y="1905000"/>
            <a:ext cx="29464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</a:pPr>
            <a:endParaRPr lang="en-US" altLang="en-US" sz="1600" b="1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23591" name="Text Box 7"/>
          <p:cNvSpPr txBox="1">
            <a:spLocks noChangeArrowheads="1"/>
          </p:cNvSpPr>
          <p:nvPr/>
        </p:nvSpPr>
        <p:spPr bwMode="auto">
          <a:xfrm>
            <a:off x="3556000" y="1676400"/>
            <a:ext cx="86360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auto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pt-PT" sz="1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endParaRPr lang="en-GB" sz="2400">
              <a:latin typeface="MS Outlook" pitchFamily="2" charset="2"/>
            </a:endParaRPr>
          </a:p>
        </p:txBody>
      </p:sp>
      <p:sp>
        <p:nvSpPr>
          <p:cNvPr id="323593" name="Text Box 9"/>
          <p:cNvSpPr txBox="1">
            <a:spLocks noChangeArrowheads="1"/>
          </p:cNvSpPr>
          <p:nvPr/>
        </p:nvSpPr>
        <p:spPr bwMode="auto">
          <a:xfrm>
            <a:off x="912285" y="2274888"/>
            <a:ext cx="10763249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pt-PT" altLang="en-US" sz="3600" b="1" dirty="0">
                <a:latin typeface="Calibri" pitchFamily="34" charset="0"/>
              </a:rPr>
              <a:t>Não partilhe o sucesso da sua marca ou da sua invenção…</a:t>
            </a:r>
          </a:p>
          <a:p>
            <a:pPr>
              <a:spcBef>
                <a:spcPct val="50000"/>
              </a:spcBef>
            </a:pPr>
            <a:endParaRPr lang="pt-PT" altLang="en-US" sz="3600" dirty="0">
              <a:solidFill>
                <a:srgbClr val="5E9627"/>
              </a:solidFill>
              <a:latin typeface="Calibri" pitchFamily="34" charset="0"/>
            </a:endParaRPr>
          </a:p>
        </p:txBody>
      </p:sp>
      <p:sp>
        <p:nvSpPr>
          <p:cNvPr id="323594" name="WordArt 10"/>
          <p:cNvSpPr>
            <a:spLocks noChangeArrowheads="1" noChangeShapeType="1" noTextEdit="1"/>
          </p:cNvSpPr>
          <p:nvPr/>
        </p:nvSpPr>
        <p:spPr bwMode="auto">
          <a:xfrm>
            <a:off x="6769101" y="3716339"/>
            <a:ext cx="3873500" cy="6381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3600" kern="10">
                <a:ln w="1841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Registe-a </a:t>
            </a:r>
          </a:p>
        </p:txBody>
      </p:sp>
      <p:sp>
        <p:nvSpPr>
          <p:cNvPr id="323595" name="Text Box 11"/>
          <p:cNvSpPr txBox="1">
            <a:spLocks noChangeArrowheads="1"/>
          </p:cNvSpPr>
          <p:nvPr/>
        </p:nvSpPr>
        <p:spPr bwMode="auto">
          <a:xfrm>
            <a:off x="7247467" y="2149476"/>
            <a:ext cx="3553884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auto" hangingPunct="0">
              <a:spcBef>
                <a:spcPct val="50000"/>
              </a:spcBef>
              <a:spcAft>
                <a:spcPts val="0"/>
              </a:spcAft>
              <a:defRPr/>
            </a:pPr>
            <a:r>
              <a:rPr lang="pt-PT" sz="30000" dirty="0">
                <a:latin typeface="+mj-lt"/>
                <a:cs typeface="Times New Roman" pitchFamily="18" charset="0"/>
              </a:rPr>
              <a:t>®</a:t>
            </a:r>
            <a:endParaRPr lang="pt-PT" sz="30000" dirty="0">
              <a:latin typeface="+mj-lt"/>
            </a:endParaRPr>
          </a:p>
        </p:txBody>
      </p:sp>
      <p:sp>
        <p:nvSpPr>
          <p:cNvPr id="33800" name="Slide Number Placeholder 7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CDE3FB6D-5BEB-406F-8A55-3E8A19C5B528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32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01671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3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3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359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323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323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3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3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3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3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3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2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3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3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3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3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586" grpId="0" build="p" autoUpdateAnimBg="0" advAuto="0"/>
      <p:bldP spid="323593" grpId="0" autoUpdateAnimBg="0"/>
      <p:bldP spid="323594" grpId="0" animBg="1"/>
      <p:bldP spid="323595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val 4"/>
          <p:cNvSpPr>
            <a:spLocks noChangeArrowheads="1"/>
          </p:cNvSpPr>
          <p:nvPr/>
        </p:nvSpPr>
        <p:spPr bwMode="auto">
          <a:xfrm>
            <a:off x="2063751" y="1052514"/>
            <a:ext cx="5467349" cy="3887787"/>
          </a:xfrm>
          <a:prstGeom prst="ellipse">
            <a:avLst/>
          </a:prstGeom>
          <a:gradFill rotWithShape="1">
            <a:gsLst>
              <a:gs pos="0">
                <a:srgbClr val="7FAC00">
                  <a:alpha val="62999"/>
                </a:srgbClr>
              </a:gs>
              <a:gs pos="100000">
                <a:srgbClr val="3B5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34819" name="Oval 5"/>
          <p:cNvSpPr>
            <a:spLocks noChangeArrowheads="1"/>
          </p:cNvSpPr>
          <p:nvPr/>
        </p:nvSpPr>
        <p:spPr bwMode="auto">
          <a:xfrm>
            <a:off x="5712884" y="2636838"/>
            <a:ext cx="4123267" cy="2946400"/>
          </a:xfrm>
          <a:prstGeom prst="ellipse">
            <a:avLst/>
          </a:prstGeom>
          <a:gradFill rotWithShape="1">
            <a:gsLst>
              <a:gs pos="0">
                <a:srgbClr val="7FAC00">
                  <a:alpha val="62999"/>
                </a:srgbClr>
              </a:gs>
              <a:gs pos="100000">
                <a:srgbClr val="3B5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34820" name="Text Box 6"/>
          <p:cNvSpPr txBox="1">
            <a:spLocks noChangeArrowheads="1"/>
          </p:cNvSpPr>
          <p:nvPr/>
        </p:nvSpPr>
        <p:spPr bwMode="auto">
          <a:xfrm>
            <a:off x="2734734" y="2924176"/>
            <a:ext cx="480933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PT" altLang="en-US" sz="3200" b="1">
                <a:solidFill>
                  <a:schemeClr val="bg1"/>
                </a:solidFill>
                <a:latin typeface="Verdana" pitchFamily="34" charset="0"/>
              </a:rPr>
              <a:t>Patentes e Modelos </a:t>
            </a:r>
          </a:p>
          <a:p>
            <a:pPr eaLnBrk="1" hangingPunct="1"/>
            <a:r>
              <a:rPr lang="pt-PT" altLang="en-US" sz="3200" b="1">
                <a:solidFill>
                  <a:schemeClr val="bg1"/>
                </a:solidFill>
                <a:latin typeface="Verdana" pitchFamily="34" charset="0"/>
              </a:rPr>
              <a:t>De Utilidade</a:t>
            </a:r>
          </a:p>
        </p:txBody>
      </p:sp>
      <p:pic>
        <p:nvPicPr>
          <p:cNvPr id="3482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634" y="333376"/>
            <a:ext cx="1962151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Slide Number Placeholder 6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84F592D5-48BF-4DBE-A3CA-C099D69F88B7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33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77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814917" y="1052513"/>
            <a:ext cx="10871200" cy="990600"/>
          </a:xfrm>
        </p:spPr>
        <p:txBody>
          <a:bodyPr/>
          <a:lstStyle/>
          <a:p>
            <a:pPr eaLnBrk="1" hangingPunct="1"/>
            <a:r>
              <a:rPr lang="pt-PT" altLang="en-US" b="1"/>
              <a:t>O que é uma Invenção?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325FCE45-6101-41F6-B96B-40EE4854CFFE}" type="slidenum">
              <a:rPr lang="pt-PT"/>
              <a:pPr>
                <a:defRPr/>
              </a:pPr>
              <a:t>34</a:t>
            </a:fld>
            <a:endParaRPr lang="pt-PT"/>
          </a:p>
        </p:txBody>
      </p:sp>
      <p:sp>
        <p:nvSpPr>
          <p:cNvPr id="2017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174840" y="2952094"/>
            <a:ext cx="9850967" cy="1000125"/>
          </a:xfrm>
        </p:spPr>
        <p:txBody>
          <a:bodyPr>
            <a:no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pt-PT" altLang="en-US" sz="3200" dirty="0"/>
              <a:t>Uma </a:t>
            </a:r>
            <a:r>
              <a:rPr lang="pt-PT" altLang="en-US" sz="3200" b="1" dirty="0">
                <a:solidFill>
                  <a:srgbClr val="C00000"/>
                </a:solidFill>
              </a:rPr>
              <a:t>INVENÇÃO</a:t>
            </a:r>
            <a:r>
              <a:rPr lang="pt-PT" altLang="en-US" sz="3200" dirty="0"/>
              <a:t> é uma solução nova para um determinado </a:t>
            </a:r>
            <a:r>
              <a:rPr lang="pt-PT" altLang="en-US" sz="3200" dirty="0">
                <a:solidFill>
                  <a:srgbClr val="C00000"/>
                </a:solidFill>
              </a:rPr>
              <a:t>problema técnico </a:t>
            </a:r>
            <a:r>
              <a:rPr lang="pt-PT" altLang="en-US" sz="3200" dirty="0"/>
              <a:t>específico.</a:t>
            </a:r>
          </a:p>
        </p:txBody>
      </p:sp>
      <p:grpSp>
        <p:nvGrpSpPr>
          <p:cNvPr id="35845" name="Group 7"/>
          <p:cNvGrpSpPr>
            <a:grpSpLocks/>
          </p:cNvGrpSpPr>
          <p:nvPr/>
        </p:nvGrpSpPr>
        <p:grpSpPr bwMode="auto">
          <a:xfrm>
            <a:off x="1238251" y="5857876"/>
            <a:ext cx="9429749" cy="758825"/>
            <a:chOff x="928662" y="5857892"/>
            <a:chExt cx="7072362" cy="758825"/>
          </a:xfrm>
        </p:grpSpPr>
        <p:pic>
          <p:nvPicPr>
            <p:cNvPr id="35846" name="Picture 4" descr="GAPI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810" y="5857892"/>
              <a:ext cx="763588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Connector 9"/>
            <p:cNvCxnSpPr/>
            <p:nvPr/>
          </p:nvCxnSpPr>
          <p:spPr>
            <a:xfrm rot="10800000">
              <a:off x="928662" y="6143642"/>
              <a:ext cx="3000396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5000628" y="6143642"/>
              <a:ext cx="3000396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89962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1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768351" y="1217667"/>
            <a:ext cx="87376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1250"/>
              </a:spcBef>
              <a:buClr>
                <a:srgbClr val="FFFFFF"/>
              </a:buClr>
              <a:buSzPct val="100000"/>
              <a:buFont typeface="Arial" charset="0"/>
              <a:buNone/>
            </a:pPr>
            <a:r>
              <a:rPr lang="en-GB" altLang="en-US" sz="2000" b="1" dirty="0">
                <a:solidFill>
                  <a:srgbClr val="5E9627"/>
                </a:solidFill>
                <a:latin typeface="Calibri" pitchFamily="34" charset="0"/>
              </a:rPr>
              <a:t>PROTECÇÃO DAS INVENÇÕES</a:t>
            </a: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2159001" y="3481388"/>
            <a:ext cx="2495551" cy="373062"/>
          </a:xfrm>
          <a:prstGeom prst="rect">
            <a:avLst/>
          </a:prstGeom>
          <a:noFill/>
          <a:ln w="6480">
            <a:solidFill>
              <a:srgbClr val="8BBC00"/>
            </a:solidFill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defTabSz="449263" fontAlgn="auto">
              <a:spcBef>
                <a:spcPts val="1125"/>
              </a:spcBef>
              <a:spcAft>
                <a:spcPts val="0"/>
              </a:spcAft>
              <a:buClr>
                <a:srgbClr val="003300"/>
              </a:buClr>
              <a:buSzPct val="100000"/>
              <a:buFont typeface="Arial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Patente</a:t>
            </a:r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6864351" y="3481388"/>
            <a:ext cx="3454400" cy="373062"/>
          </a:xfrm>
          <a:prstGeom prst="rect">
            <a:avLst/>
          </a:prstGeom>
          <a:noFill/>
          <a:ln w="6480">
            <a:solidFill>
              <a:srgbClr val="8BBC00"/>
            </a:solidFill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defTabSz="449263" fontAlgn="auto">
              <a:spcBef>
                <a:spcPts val="1125"/>
              </a:spcBef>
              <a:spcAft>
                <a:spcPts val="0"/>
              </a:spcAft>
              <a:buClr>
                <a:srgbClr val="003300"/>
              </a:buClr>
              <a:buSzPct val="100000"/>
              <a:buFont typeface="Arial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Modelo de Utilidade</a:t>
            </a:r>
          </a:p>
        </p:txBody>
      </p:sp>
      <p:sp>
        <p:nvSpPr>
          <p:cNvPr id="36869" name="Text Box 6"/>
          <p:cNvSpPr txBox="1">
            <a:spLocks noChangeArrowheads="1"/>
          </p:cNvSpPr>
          <p:nvPr/>
        </p:nvSpPr>
        <p:spPr bwMode="auto">
          <a:xfrm>
            <a:off x="2159001" y="3913188"/>
            <a:ext cx="2495551" cy="32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87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altLang="en-US" sz="1500" b="1">
                <a:solidFill>
                  <a:srgbClr val="000000"/>
                </a:solidFill>
                <a:latin typeface="Calibri" pitchFamily="34" charset="0"/>
              </a:rPr>
              <a:t>Duração: 20 A</a:t>
            </a:r>
          </a:p>
        </p:txBody>
      </p:sp>
      <p:sp>
        <p:nvSpPr>
          <p:cNvPr id="36870" name="Text Box 7"/>
          <p:cNvSpPr txBox="1">
            <a:spLocks noChangeArrowheads="1"/>
          </p:cNvSpPr>
          <p:nvPr/>
        </p:nvSpPr>
        <p:spPr bwMode="auto">
          <a:xfrm>
            <a:off x="7247467" y="3913188"/>
            <a:ext cx="2495551" cy="32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87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altLang="en-US" sz="1500" b="1">
                <a:solidFill>
                  <a:srgbClr val="000000"/>
                </a:solidFill>
                <a:latin typeface="Calibri" pitchFamily="34" charset="0"/>
              </a:rPr>
              <a:t>Duração: 6+2+2 A</a:t>
            </a:r>
          </a:p>
        </p:txBody>
      </p:sp>
      <p:sp>
        <p:nvSpPr>
          <p:cNvPr id="36871" name="Text Box 8"/>
          <p:cNvSpPr txBox="1">
            <a:spLocks noChangeArrowheads="1"/>
          </p:cNvSpPr>
          <p:nvPr/>
        </p:nvSpPr>
        <p:spPr bwMode="auto">
          <a:xfrm>
            <a:off x="2446867" y="2017714"/>
            <a:ext cx="8257117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10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PT" altLang="en-US" u="sng">
                <a:latin typeface="Calibri" pitchFamily="34" charset="0"/>
                <a:ea typeface="Lucida Sans Unicode" pitchFamily="34" charset="0"/>
                <a:cs typeface="Lucida Sans Unicode" pitchFamily="34" charset="0"/>
              </a:rPr>
              <a:t>Uma nova solução para um problema técnico específico.</a:t>
            </a:r>
          </a:p>
        </p:txBody>
      </p:sp>
      <p:sp>
        <p:nvSpPr>
          <p:cNvPr id="36872" name="Line 9"/>
          <p:cNvSpPr>
            <a:spLocks noChangeShapeType="1"/>
          </p:cNvSpPr>
          <p:nvPr/>
        </p:nvSpPr>
        <p:spPr bwMode="auto">
          <a:xfrm>
            <a:off x="5956300" y="1536700"/>
            <a:ext cx="0" cy="503238"/>
          </a:xfrm>
          <a:prstGeom prst="line">
            <a:avLst/>
          </a:prstGeom>
          <a:noFill/>
          <a:ln w="19050">
            <a:solidFill>
              <a:srgbClr val="5E9627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3" name="Text Box 10"/>
          <p:cNvSpPr txBox="1">
            <a:spLocks noChangeArrowheads="1"/>
          </p:cNvSpPr>
          <p:nvPr/>
        </p:nvSpPr>
        <p:spPr bwMode="auto">
          <a:xfrm>
            <a:off x="4078818" y="2449514"/>
            <a:ext cx="412750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10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PT" altLang="en-US" b="1">
                <a:solidFill>
                  <a:srgbClr val="5E9627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rPr>
              <a:t>Pode ser protegida como:</a:t>
            </a:r>
          </a:p>
        </p:txBody>
      </p:sp>
      <p:grpSp>
        <p:nvGrpSpPr>
          <p:cNvPr id="36874" name="Group 11"/>
          <p:cNvGrpSpPr>
            <a:grpSpLocks/>
          </p:cNvGrpSpPr>
          <p:nvPr/>
        </p:nvGrpSpPr>
        <p:grpSpPr bwMode="auto">
          <a:xfrm>
            <a:off x="3405718" y="2833688"/>
            <a:ext cx="5187949" cy="647700"/>
            <a:chOff x="1655" y="1707"/>
            <a:chExt cx="2451" cy="408"/>
          </a:xfrm>
        </p:grpSpPr>
        <p:sp>
          <p:nvSpPr>
            <p:cNvPr id="36880" name="Line 12"/>
            <p:cNvSpPr>
              <a:spLocks noChangeShapeType="1"/>
            </p:cNvSpPr>
            <p:nvPr/>
          </p:nvSpPr>
          <p:spPr bwMode="auto">
            <a:xfrm flipH="1">
              <a:off x="1655" y="1843"/>
              <a:ext cx="0" cy="272"/>
            </a:xfrm>
            <a:prstGeom prst="line">
              <a:avLst/>
            </a:prstGeom>
            <a:noFill/>
            <a:ln w="28575">
              <a:solidFill>
                <a:srgbClr val="5E9627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1" name="Line 13"/>
            <p:cNvSpPr>
              <a:spLocks noChangeShapeType="1"/>
            </p:cNvSpPr>
            <p:nvPr/>
          </p:nvSpPr>
          <p:spPr bwMode="auto">
            <a:xfrm>
              <a:off x="4105" y="1843"/>
              <a:ext cx="1" cy="272"/>
            </a:xfrm>
            <a:prstGeom prst="line">
              <a:avLst/>
            </a:prstGeom>
            <a:noFill/>
            <a:ln w="28575">
              <a:solidFill>
                <a:srgbClr val="5E9627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2" name="Line 14"/>
            <p:cNvSpPr>
              <a:spLocks noChangeShapeType="1"/>
            </p:cNvSpPr>
            <p:nvPr/>
          </p:nvSpPr>
          <p:spPr bwMode="auto">
            <a:xfrm>
              <a:off x="1655" y="1843"/>
              <a:ext cx="1225" cy="0"/>
            </a:xfrm>
            <a:prstGeom prst="line">
              <a:avLst/>
            </a:prstGeom>
            <a:noFill/>
            <a:ln w="28575">
              <a:solidFill>
                <a:srgbClr val="5E962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3" name="Line 15"/>
            <p:cNvSpPr>
              <a:spLocks noChangeShapeType="1"/>
            </p:cNvSpPr>
            <p:nvPr/>
          </p:nvSpPr>
          <p:spPr bwMode="auto">
            <a:xfrm>
              <a:off x="2880" y="1843"/>
              <a:ext cx="1225" cy="0"/>
            </a:xfrm>
            <a:prstGeom prst="line">
              <a:avLst/>
            </a:prstGeom>
            <a:noFill/>
            <a:ln w="28575">
              <a:solidFill>
                <a:srgbClr val="5E962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4" name="Line 16"/>
            <p:cNvSpPr>
              <a:spLocks noChangeShapeType="1"/>
            </p:cNvSpPr>
            <p:nvPr/>
          </p:nvSpPr>
          <p:spPr bwMode="auto">
            <a:xfrm flipV="1">
              <a:off x="2880" y="1707"/>
              <a:ext cx="0" cy="136"/>
            </a:xfrm>
            <a:prstGeom prst="line">
              <a:avLst/>
            </a:prstGeom>
            <a:noFill/>
            <a:ln w="28575">
              <a:solidFill>
                <a:srgbClr val="5E962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6875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7" t="36719" r="57083" b="15768"/>
          <a:stretch>
            <a:fillRect/>
          </a:stretch>
        </p:blipFill>
        <p:spPr bwMode="auto">
          <a:xfrm>
            <a:off x="9359901" y="4344988"/>
            <a:ext cx="1445684" cy="1585912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3" t="37451" r="41145" b="34489"/>
          <a:stretch>
            <a:fillRect/>
          </a:stretch>
        </p:blipFill>
        <p:spPr bwMode="auto">
          <a:xfrm>
            <a:off x="1200151" y="4302126"/>
            <a:ext cx="3937000" cy="1603375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7" name="Picture 1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" t="18698" r="19727" b="40547"/>
          <a:stretch>
            <a:fillRect/>
          </a:stretch>
        </p:blipFill>
        <p:spPr bwMode="auto">
          <a:xfrm>
            <a:off x="5520267" y="4344989"/>
            <a:ext cx="3261784" cy="1608137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50" name="Slide Number Placeholder 19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6E07F2-3B4E-468F-9392-EC1CDAA4D564}" type="slidenum">
              <a:rPr lang="pt-PT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pt-PT"/>
          </a:p>
        </p:txBody>
      </p:sp>
      <p:sp>
        <p:nvSpPr>
          <p:cNvPr id="36879" name="Text Box 3"/>
          <p:cNvSpPr txBox="1">
            <a:spLocks noChangeArrowheads="1"/>
          </p:cNvSpPr>
          <p:nvPr/>
        </p:nvSpPr>
        <p:spPr bwMode="auto">
          <a:xfrm>
            <a:off x="4957233" y="1412875"/>
            <a:ext cx="2017184" cy="338138"/>
          </a:xfrm>
          <a:prstGeom prst="rect">
            <a:avLst/>
          </a:prstGeom>
          <a:solidFill>
            <a:srgbClr val="5E9627"/>
          </a:solidFill>
          <a:ln w="6480">
            <a:solidFill>
              <a:srgbClr val="5E9627"/>
            </a:solidFill>
            <a:miter lim="800000"/>
            <a:headEnd/>
            <a:tailEnd/>
          </a:ln>
        </p:spPr>
        <p:txBody>
          <a:bodyPr lIns="90000" tIns="46800" rIns="90000" bIns="10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ts val="1125"/>
              </a:spcBef>
              <a:buClr>
                <a:srgbClr val="336699"/>
              </a:buClr>
              <a:buSzPct val="100000"/>
              <a:buFont typeface="Arial" charset="0"/>
              <a:buNone/>
            </a:pPr>
            <a:r>
              <a:rPr lang="en-GB" altLang="en-US" b="1">
                <a:solidFill>
                  <a:schemeClr val="bg1"/>
                </a:solidFill>
                <a:latin typeface="Calibri" pitchFamily="34" charset="0"/>
              </a:rPr>
              <a:t>INVENÇÃO</a:t>
            </a:r>
          </a:p>
        </p:txBody>
      </p:sp>
    </p:spTree>
    <p:extLst>
      <p:ext uri="{BB962C8B-B14F-4D97-AF65-F5344CB8AC3E}">
        <p14:creationId xmlns:p14="http://schemas.microsoft.com/office/powerpoint/2010/main" val="23591208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14917" y="981075"/>
            <a:ext cx="10871200" cy="990600"/>
          </a:xfrm>
        </p:spPr>
        <p:txBody>
          <a:bodyPr/>
          <a:lstStyle/>
          <a:p>
            <a:pPr algn="ctr" eaLnBrk="1" hangingPunct="1"/>
            <a:r>
              <a:rPr lang="pt-PT" altLang="en-US" b="1" dirty="0"/>
              <a:t>O que é uma Patente?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C711FB1B-B9EF-4DCD-89BF-F041B5BCBF57}" type="slidenum">
              <a:rPr lang="pt-PT"/>
              <a:pPr>
                <a:defRPr/>
              </a:pPr>
              <a:t>36</a:t>
            </a:fld>
            <a:endParaRPr lang="pt-PT"/>
          </a:p>
        </p:txBody>
      </p:sp>
      <p:sp>
        <p:nvSpPr>
          <p:cNvPr id="1955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57251" y="2928938"/>
            <a:ext cx="10871200" cy="2043112"/>
          </a:xfrm>
        </p:spPr>
        <p:txBody>
          <a:bodyPr/>
          <a:lstStyle/>
          <a:p>
            <a:pPr eaLnBrk="1" hangingPunct="1"/>
            <a:r>
              <a:rPr lang="pt-PT" altLang="en-US" dirty="0"/>
              <a:t>Direito Exclusivo de Propriedade Industrial;</a:t>
            </a:r>
          </a:p>
          <a:p>
            <a:pPr eaLnBrk="1" hangingPunct="1"/>
            <a:r>
              <a:rPr lang="pt-PT" altLang="en-US" dirty="0"/>
              <a:t>Duração Limitada;</a:t>
            </a:r>
          </a:p>
          <a:p>
            <a:pPr eaLnBrk="1" hangingPunct="1"/>
            <a:r>
              <a:rPr lang="pt-PT" altLang="en-US" dirty="0"/>
              <a:t>Âmbito Territorial Definido.</a:t>
            </a:r>
          </a:p>
        </p:txBody>
      </p:sp>
      <p:grpSp>
        <p:nvGrpSpPr>
          <p:cNvPr id="37893" name="Group 7"/>
          <p:cNvGrpSpPr>
            <a:grpSpLocks/>
          </p:cNvGrpSpPr>
          <p:nvPr/>
        </p:nvGrpSpPr>
        <p:grpSpPr bwMode="auto">
          <a:xfrm>
            <a:off x="1238251" y="5857876"/>
            <a:ext cx="9429749" cy="758825"/>
            <a:chOff x="928662" y="5857892"/>
            <a:chExt cx="7072362" cy="758825"/>
          </a:xfrm>
        </p:grpSpPr>
        <p:pic>
          <p:nvPicPr>
            <p:cNvPr id="37894" name="Picture 4" descr="GAPI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810" y="5857892"/>
              <a:ext cx="763588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Connector 9"/>
            <p:cNvCxnSpPr/>
            <p:nvPr/>
          </p:nvCxnSpPr>
          <p:spPr>
            <a:xfrm rot="10800000">
              <a:off x="928662" y="6143642"/>
              <a:ext cx="3000396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5000628" y="6143642"/>
              <a:ext cx="3000396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805145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7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>
          <a:xfrm>
            <a:off x="814917" y="836613"/>
            <a:ext cx="10871200" cy="990600"/>
          </a:xfrm>
        </p:spPr>
        <p:txBody>
          <a:bodyPr/>
          <a:lstStyle/>
          <a:p>
            <a:pPr algn="ctr" eaLnBrk="1" hangingPunct="1"/>
            <a:r>
              <a:rPr lang="pt-PT" altLang="en-US" b="1" dirty="0"/>
              <a:t>O que é uma Patente?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00879A0F-B480-47D8-B552-B5D24C39EA7B}" type="slidenum">
              <a:rPr lang="pt-PT"/>
              <a:pPr>
                <a:defRPr/>
              </a:pPr>
              <a:t>37</a:t>
            </a:fld>
            <a:endParaRPr lang="pt-PT"/>
          </a:p>
        </p:txBody>
      </p:sp>
      <p:sp>
        <p:nvSpPr>
          <p:cNvPr id="3891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762000" y="2071688"/>
            <a:ext cx="10871200" cy="3643312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pt-PT" altLang="en-US" sz="2800" b="1" dirty="0"/>
              <a:t>Direito exclusivo atribuído a uma invenção</a:t>
            </a:r>
          </a:p>
          <a:p>
            <a:pPr eaLnBrk="1" hangingPunct="1"/>
            <a:r>
              <a:rPr lang="pt-PT" altLang="en-US" sz="2800" b="1" dirty="0"/>
              <a:t>Contrato:</a:t>
            </a:r>
            <a:r>
              <a:rPr lang="pt-PT" altLang="en-US" sz="2800" dirty="0"/>
              <a:t> </a:t>
            </a:r>
          </a:p>
          <a:p>
            <a:pPr eaLnBrk="1" hangingPunct="1">
              <a:buFont typeface="Wingdings" pitchFamily="2" charset="2"/>
              <a:buNone/>
            </a:pPr>
            <a:r>
              <a:rPr lang="pt-PT" altLang="en-US" sz="2800" dirty="0"/>
              <a:t>- Inventor aceita publicar a invenção; </a:t>
            </a:r>
          </a:p>
          <a:p>
            <a:pPr eaLnBrk="1" hangingPunct="1">
              <a:buFont typeface="Wingdings" pitchFamily="2" charset="2"/>
              <a:buNone/>
            </a:pPr>
            <a:r>
              <a:rPr lang="pt-PT" altLang="en-US" sz="2800" dirty="0"/>
              <a:t>- O Estado concede um </a:t>
            </a:r>
            <a:r>
              <a:rPr lang="pt-PT" altLang="en-US" sz="2800" b="1" dirty="0"/>
              <a:t>MONOPÓLIO</a:t>
            </a:r>
            <a:r>
              <a:rPr lang="pt-PT" altLang="en-US" sz="2800" dirty="0"/>
              <a:t> limitado;</a:t>
            </a:r>
          </a:p>
          <a:p>
            <a:pPr eaLnBrk="1" hangingPunct="1"/>
            <a:r>
              <a:rPr lang="pt-PT" altLang="en-US" sz="2800" b="1" dirty="0"/>
              <a:t>Limitações: </a:t>
            </a:r>
          </a:p>
          <a:p>
            <a:pPr eaLnBrk="1" hangingPunct="1">
              <a:buFont typeface="Wingdings" pitchFamily="2" charset="2"/>
              <a:buNone/>
            </a:pPr>
            <a:r>
              <a:rPr lang="pt-PT" altLang="en-US" sz="2800" dirty="0"/>
              <a:t>- Temporal: 20 anos; </a:t>
            </a:r>
          </a:p>
          <a:p>
            <a:pPr eaLnBrk="1" hangingPunct="1">
              <a:buFont typeface="Wingdings" pitchFamily="2" charset="2"/>
              <a:buNone/>
            </a:pPr>
            <a:r>
              <a:rPr lang="pt-PT" altLang="en-US" sz="2800" dirty="0"/>
              <a:t>- Âmbito territorial</a:t>
            </a:r>
          </a:p>
        </p:txBody>
      </p:sp>
      <p:grpSp>
        <p:nvGrpSpPr>
          <p:cNvPr id="38917" name="Group 7"/>
          <p:cNvGrpSpPr>
            <a:grpSpLocks/>
          </p:cNvGrpSpPr>
          <p:nvPr/>
        </p:nvGrpSpPr>
        <p:grpSpPr bwMode="auto">
          <a:xfrm>
            <a:off x="1238251" y="5857876"/>
            <a:ext cx="9429749" cy="758825"/>
            <a:chOff x="928662" y="5857892"/>
            <a:chExt cx="7072362" cy="758825"/>
          </a:xfrm>
        </p:grpSpPr>
        <p:pic>
          <p:nvPicPr>
            <p:cNvPr id="38918" name="Picture 4" descr="GAPI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810" y="5857892"/>
              <a:ext cx="763588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Connector 9"/>
            <p:cNvCxnSpPr/>
            <p:nvPr/>
          </p:nvCxnSpPr>
          <p:spPr>
            <a:xfrm rot="10800000">
              <a:off x="928662" y="6143642"/>
              <a:ext cx="3000396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5000628" y="6143642"/>
              <a:ext cx="3000396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82332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912284" y="981076"/>
            <a:ext cx="10871200" cy="771525"/>
          </a:xfrm>
        </p:spPr>
        <p:txBody>
          <a:bodyPr/>
          <a:lstStyle/>
          <a:p>
            <a:pPr eaLnBrk="1" hangingPunct="1"/>
            <a:r>
              <a:rPr lang="pt-PT" altLang="en-US" sz="3600" b="1"/>
              <a:t>O que é que pode ser objecto de patente?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7DA532FF-D998-4A40-886E-A9CF8E4B9CB6}" type="slidenum">
              <a:rPr lang="pt-PT"/>
              <a:pPr>
                <a:defRPr/>
              </a:pPr>
              <a:t>38</a:t>
            </a:fld>
            <a:endParaRPr lang="pt-PT"/>
          </a:p>
        </p:txBody>
      </p:sp>
      <p:sp>
        <p:nvSpPr>
          <p:cNvPr id="4198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57251" y="2143125"/>
            <a:ext cx="10871200" cy="3500438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pt-PT" altLang="en-US" sz="2000"/>
              <a:t>Podem-se obter patentes para quaisquer </a:t>
            </a:r>
            <a:r>
              <a:rPr lang="pt-PT" altLang="en-US" sz="2400" b="1">
                <a:solidFill>
                  <a:srgbClr val="C00000"/>
                </a:solidFill>
              </a:rPr>
              <a:t>invenções</a:t>
            </a:r>
            <a:r>
              <a:rPr lang="pt-PT" altLang="en-US" sz="2000"/>
              <a:t>, quer se trate de </a:t>
            </a:r>
            <a:r>
              <a:rPr lang="pt-PT" altLang="en-US" sz="2400" b="1">
                <a:solidFill>
                  <a:srgbClr val="C00000"/>
                </a:solidFill>
              </a:rPr>
              <a:t>produtos</a:t>
            </a:r>
            <a:r>
              <a:rPr lang="pt-PT" altLang="en-US" sz="2000"/>
              <a:t> ou </a:t>
            </a:r>
            <a:r>
              <a:rPr lang="pt-PT" altLang="en-US" sz="2400" b="1">
                <a:solidFill>
                  <a:srgbClr val="C00000"/>
                </a:solidFill>
              </a:rPr>
              <a:t>processos</a:t>
            </a:r>
            <a:r>
              <a:rPr lang="pt-PT" altLang="en-US" sz="2000"/>
              <a:t>, em todos os domínios da tecnologias, bem como os processos novos de obtenção de produtos, substâncias ou composições já conhecidos.</a:t>
            </a:r>
          </a:p>
          <a:p>
            <a:pPr eaLnBrk="1" hangingPunct="1">
              <a:buFont typeface="Wingdings" pitchFamily="2" charset="2"/>
              <a:buNone/>
            </a:pPr>
            <a:endParaRPr lang="pt-PT" altLang="en-US" sz="2000"/>
          </a:p>
          <a:p>
            <a:pPr eaLnBrk="1" hangingPunct="1">
              <a:buFont typeface="Wingdings" pitchFamily="2" charset="2"/>
              <a:buNone/>
            </a:pPr>
            <a:r>
              <a:rPr lang="pt-PT" altLang="en-US" sz="2000"/>
              <a:t>-PRODUTO;</a:t>
            </a:r>
          </a:p>
          <a:p>
            <a:pPr eaLnBrk="1" hangingPunct="1">
              <a:buFont typeface="Wingdings" pitchFamily="2" charset="2"/>
              <a:buNone/>
            </a:pPr>
            <a:r>
              <a:rPr lang="pt-PT" altLang="en-US" sz="2000"/>
              <a:t>-PROCESSO;</a:t>
            </a:r>
          </a:p>
          <a:p>
            <a:pPr eaLnBrk="1" hangingPunct="1">
              <a:buFont typeface="Wingdings" pitchFamily="2" charset="2"/>
              <a:buNone/>
            </a:pPr>
            <a:r>
              <a:rPr lang="pt-PT" altLang="en-US" sz="2000"/>
              <a:t>-UTILIZAÇÃO;</a:t>
            </a:r>
          </a:p>
          <a:p>
            <a:pPr algn="r" eaLnBrk="1" hangingPunct="1">
              <a:buFont typeface="Wingdings" pitchFamily="2" charset="2"/>
              <a:buNone/>
            </a:pPr>
            <a:r>
              <a:rPr lang="pt-PT" altLang="en-US" sz="1400"/>
              <a:t>Objecto – Art.º 51º C.P.I.</a:t>
            </a:r>
          </a:p>
        </p:txBody>
      </p:sp>
      <p:grpSp>
        <p:nvGrpSpPr>
          <p:cNvPr id="41989" name="Group 7"/>
          <p:cNvGrpSpPr>
            <a:grpSpLocks/>
          </p:cNvGrpSpPr>
          <p:nvPr/>
        </p:nvGrpSpPr>
        <p:grpSpPr bwMode="auto">
          <a:xfrm>
            <a:off x="1238251" y="5857876"/>
            <a:ext cx="9429749" cy="758825"/>
            <a:chOff x="928662" y="5857892"/>
            <a:chExt cx="7072362" cy="758825"/>
          </a:xfrm>
        </p:grpSpPr>
        <p:pic>
          <p:nvPicPr>
            <p:cNvPr id="41990" name="Picture 4" descr="GAPI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810" y="5857892"/>
              <a:ext cx="763588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Connector 9"/>
            <p:cNvCxnSpPr/>
            <p:nvPr/>
          </p:nvCxnSpPr>
          <p:spPr>
            <a:xfrm rot="10800000">
              <a:off x="928662" y="6143642"/>
              <a:ext cx="3000396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5000628" y="6143642"/>
              <a:ext cx="3000396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162479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527051" y="1125538"/>
            <a:ext cx="1113790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pt-PT" altLang="en-US" sz="1800" b="1" u="sng" dirty="0">
                <a:ea typeface="Lucida Sans Unicode" pitchFamily="34" charset="0"/>
                <a:cs typeface="Lucida Sans Unicode" pitchFamily="34" charset="0"/>
              </a:rPr>
              <a:t>Patente e Modelo de Utilidade</a:t>
            </a:r>
          </a:p>
          <a:p>
            <a:pPr algn="just"/>
            <a:endParaRPr lang="pt-PT" altLang="en-US" sz="1800" b="1" u="sng" dirty="0">
              <a:ea typeface="Lucida Sans Unicode" pitchFamily="34" charset="0"/>
              <a:cs typeface="Lucida Sans Unicode" pitchFamily="34" charset="0"/>
            </a:endParaRPr>
          </a:p>
          <a:p>
            <a:pPr algn="just"/>
            <a:endParaRPr lang="pt-PT" altLang="en-US" sz="1800" b="1" dirty="0">
              <a:effectLst>
                <a:outerShdw blurRad="38100" dist="38100" dir="2700000" algn="tl">
                  <a:srgbClr val="C0C0C0"/>
                </a:outerShdw>
              </a:effectLst>
              <a:ea typeface="Lucida Sans Unicode" pitchFamily="34" charset="0"/>
              <a:cs typeface="Lucida Sans Unicode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pt-PT" altLang="en-US" sz="1800" b="1" dirty="0">
                <a:ea typeface="Lucida Sans Unicode" pitchFamily="34" charset="0"/>
                <a:cs typeface="Lucida Sans Unicode" pitchFamily="34" charset="0"/>
              </a:rPr>
              <a:t> É um direito legal, atribuído por um país.</a:t>
            </a:r>
          </a:p>
          <a:p>
            <a:pPr algn="just">
              <a:buFont typeface="Wingdings" pitchFamily="2" charset="2"/>
              <a:buNone/>
            </a:pPr>
            <a:endParaRPr lang="pt-PT" altLang="en-US" sz="1800" b="1" dirty="0">
              <a:ea typeface="Lucida Sans Unicode" pitchFamily="34" charset="0"/>
              <a:cs typeface="Lucida Sans Unicode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pt-PT" altLang="en-US" sz="1800" b="1" dirty="0">
                <a:ea typeface="Lucida Sans Unicode" pitchFamily="34" charset="0"/>
                <a:cs typeface="Lucida Sans Unicode" pitchFamily="34" charset="0"/>
              </a:rPr>
              <a:t>Direito de PI, válido para um determinado território e período limitado.</a:t>
            </a:r>
          </a:p>
          <a:p>
            <a:pPr algn="just">
              <a:buFont typeface="Wingdings" pitchFamily="2" charset="2"/>
              <a:buNone/>
            </a:pPr>
            <a:endParaRPr lang="pt-PT" altLang="en-US" sz="1800" b="1" dirty="0">
              <a:ea typeface="Lucida Sans Unicode" pitchFamily="34" charset="0"/>
              <a:cs typeface="Lucida Sans Unicode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pt-PT" altLang="en-US" sz="1800" b="1" dirty="0">
                <a:ea typeface="Lucida Sans Unicode" pitchFamily="34" charset="0"/>
                <a:cs typeface="Lucida Sans Unicode" pitchFamily="34" charset="0"/>
              </a:rPr>
              <a:t> Concede o direito de impedir outros de explorarem a invenção – importação, </a:t>
            </a:r>
            <a:r>
              <a:rPr lang="pt-PT" altLang="en-US" sz="1800" b="1" dirty="0" err="1">
                <a:ea typeface="Lucida Sans Unicode" pitchFamily="34" charset="0"/>
                <a:cs typeface="Lucida Sans Unicode" pitchFamily="34" charset="0"/>
              </a:rPr>
              <a:t>manufactura</a:t>
            </a:r>
            <a:r>
              <a:rPr lang="pt-PT" altLang="en-US" sz="1800" b="1" dirty="0">
                <a:ea typeface="Lucida Sans Unicode" pitchFamily="34" charset="0"/>
                <a:cs typeface="Lucida Sans Unicode" pitchFamily="34" charset="0"/>
              </a:rPr>
              <a:t>, distribuição…</a:t>
            </a:r>
          </a:p>
          <a:p>
            <a:pPr algn="just">
              <a:buFont typeface="Wingdings" pitchFamily="2" charset="2"/>
              <a:buNone/>
            </a:pPr>
            <a:endParaRPr lang="pt-PT" altLang="en-US" sz="1800" b="1" dirty="0">
              <a:ea typeface="Lucida Sans Unicode" pitchFamily="34" charset="0"/>
              <a:cs typeface="Lucida Sans Unicode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pt-PT" altLang="en-US" sz="1800" b="1" dirty="0">
                <a:ea typeface="Lucida Sans Unicode" pitchFamily="34" charset="0"/>
                <a:cs typeface="Lucida Sans Unicode" pitchFamily="34" charset="0"/>
              </a:rPr>
              <a:t> Exclusividade concedida em troca de se revelar inteiramente a invenção ao público.</a:t>
            </a:r>
          </a:p>
          <a:p>
            <a:pPr algn="just">
              <a:buFont typeface="Wingdings" pitchFamily="2" charset="2"/>
              <a:buNone/>
            </a:pPr>
            <a:endParaRPr lang="pt-PT" altLang="en-US" sz="1800" b="1" dirty="0">
              <a:ea typeface="Lucida Sans Unicode" pitchFamily="34" charset="0"/>
              <a:cs typeface="Lucida Sans Unicode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pt-PT" altLang="en-US" sz="1800" b="1" dirty="0">
                <a:ea typeface="Lucida Sans Unicode" pitchFamily="34" charset="0"/>
                <a:cs typeface="Lucida Sans Unicode" pitchFamily="34" charset="0"/>
              </a:rPr>
              <a:t> Quando a Patente ou Modelo de Utilidade deixa de estar em vigor, a invenção cai no domínio público, permitindo que qualquer indivíduo reproduza e comercialize a invenção. </a:t>
            </a:r>
          </a:p>
          <a:p>
            <a:pPr algn="just"/>
            <a:endParaRPr lang="pt-PT" altLang="en-US" sz="1800" b="0" dirty="0">
              <a:solidFill>
                <a:schemeClr val="tx1"/>
              </a:solidFill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00357" name="Rectangle 5"/>
          <p:cNvSpPr>
            <a:spLocks noChangeArrowheads="1"/>
          </p:cNvSpPr>
          <p:nvPr/>
        </p:nvSpPr>
        <p:spPr bwMode="auto">
          <a:xfrm>
            <a:off x="1920839" y="344982"/>
            <a:ext cx="8737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ts val="1250"/>
              </a:spcBef>
              <a:buClr>
                <a:srgbClr val="FFFFFF"/>
              </a:buClr>
            </a:pPr>
            <a:r>
              <a:rPr lang="en-GB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PROTECÇÃO DAS INVENÇÕES</a:t>
            </a:r>
          </a:p>
        </p:txBody>
      </p:sp>
    </p:spTree>
    <p:extLst>
      <p:ext uri="{BB962C8B-B14F-4D97-AF65-F5344CB8AC3E}">
        <p14:creationId xmlns:p14="http://schemas.microsoft.com/office/powerpoint/2010/main" val="1848658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136775" y="228600"/>
            <a:ext cx="8153400" cy="990600"/>
          </a:xfrm>
        </p:spPr>
        <p:txBody>
          <a:bodyPr/>
          <a:lstStyle/>
          <a:p>
            <a:pPr eaLnBrk="1" hangingPunct="1"/>
            <a:r>
              <a:rPr lang="pt-PT" altLang="pt-PT" b="1"/>
              <a:t>O que é o GAPI?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0" hangingPunct="0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fld id="{3F4B0095-697E-4938-BA27-48537A3594C8}" type="slidenum">
              <a:rPr lang="pt-PT" altLang="pt-PT">
                <a:solidFill>
                  <a:srgbClr val="FFFFFF"/>
                </a:solidFill>
              </a:rPr>
              <a:pPr algn="ctr" eaLnBrk="1" hangingPunct="1">
                <a:lnSpc>
                  <a:spcPct val="80000"/>
                </a:lnSpc>
              </a:pPr>
              <a:t>4</a:t>
            </a:fld>
            <a:endParaRPr lang="pt-PT" altLang="pt-PT">
              <a:solidFill>
                <a:srgbClr val="FFFFFF"/>
              </a:solidFill>
            </a:endParaRPr>
          </a:p>
        </p:txBody>
      </p:sp>
      <p:sp>
        <p:nvSpPr>
          <p:cNvPr id="1894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166938" y="2143126"/>
            <a:ext cx="8153400" cy="3186113"/>
          </a:xfrm>
        </p:spPr>
        <p:txBody>
          <a:bodyPr/>
          <a:lstStyle/>
          <a:p>
            <a:pPr eaLnBrk="1" hangingPunct="1"/>
            <a:r>
              <a:rPr lang="pt-PT" altLang="pt-PT" dirty="0"/>
              <a:t>É uma pequena unidade operacional, vocacionada para prestar esclarecimentos e auxiliar na instrução de pedidos de registo de direitos de propriedade industrial;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pt-PT" altLang="pt-PT" dirty="0"/>
          </a:p>
          <a:p>
            <a:pPr eaLnBrk="1" hangingPunct="1"/>
            <a:r>
              <a:rPr lang="pt-PT" altLang="pt-PT" dirty="0"/>
              <a:t>Existem 22 GAPI espalhados pelo País. </a:t>
            </a:r>
          </a:p>
        </p:txBody>
      </p:sp>
      <p:pic>
        <p:nvPicPr>
          <p:cNvPr id="11269" name="Picture 5" descr="G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386" y="1242823"/>
            <a:ext cx="863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520" y="5491447"/>
            <a:ext cx="4320480" cy="12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42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9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9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3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466" name="Picture 2" descr="MPj03989710000[1]"/>
          <p:cNvPicPr>
            <a:picLocks noChangeAspect="1" noChangeArrowheads="1"/>
          </p:cNvPicPr>
          <p:nvPr/>
        </p:nvPicPr>
        <p:blipFill>
          <a:blip r:embed="rId2">
            <a:lum brigh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1146175"/>
            <a:ext cx="11233151" cy="45148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8467" name="Rectangle 3"/>
          <p:cNvSpPr>
            <a:spLocks noChangeArrowheads="1"/>
          </p:cNvSpPr>
          <p:nvPr/>
        </p:nvSpPr>
        <p:spPr bwMode="auto">
          <a:xfrm>
            <a:off x="2173088" y="351632"/>
            <a:ext cx="8737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ts val="1250"/>
              </a:spcBef>
              <a:buClr>
                <a:srgbClr val="FFFFFF"/>
              </a:buClr>
            </a:pPr>
            <a:r>
              <a:rPr lang="en-GB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PROTECÇÃO DAS INVENÇÕES</a:t>
            </a:r>
          </a:p>
        </p:txBody>
      </p:sp>
      <p:sp>
        <p:nvSpPr>
          <p:cNvPr id="318468" name="Rectangle 4"/>
          <p:cNvSpPr>
            <a:spLocks noChangeArrowheads="1"/>
          </p:cNvSpPr>
          <p:nvPr/>
        </p:nvSpPr>
        <p:spPr bwMode="auto">
          <a:xfrm>
            <a:off x="575734" y="1484314"/>
            <a:ext cx="11040533" cy="338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pt-PT" altLang="en-US" sz="1800" b="1" dirty="0">
                <a:solidFill>
                  <a:srgbClr val="669900"/>
                </a:solidFill>
                <a:ea typeface="Lucida Sans Unicode" pitchFamily="34" charset="0"/>
                <a:cs typeface="Lucida Sans Unicode" pitchFamily="34" charset="0"/>
              </a:rPr>
              <a:t>Qual é a lógica por detrás do sistema de patentes?</a:t>
            </a:r>
          </a:p>
          <a:p>
            <a:endParaRPr lang="pt-PT" altLang="en-US" sz="1800" b="1" dirty="0">
              <a:solidFill>
                <a:srgbClr val="669900"/>
              </a:solidFill>
              <a:ea typeface="Lucida Sans Unicode" pitchFamily="34" charset="0"/>
              <a:cs typeface="Lucida Sans Unicode" pitchFamily="34" charset="0"/>
            </a:endParaRPr>
          </a:p>
          <a:p>
            <a:endParaRPr lang="pt-PT" altLang="en-US" sz="1800" b="1" dirty="0">
              <a:solidFill>
                <a:srgbClr val="669900"/>
              </a:solidFill>
              <a:ea typeface="Lucida Sans Unicode" pitchFamily="34" charset="0"/>
              <a:cs typeface="Lucida Sans Unicode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pt-PT" altLang="en-US" sz="1800" b="1" dirty="0">
                <a:solidFill>
                  <a:srgbClr val="5F5F5F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pt-PT" altLang="en-US" sz="1800" b="1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Estimular a </a:t>
            </a:r>
            <a:r>
              <a:rPr lang="pt-PT" altLang="en-US" sz="1800" b="1" i="1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inventividade</a:t>
            </a:r>
            <a:r>
              <a:rPr lang="pt-PT" altLang="en-US" sz="1800" b="1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com recompensas económicas.</a:t>
            </a:r>
          </a:p>
          <a:p>
            <a:endParaRPr lang="pt-PT" altLang="en-US" sz="1800" b="1" dirty="0">
              <a:solidFill>
                <a:schemeClr val="tx1"/>
              </a:solidFill>
              <a:ea typeface="Lucida Sans Unicode" pitchFamily="34" charset="0"/>
              <a:cs typeface="Lucida Sans Unicode" pitchFamily="34" charset="0"/>
            </a:endParaRPr>
          </a:p>
          <a:p>
            <a:endParaRPr lang="pt-PT" altLang="en-US" sz="1800" b="1" dirty="0">
              <a:solidFill>
                <a:schemeClr val="tx1"/>
              </a:solidFill>
              <a:ea typeface="Lucida Sans Unicode" pitchFamily="34" charset="0"/>
              <a:cs typeface="Lucida Sans Unicode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pt-PT" altLang="en-US" sz="1800" b="1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Contribuir para a revelação de novas técnicas ao público, aumentando o nível de conhecimento global.</a:t>
            </a:r>
          </a:p>
          <a:p>
            <a:endParaRPr lang="pt-PT" altLang="en-US" sz="1800" b="1" dirty="0">
              <a:solidFill>
                <a:schemeClr val="tx1"/>
              </a:solidFill>
              <a:ea typeface="Lucida Sans Unicode" pitchFamily="34" charset="0"/>
              <a:cs typeface="Lucida Sans Unicode" pitchFamily="34" charset="0"/>
            </a:endParaRPr>
          </a:p>
          <a:p>
            <a:endParaRPr lang="pt-PT" altLang="en-US" sz="1800" b="1" dirty="0">
              <a:solidFill>
                <a:schemeClr val="tx1"/>
              </a:solidFill>
              <a:ea typeface="Lucida Sans Unicode" pitchFamily="34" charset="0"/>
              <a:cs typeface="Lucida Sans Unicode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pt-PT" altLang="en-US" sz="1800" b="1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Permitir a melhoria de soluções previamente divulgadas.</a:t>
            </a:r>
          </a:p>
          <a:p>
            <a:endParaRPr lang="pt-PT" altLang="en-US" sz="1800" b="1" dirty="0">
              <a:solidFill>
                <a:schemeClr val="tx1"/>
              </a:solidFill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419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Line 2"/>
          <p:cNvSpPr>
            <a:spLocks noChangeShapeType="1"/>
          </p:cNvSpPr>
          <p:nvPr/>
        </p:nvSpPr>
        <p:spPr bwMode="auto">
          <a:xfrm flipH="1">
            <a:off x="6076952" y="1196976"/>
            <a:ext cx="19049" cy="4968875"/>
          </a:xfrm>
          <a:prstGeom prst="line">
            <a:avLst/>
          </a:prstGeom>
          <a:noFill/>
          <a:ln w="19050">
            <a:solidFill>
              <a:srgbClr val="3333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6305551" y="1196975"/>
            <a:ext cx="5647267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ts val="500"/>
              </a:spcBef>
              <a:buClr>
                <a:srgbClr val="990000"/>
              </a:buClr>
            </a:pPr>
            <a:r>
              <a:rPr lang="en-GB" altLang="en-US" sz="180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CÓDIGO DA PROPRIEDADE INDUSTRIAL (CPI)</a:t>
            </a:r>
            <a:r>
              <a:rPr lang="ar-SA" altLang="en-US" sz="180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‏</a:t>
            </a:r>
            <a:endParaRPr lang="en-GB" altLang="en-US" sz="1800">
              <a:solidFill>
                <a:srgbClr val="800080"/>
              </a:solidFill>
              <a:effectLst>
                <a:outerShdw blurRad="38100" dist="38100" dir="2700000" algn="tl">
                  <a:srgbClr val="C0C0C0"/>
                </a:outerShdw>
              </a:effectLst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431800" y="1484313"/>
            <a:ext cx="54864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ts val="500"/>
              </a:spcBef>
              <a:buClr>
                <a:srgbClr val="990000"/>
              </a:buClr>
            </a:pPr>
            <a:r>
              <a:rPr lang="en-GB" altLang="en-US" sz="200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EUROPA / PORTUGAL</a:t>
            </a:r>
            <a:r>
              <a:rPr lang="en-GB" altLang="en-US" sz="200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 </a:t>
            </a:r>
          </a:p>
        </p:txBody>
      </p:sp>
      <p:sp>
        <p:nvSpPr>
          <p:cNvPr id="101381" name="Text Box 5"/>
          <p:cNvSpPr txBox="1">
            <a:spLocks noChangeArrowheads="1"/>
          </p:cNvSpPr>
          <p:nvPr/>
        </p:nvSpPr>
        <p:spPr bwMode="auto">
          <a:xfrm>
            <a:off x="814917" y="2476500"/>
            <a:ext cx="4417483" cy="2166938"/>
          </a:xfrm>
          <a:prstGeom prst="rect">
            <a:avLst/>
          </a:prstGeom>
          <a:noFill/>
          <a:ln w="19050">
            <a:solidFill>
              <a:srgbClr val="800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6800" rIns="0" bIns="46800">
            <a:spAutoFit/>
          </a:bodyPr>
          <a:lstStyle>
            <a:lvl1pPr marL="265113" indent="-265113">
              <a:tabLst>
                <a:tab pos="265113" algn="l"/>
                <a:tab pos="712788" algn="l"/>
                <a:tab pos="1162050" algn="l"/>
                <a:tab pos="1611313" algn="l"/>
                <a:tab pos="2060575" algn="l"/>
                <a:tab pos="2509838" algn="l"/>
                <a:tab pos="2959100" algn="l"/>
                <a:tab pos="3408363" algn="l"/>
                <a:tab pos="3857625" algn="l"/>
                <a:tab pos="4306888" algn="l"/>
                <a:tab pos="4756150" algn="l"/>
                <a:tab pos="5205413" algn="l"/>
                <a:tab pos="5654675" algn="l"/>
                <a:tab pos="6103938" algn="l"/>
                <a:tab pos="6553200" algn="l"/>
                <a:tab pos="7002463" algn="l"/>
                <a:tab pos="7451725" algn="l"/>
                <a:tab pos="7900988" algn="l"/>
                <a:tab pos="8350250" algn="l"/>
                <a:tab pos="8799513" algn="l"/>
                <a:tab pos="9248775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265113" algn="l"/>
                <a:tab pos="712788" algn="l"/>
                <a:tab pos="1162050" algn="l"/>
                <a:tab pos="1611313" algn="l"/>
                <a:tab pos="2060575" algn="l"/>
                <a:tab pos="2509838" algn="l"/>
                <a:tab pos="2959100" algn="l"/>
                <a:tab pos="3408363" algn="l"/>
                <a:tab pos="3857625" algn="l"/>
                <a:tab pos="4306888" algn="l"/>
                <a:tab pos="4756150" algn="l"/>
                <a:tab pos="5205413" algn="l"/>
                <a:tab pos="5654675" algn="l"/>
                <a:tab pos="6103938" algn="l"/>
                <a:tab pos="6553200" algn="l"/>
                <a:tab pos="7002463" algn="l"/>
                <a:tab pos="7451725" algn="l"/>
                <a:tab pos="7900988" algn="l"/>
                <a:tab pos="8350250" algn="l"/>
                <a:tab pos="8799513" algn="l"/>
                <a:tab pos="9248775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265113" algn="l"/>
                <a:tab pos="712788" algn="l"/>
                <a:tab pos="1162050" algn="l"/>
                <a:tab pos="1611313" algn="l"/>
                <a:tab pos="2060575" algn="l"/>
                <a:tab pos="2509838" algn="l"/>
                <a:tab pos="2959100" algn="l"/>
                <a:tab pos="3408363" algn="l"/>
                <a:tab pos="3857625" algn="l"/>
                <a:tab pos="4306888" algn="l"/>
                <a:tab pos="4756150" algn="l"/>
                <a:tab pos="5205413" algn="l"/>
                <a:tab pos="5654675" algn="l"/>
                <a:tab pos="6103938" algn="l"/>
                <a:tab pos="6553200" algn="l"/>
                <a:tab pos="7002463" algn="l"/>
                <a:tab pos="7451725" algn="l"/>
                <a:tab pos="7900988" algn="l"/>
                <a:tab pos="8350250" algn="l"/>
                <a:tab pos="8799513" algn="l"/>
                <a:tab pos="9248775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265113" algn="l"/>
                <a:tab pos="712788" algn="l"/>
                <a:tab pos="1162050" algn="l"/>
                <a:tab pos="1611313" algn="l"/>
                <a:tab pos="2060575" algn="l"/>
                <a:tab pos="2509838" algn="l"/>
                <a:tab pos="2959100" algn="l"/>
                <a:tab pos="3408363" algn="l"/>
                <a:tab pos="3857625" algn="l"/>
                <a:tab pos="4306888" algn="l"/>
                <a:tab pos="4756150" algn="l"/>
                <a:tab pos="5205413" algn="l"/>
                <a:tab pos="5654675" algn="l"/>
                <a:tab pos="6103938" algn="l"/>
                <a:tab pos="6553200" algn="l"/>
                <a:tab pos="7002463" algn="l"/>
                <a:tab pos="7451725" algn="l"/>
                <a:tab pos="7900988" algn="l"/>
                <a:tab pos="8350250" algn="l"/>
                <a:tab pos="8799513" algn="l"/>
                <a:tab pos="9248775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265113" algn="l"/>
                <a:tab pos="712788" algn="l"/>
                <a:tab pos="1162050" algn="l"/>
                <a:tab pos="1611313" algn="l"/>
                <a:tab pos="2060575" algn="l"/>
                <a:tab pos="2509838" algn="l"/>
                <a:tab pos="2959100" algn="l"/>
                <a:tab pos="3408363" algn="l"/>
                <a:tab pos="3857625" algn="l"/>
                <a:tab pos="4306888" algn="l"/>
                <a:tab pos="4756150" algn="l"/>
                <a:tab pos="5205413" algn="l"/>
                <a:tab pos="5654675" algn="l"/>
                <a:tab pos="6103938" algn="l"/>
                <a:tab pos="6553200" algn="l"/>
                <a:tab pos="7002463" algn="l"/>
                <a:tab pos="7451725" algn="l"/>
                <a:tab pos="7900988" algn="l"/>
                <a:tab pos="8350250" algn="l"/>
                <a:tab pos="8799513" algn="l"/>
                <a:tab pos="9248775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265113" algn="l"/>
                <a:tab pos="712788" algn="l"/>
                <a:tab pos="1162050" algn="l"/>
                <a:tab pos="1611313" algn="l"/>
                <a:tab pos="2060575" algn="l"/>
                <a:tab pos="2509838" algn="l"/>
                <a:tab pos="2959100" algn="l"/>
                <a:tab pos="3408363" algn="l"/>
                <a:tab pos="3857625" algn="l"/>
                <a:tab pos="4306888" algn="l"/>
                <a:tab pos="4756150" algn="l"/>
                <a:tab pos="5205413" algn="l"/>
                <a:tab pos="5654675" algn="l"/>
                <a:tab pos="6103938" algn="l"/>
                <a:tab pos="6553200" algn="l"/>
                <a:tab pos="7002463" algn="l"/>
                <a:tab pos="7451725" algn="l"/>
                <a:tab pos="7900988" algn="l"/>
                <a:tab pos="8350250" algn="l"/>
                <a:tab pos="8799513" algn="l"/>
                <a:tab pos="9248775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265113" algn="l"/>
                <a:tab pos="712788" algn="l"/>
                <a:tab pos="1162050" algn="l"/>
                <a:tab pos="1611313" algn="l"/>
                <a:tab pos="2060575" algn="l"/>
                <a:tab pos="2509838" algn="l"/>
                <a:tab pos="2959100" algn="l"/>
                <a:tab pos="3408363" algn="l"/>
                <a:tab pos="3857625" algn="l"/>
                <a:tab pos="4306888" algn="l"/>
                <a:tab pos="4756150" algn="l"/>
                <a:tab pos="5205413" algn="l"/>
                <a:tab pos="5654675" algn="l"/>
                <a:tab pos="6103938" algn="l"/>
                <a:tab pos="6553200" algn="l"/>
                <a:tab pos="7002463" algn="l"/>
                <a:tab pos="7451725" algn="l"/>
                <a:tab pos="7900988" algn="l"/>
                <a:tab pos="8350250" algn="l"/>
                <a:tab pos="8799513" algn="l"/>
                <a:tab pos="9248775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265113" algn="l"/>
                <a:tab pos="712788" algn="l"/>
                <a:tab pos="1162050" algn="l"/>
                <a:tab pos="1611313" algn="l"/>
                <a:tab pos="2060575" algn="l"/>
                <a:tab pos="2509838" algn="l"/>
                <a:tab pos="2959100" algn="l"/>
                <a:tab pos="3408363" algn="l"/>
                <a:tab pos="3857625" algn="l"/>
                <a:tab pos="4306888" algn="l"/>
                <a:tab pos="4756150" algn="l"/>
                <a:tab pos="5205413" algn="l"/>
                <a:tab pos="5654675" algn="l"/>
                <a:tab pos="6103938" algn="l"/>
                <a:tab pos="6553200" algn="l"/>
                <a:tab pos="7002463" algn="l"/>
                <a:tab pos="7451725" algn="l"/>
                <a:tab pos="7900988" algn="l"/>
                <a:tab pos="8350250" algn="l"/>
                <a:tab pos="8799513" algn="l"/>
                <a:tab pos="9248775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265113" algn="l"/>
                <a:tab pos="712788" algn="l"/>
                <a:tab pos="1162050" algn="l"/>
                <a:tab pos="1611313" algn="l"/>
                <a:tab pos="2060575" algn="l"/>
                <a:tab pos="2509838" algn="l"/>
                <a:tab pos="2959100" algn="l"/>
                <a:tab pos="3408363" algn="l"/>
                <a:tab pos="3857625" algn="l"/>
                <a:tab pos="4306888" algn="l"/>
                <a:tab pos="4756150" algn="l"/>
                <a:tab pos="5205413" algn="l"/>
                <a:tab pos="5654675" algn="l"/>
                <a:tab pos="6103938" algn="l"/>
                <a:tab pos="6553200" algn="l"/>
                <a:tab pos="7002463" algn="l"/>
                <a:tab pos="7451725" algn="l"/>
                <a:tab pos="7900988" algn="l"/>
                <a:tab pos="8350250" algn="l"/>
                <a:tab pos="8799513" algn="l"/>
                <a:tab pos="9248775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20000"/>
              </a:lnSpc>
              <a:buClr>
                <a:srgbClr val="5F5F5F"/>
              </a:buClr>
            </a:pPr>
            <a:endParaRPr lang="en-GB" altLang="en-US" sz="800" u="sng" dirty="0">
              <a:ea typeface="Lucida Sans Unicode" pitchFamily="34" charset="0"/>
              <a:cs typeface="Lucida Sans Unicode" pitchFamily="34" charset="0"/>
            </a:endParaRPr>
          </a:p>
          <a:p>
            <a:pPr algn="ctr">
              <a:lnSpc>
                <a:spcPct val="120000"/>
              </a:lnSpc>
              <a:buClr>
                <a:srgbClr val="5F5F5F"/>
              </a:buClr>
            </a:pPr>
            <a:r>
              <a:rPr lang="en-GB" altLang="en-US" sz="1600" u="sng" dirty="0">
                <a:ea typeface="Lucida Sans Unicode" pitchFamily="34" charset="0"/>
                <a:cs typeface="Lucida Sans Unicode" pitchFamily="34" charset="0"/>
              </a:rPr>
              <a:t>A </a:t>
            </a:r>
            <a:r>
              <a:rPr lang="en-GB" altLang="en-US" sz="1600" u="sng" dirty="0" err="1">
                <a:ea typeface="Lucida Sans Unicode" pitchFamily="34" charset="0"/>
                <a:cs typeface="Lucida Sans Unicode" pitchFamily="34" charset="0"/>
              </a:rPr>
              <a:t>invenção</a:t>
            </a:r>
            <a:r>
              <a:rPr lang="en-GB" altLang="en-US" sz="1600" u="sng" dirty="0">
                <a:ea typeface="Lucida Sans Unicode" pitchFamily="34" charset="0"/>
                <a:cs typeface="Lucida Sans Unicode" pitchFamily="34" charset="0"/>
              </a:rPr>
              <a:t> tem </a:t>
            </a:r>
            <a:r>
              <a:rPr lang="en-GB" altLang="en-US" sz="1600" u="sng" dirty="0" err="1">
                <a:ea typeface="Lucida Sans Unicode" pitchFamily="34" charset="0"/>
                <a:cs typeface="Lucida Sans Unicode" pitchFamily="34" charset="0"/>
              </a:rPr>
              <a:t>que</a:t>
            </a:r>
            <a:r>
              <a:rPr lang="en-GB" altLang="en-US" sz="1600" u="sng" dirty="0"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ctr">
              <a:lnSpc>
                <a:spcPct val="120000"/>
              </a:lnSpc>
              <a:buClr>
                <a:srgbClr val="5F5F5F"/>
              </a:buClr>
            </a:pPr>
            <a:endParaRPr lang="en-GB" altLang="en-US" sz="500" u="sng" dirty="0">
              <a:ea typeface="Lucida Sans Unicode" pitchFamily="34" charset="0"/>
              <a:cs typeface="Lucida Sans Unicode" pitchFamily="34" charset="0"/>
            </a:endParaRPr>
          </a:p>
          <a:p>
            <a:pPr algn="ctr">
              <a:lnSpc>
                <a:spcPct val="120000"/>
              </a:lnSpc>
              <a:buClr>
                <a:srgbClr val="5F5F5F"/>
              </a:buClr>
            </a:pPr>
            <a:endParaRPr lang="en-GB" altLang="en-US" sz="300" u="sng" dirty="0">
              <a:ea typeface="Lucida Sans Unicode" pitchFamily="34" charset="0"/>
              <a:cs typeface="Lucida Sans Unicode" pitchFamily="34" charset="0"/>
            </a:endParaRPr>
          </a:p>
          <a:p>
            <a:pPr algn="ctr">
              <a:lnSpc>
                <a:spcPct val="120000"/>
              </a:lnSpc>
              <a:buClr>
                <a:srgbClr val="5F5F5F"/>
              </a:buClr>
            </a:pPr>
            <a:r>
              <a:rPr lang="en-GB" altLang="en-US" sz="1600" b="0" dirty="0" err="1">
                <a:ea typeface="Lucida Sans Unicode" pitchFamily="34" charset="0"/>
                <a:cs typeface="Lucida Sans Unicode" pitchFamily="34" charset="0"/>
              </a:rPr>
              <a:t>Possuir</a:t>
            </a:r>
            <a:r>
              <a:rPr lang="en-GB" altLang="en-US" sz="1600" b="0" dirty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600" b="0" dirty="0" err="1">
                <a:ea typeface="Lucida Sans Unicode" pitchFamily="34" charset="0"/>
                <a:cs typeface="Lucida Sans Unicode" pitchFamily="34" charset="0"/>
              </a:rPr>
              <a:t>carácter</a:t>
            </a:r>
            <a:r>
              <a:rPr lang="en-GB" altLang="en-US" sz="1600" b="0" dirty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600" b="0" dirty="0" err="1">
                <a:ea typeface="Lucida Sans Unicode" pitchFamily="34" charset="0"/>
                <a:cs typeface="Lucida Sans Unicode" pitchFamily="34" charset="0"/>
              </a:rPr>
              <a:t>técnico</a:t>
            </a:r>
            <a:r>
              <a:rPr lang="en-GB" altLang="en-US" sz="1600" b="0" dirty="0">
                <a:ea typeface="Lucida Sans Unicode" pitchFamily="34" charset="0"/>
                <a:cs typeface="Lucida Sans Unicode" pitchFamily="34" charset="0"/>
              </a:rPr>
              <a:t> </a:t>
            </a:r>
          </a:p>
          <a:p>
            <a:pPr algn="ctr">
              <a:lnSpc>
                <a:spcPct val="120000"/>
              </a:lnSpc>
              <a:buClr>
                <a:srgbClr val="5F5F5F"/>
              </a:buClr>
            </a:pPr>
            <a:r>
              <a:rPr lang="en-GB" altLang="en-US" sz="1600" b="0" dirty="0" err="1">
                <a:ea typeface="Lucida Sans Unicode" pitchFamily="34" charset="0"/>
                <a:cs typeface="Lucida Sans Unicode" pitchFamily="34" charset="0"/>
              </a:rPr>
              <a:t>Ser</a:t>
            </a:r>
            <a:r>
              <a:rPr lang="en-GB" altLang="en-US" sz="1600" b="0" dirty="0">
                <a:ea typeface="Lucida Sans Unicode" pitchFamily="34" charset="0"/>
                <a:cs typeface="Lucida Sans Unicode" pitchFamily="34" charset="0"/>
              </a:rPr>
              <a:t> nova</a:t>
            </a:r>
          </a:p>
          <a:p>
            <a:pPr algn="ctr">
              <a:lnSpc>
                <a:spcPct val="120000"/>
              </a:lnSpc>
              <a:buClr>
                <a:srgbClr val="5F5F5F"/>
              </a:buClr>
            </a:pPr>
            <a:r>
              <a:rPr lang="en-GB" altLang="en-US" sz="1600" b="0" dirty="0" err="1">
                <a:ea typeface="Lucida Sans Unicode" pitchFamily="34" charset="0"/>
                <a:cs typeface="Lucida Sans Unicode" pitchFamily="34" charset="0"/>
              </a:rPr>
              <a:t>Envolver</a:t>
            </a:r>
            <a:r>
              <a:rPr lang="en-GB" altLang="en-US" sz="1600" b="0" dirty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600" b="0" dirty="0" err="1">
                <a:ea typeface="Lucida Sans Unicode" pitchFamily="34" charset="0"/>
                <a:cs typeface="Lucida Sans Unicode" pitchFamily="34" charset="0"/>
              </a:rPr>
              <a:t>actividade</a:t>
            </a:r>
            <a:r>
              <a:rPr lang="en-GB" altLang="en-US" sz="1600" b="0" dirty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600" b="0" dirty="0" err="1">
                <a:ea typeface="Lucida Sans Unicode" pitchFamily="34" charset="0"/>
                <a:cs typeface="Lucida Sans Unicode" pitchFamily="34" charset="0"/>
              </a:rPr>
              <a:t>inventiva</a:t>
            </a:r>
            <a:endParaRPr lang="en-GB" altLang="en-US" sz="1600" b="0" dirty="0">
              <a:ea typeface="Lucida Sans Unicode" pitchFamily="34" charset="0"/>
              <a:cs typeface="Lucida Sans Unicode" pitchFamily="34" charset="0"/>
            </a:endParaRPr>
          </a:p>
          <a:p>
            <a:pPr algn="ctr">
              <a:lnSpc>
                <a:spcPct val="120000"/>
              </a:lnSpc>
              <a:buClr>
                <a:srgbClr val="5F5F5F"/>
              </a:buClr>
            </a:pPr>
            <a:r>
              <a:rPr lang="en-GB" altLang="en-US" sz="1600" b="0" dirty="0" err="1">
                <a:ea typeface="Lucida Sans Unicode" pitchFamily="34" charset="0"/>
                <a:cs typeface="Lucida Sans Unicode" pitchFamily="34" charset="0"/>
              </a:rPr>
              <a:t>Ter</a:t>
            </a:r>
            <a:r>
              <a:rPr lang="en-GB" altLang="en-US" sz="1600" b="0" dirty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600" b="0" dirty="0" err="1">
                <a:ea typeface="Lucida Sans Unicode" pitchFamily="34" charset="0"/>
                <a:cs typeface="Lucida Sans Unicode" pitchFamily="34" charset="0"/>
              </a:rPr>
              <a:t>aplicação</a:t>
            </a:r>
            <a:r>
              <a:rPr lang="en-GB" altLang="en-US" sz="1600" b="0" dirty="0">
                <a:ea typeface="Lucida Sans Unicode" pitchFamily="34" charset="0"/>
                <a:cs typeface="Lucida Sans Unicode" pitchFamily="34" charset="0"/>
              </a:rPr>
              <a:t> industrial</a:t>
            </a:r>
          </a:p>
          <a:p>
            <a:pPr algn="ctr">
              <a:lnSpc>
                <a:spcPct val="120000"/>
              </a:lnSpc>
              <a:buClr>
                <a:srgbClr val="5F5F5F"/>
              </a:buClr>
            </a:pPr>
            <a:endParaRPr lang="en-GB" altLang="en-US" sz="1600" b="0" dirty="0">
              <a:ea typeface="Lucida Sans Unicode" pitchFamily="34" charset="0"/>
              <a:cs typeface="Lucida Sans Unicode" pitchFamily="34" charset="0"/>
            </a:endParaRPr>
          </a:p>
        </p:txBody>
      </p:sp>
      <p:pic>
        <p:nvPicPr>
          <p:cNvPr id="1013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34" y="2060575"/>
            <a:ext cx="5401733" cy="37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383" name="Oval 7"/>
          <p:cNvSpPr>
            <a:spLocks noChangeArrowheads="1"/>
          </p:cNvSpPr>
          <p:nvPr/>
        </p:nvSpPr>
        <p:spPr bwMode="auto">
          <a:xfrm>
            <a:off x="1102784" y="3429001"/>
            <a:ext cx="3937000" cy="10080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4" name="Line 8"/>
          <p:cNvSpPr>
            <a:spLocks noChangeShapeType="1"/>
          </p:cNvSpPr>
          <p:nvPr/>
        </p:nvSpPr>
        <p:spPr bwMode="auto">
          <a:xfrm>
            <a:off x="3022600" y="4437063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5" name="Text Box 9"/>
          <p:cNvSpPr txBox="1">
            <a:spLocks noChangeArrowheads="1"/>
          </p:cNvSpPr>
          <p:nvPr/>
        </p:nvSpPr>
        <p:spPr bwMode="auto">
          <a:xfrm>
            <a:off x="1200151" y="5084763"/>
            <a:ext cx="374438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pt-PT" altLang="en-US" sz="1600" b="0" u="sng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Critérios de Patenteabilidade</a:t>
            </a:r>
          </a:p>
        </p:txBody>
      </p:sp>
      <p:sp>
        <p:nvSpPr>
          <p:cNvPr id="101386" name="Rectangle 10"/>
          <p:cNvSpPr>
            <a:spLocks noChangeArrowheads="1"/>
          </p:cNvSpPr>
          <p:nvPr/>
        </p:nvSpPr>
        <p:spPr bwMode="auto">
          <a:xfrm>
            <a:off x="1708152" y="586721"/>
            <a:ext cx="8737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ts val="1250"/>
              </a:spcBef>
              <a:buClr>
                <a:srgbClr val="FFFFFF"/>
              </a:buClr>
            </a:pPr>
            <a:r>
              <a:rPr lang="en-GB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O QUE É PATENTEÁVEL…</a:t>
            </a:r>
          </a:p>
        </p:txBody>
      </p:sp>
      <p:sp>
        <p:nvSpPr>
          <p:cNvPr id="101388" name="Line 12"/>
          <p:cNvSpPr>
            <a:spLocks noChangeShapeType="1"/>
          </p:cNvSpPr>
          <p:nvPr/>
        </p:nvSpPr>
        <p:spPr bwMode="auto">
          <a:xfrm>
            <a:off x="9840385" y="2852738"/>
            <a:ext cx="182456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9" name="Line 13"/>
          <p:cNvSpPr>
            <a:spLocks noChangeShapeType="1"/>
          </p:cNvSpPr>
          <p:nvPr/>
        </p:nvSpPr>
        <p:spPr bwMode="auto">
          <a:xfrm>
            <a:off x="6671734" y="2997200"/>
            <a:ext cx="499321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90" name="Line 14"/>
          <p:cNvSpPr>
            <a:spLocks noChangeShapeType="1"/>
          </p:cNvSpPr>
          <p:nvPr/>
        </p:nvSpPr>
        <p:spPr bwMode="auto">
          <a:xfrm>
            <a:off x="6671734" y="3141663"/>
            <a:ext cx="57573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91" name="Rectangle 15"/>
          <p:cNvSpPr>
            <a:spLocks noChangeArrowheads="1"/>
          </p:cNvSpPr>
          <p:nvPr/>
        </p:nvSpPr>
        <p:spPr bwMode="auto">
          <a:xfrm>
            <a:off x="7247467" y="3573463"/>
            <a:ext cx="1921933" cy="2159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1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ChangeArrowheads="1"/>
          </p:cNvSpPr>
          <p:nvPr/>
        </p:nvSpPr>
        <p:spPr bwMode="auto">
          <a:xfrm>
            <a:off x="6000751" y="2276475"/>
            <a:ext cx="5952067" cy="336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  <a:spcBef>
                <a:spcPts val="500"/>
              </a:spcBef>
              <a:buClr>
                <a:srgbClr val="5F5F5F"/>
              </a:buClr>
            </a:pPr>
            <a:r>
              <a:rPr lang="pt-PT" altLang="en-US" sz="1600"/>
              <a:t>Invenções contrárias à lei, ordem pública, saúde pública e aos bons costumes:</a:t>
            </a:r>
          </a:p>
          <a:p>
            <a:pPr algn="ctr">
              <a:lnSpc>
                <a:spcPct val="150000"/>
              </a:lnSpc>
              <a:spcBef>
                <a:spcPts val="500"/>
              </a:spcBef>
              <a:buClr>
                <a:srgbClr val="5F5F5F"/>
              </a:buClr>
            </a:pPr>
            <a:r>
              <a:rPr lang="pt-PT" altLang="en-US" sz="1500"/>
              <a:t>- Processos de clonagem humana </a:t>
            </a:r>
          </a:p>
          <a:p>
            <a:pPr algn="ctr">
              <a:lnSpc>
                <a:spcPct val="150000"/>
              </a:lnSpc>
              <a:spcBef>
                <a:spcPts val="500"/>
              </a:spcBef>
              <a:buClr>
                <a:srgbClr val="5F5F5F"/>
              </a:buClr>
            </a:pPr>
            <a:r>
              <a:rPr lang="pt-PT" altLang="en-US" sz="1500"/>
              <a:t>- Processos de modificação da </a:t>
            </a:r>
          </a:p>
          <a:p>
            <a:pPr algn="ctr">
              <a:lnSpc>
                <a:spcPct val="150000"/>
              </a:lnSpc>
              <a:spcBef>
                <a:spcPts val="500"/>
              </a:spcBef>
              <a:buClr>
                <a:srgbClr val="5F5F5F"/>
              </a:buClr>
            </a:pPr>
            <a:r>
              <a:rPr lang="pt-PT" altLang="en-US" sz="1500"/>
              <a:t>identidade genética germinal do ser humano</a:t>
            </a:r>
          </a:p>
          <a:p>
            <a:pPr algn="ctr">
              <a:lnSpc>
                <a:spcPct val="150000"/>
              </a:lnSpc>
              <a:spcBef>
                <a:spcPts val="500"/>
              </a:spcBef>
              <a:buClr>
                <a:srgbClr val="5F5F5F"/>
              </a:buClr>
              <a:buFontTx/>
              <a:buNone/>
            </a:pPr>
            <a:r>
              <a:rPr lang="pt-PT" altLang="en-US" sz="1500"/>
              <a:t>- Utilização de embriões humanos para fins industriais ou comerciais</a:t>
            </a:r>
          </a:p>
          <a:p>
            <a:pPr algn="ctr">
              <a:lnSpc>
                <a:spcPct val="150000"/>
              </a:lnSpc>
              <a:spcBef>
                <a:spcPts val="500"/>
              </a:spcBef>
              <a:buClr>
                <a:srgbClr val="5F5F5F"/>
              </a:buClr>
              <a:buFontTx/>
              <a:buNone/>
            </a:pPr>
            <a:r>
              <a:rPr lang="pt-PT" altLang="en-US" sz="1500"/>
              <a:t> - Processos de modificação de identidade genética dos animais</a:t>
            </a:r>
            <a:r>
              <a:rPr lang="pt-PT" altLang="en-US" sz="1600"/>
              <a:t> </a:t>
            </a:r>
          </a:p>
          <a:p>
            <a:pPr algn="ctr">
              <a:lnSpc>
                <a:spcPct val="150000"/>
              </a:lnSpc>
              <a:spcBef>
                <a:spcPts val="500"/>
              </a:spcBef>
              <a:buClr>
                <a:srgbClr val="5F5F5F"/>
              </a:buClr>
            </a:pPr>
            <a:r>
              <a:rPr lang="pt-PT" altLang="en-US" sz="1600"/>
              <a:t>Variedades vegetais ou raças animais</a:t>
            </a:r>
          </a:p>
          <a:p>
            <a:pPr algn="ctr">
              <a:lnSpc>
                <a:spcPct val="150000"/>
              </a:lnSpc>
              <a:spcBef>
                <a:spcPts val="500"/>
              </a:spcBef>
              <a:buClr>
                <a:srgbClr val="5F5F5F"/>
              </a:buClr>
            </a:pPr>
            <a:r>
              <a:rPr lang="pt-PT" altLang="en-US" sz="1600"/>
              <a:t>Métodos de tratamento e diagnóstico</a:t>
            </a:r>
          </a:p>
        </p:txBody>
      </p:sp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431800" y="4824413"/>
            <a:ext cx="54864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5918200" y="4011613"/>
            <a:ext cx="5647267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431800" y="4011613"/>
            <a:ext cx="54864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5918200" y="2822575"/>
            <a:ext cx="5647267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ts val="450"/>
              </a:spcBef>
              <a:buClr>
                <a:srgbClr val="5F5F5F"/>
              </a:buClr>
            </a:pPr>
            <a:endParaRPr lang="en-GB" altLang="en-US" sz="1800">
              <a:solidFill>
                <a:srgbClr val="5F5F5F"/>
              </a:solidFill>
            </a:endParaRPr>
          </a:p>
          <a:p>
            <a:pPr algn="ctr">
              <a:spcBef>
                <a:spcPts val="450"/>
              </a:spcBef>
              <a:buClr>
                <a:srgbClr val="5F5F5F"/>
              </a:buClr>
            </a:pPr>
            <a:endParaRPr lang="en-GB" altLang="en-US" sz="1800">
              <a:solidFill>
                <a:srgbClr val="5F5F5F"/>
              </a:solidFill>
            </a:endParaRP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431800" y="1989138"/>
            <a:ext cx="5486400" cy="3529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  <a:spcBef>
                <a:spcPts val="500"/>
              </a:spcBef>
              <a:buClr>
                <a:srgbClr val="5F5F5F"/>
              </a:buClr>
            </a:pPr>
            <a:r>
              <a:rPr lang="pt-PT" altLang="en-US" sz="1600" dirty="0"/>
              <a:t>Descobertas, teorias cientificas e métodos matemáticos</a:t>
            </a:r>
          </a:p>
          <a:p>
            <a:pPr algn="ctr">
              <a:lnSpc>
                <a:spcPct val="150000"/>
              </a:lnSpc>
              <a:spcBef>
                <a:spcPts val="500"/>
              </a:spcBef>
              <a:buClr>
                <a:srgbClr val="5F5F5F"/>
              </a:buClr>
            </a:pPr>
            <a:r>
              <a:rPr lang="pt-PT" altLang="en-US" sz="1600" dirty="0"/>
              <a:t>Materiais ou substâncias já existentes na natureza e as matérias nucleares</a:t>
            </a:r>
          </a:p>
          <a:p>
            <a:pPr algn="ctr">
              <a:lnSpc>
                <a:spcPct val="150000"/>
              </a:lnSpc>
              <a:spcBef>
                <a:spcPts val="500"/>
              </a:spcBef>
              <a:buClr>
                <a:srgbClr val="5F5F5F"/>
              </a:buClr>
            </a:pPr>
            <a:r>
              <a:rPr lang="pt-PT" altLang="en-US" sz="1600" dirty="0"/>
              <a:t>Programas de computador</a:t>
            </a:r>
          </a:p>
          <a:p>
            <a:pPr algn="ctr">
              <a:lnSpc>
                <a:spcPct val="150000"/>
              </a:lnSpc>
              <a:spcBef>
                <a:spcPts val="500"/>
              </a:spcBef>
              <a:buClr>
                <a:srgbClr val="5F5F5F"/>
              </a:buClr>
            </a:pPr>
            <a:r>
              <a:rPr lang="pt-PT" altLang="en-US" sz="1600" dirty="0"/>
              <a:t>Apresentações de informação</a:t>
            </a:r>
          </a:p>
          <a:p>
            <a:pPr algn="ctr">
              <a:lnSpc>
                <a:spcPct val="150000"/>
              </a:lnSpc>
              <a:spcBef>
                <a:spcPts val="500"/>
              </a:spcBef>
              <a:buClr>
                <a:srgbClr val="5F5F5F"/>
              </a:buClr>
            </a:pPr>
            <a:r>
              <a:rPr lang="pt-PT" altLang="en-US" sz="1600" dirty="0"/>
              <a:t>Criações estéticas</a:t>
            </a:r>
          </a:p>
          <a:p>
            <a:pPr algn="ctr">
              <a:lnSpc>
                <a:spcPct val="150000"/>
              </a:lnSpc>
              <a:spcBef>
                <a:spcPts val="500"/>
              </a:spcBef>
              <a:buClr>
                <a:srgbClr val="5F5F5F"/>
              </a:buClr>
            </a:pPr>
            <a:r>
              <a:rPr lang="pt-PT" altLang="en-US" sz="1600" dirty="0"/>
              <a:t>Métodos de negócio</a:t>
            </a:r>
          </a:p>
          <a:p>
            <a:pPr algn="ctr">
              <a:lnSpc>
                <a:spcPct val="150000"/>
              </a:lnSpc>
              <a:spcBef>
                <a:spcPts val="500"/>
              </a:spcBef>
              <a:buClr>
                <a:srgbClr val="5F5F5F"/>
              </a:buClr>
            </a:pPr>
            <a:endParaRPr lang="pt-PT" altLang="en-US" sz="1600" dirty="0"/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5918200" y="2009775"/>
            <a:ext cx="5647267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431800" y="2009775"/>
            <a:ext cx="54864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5918200" y="981075"/>
            <a:ext cx="5647267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ts val="500"/>
              </a:spcBef>
              <a:buClr>
                <a:srgbClr val="990000"/>
              </a:buClr>
            </a:pPr>
            <a:r>
              <a:rPr lang="en-GB" altLang="en-US" sz="200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Limitações quanto à patente</a:t>
            </a:r>
          </a:p>
          <a:p>
            <a:pPr algn="ctr">
              <a:spcBef>
                <a:spcPts val="500"/>
              </a:spcBef>
              <a:buClr>
                <a:srgbClr val="990000"/>
              </a:buClr>
            </a:pPr>
            <a:r>
              <a:rPr lang="en-GB" altLang="en-US" sz="2000">
                <a:solidFill>
                  <a:srgbClr val="800080"/>
                </a:solidFill>
              </a:rPr>
              <a:t>(art. 53º CPI)</a:t>
            </a:r>
            <a:r>
              <a:rPr lang="ar-SA" altLang="en-US" sz="2000">
                <a:solidFill>
                  <a:srgbClr val="800080"/>
                </a:solidFill>
                <a:cs typeface="Arial" charset="0"/>
              </a:rPr>
              <a:t>‏</a:t>
            </a:r>
            <a:endParaRPr lang="en-GB" altLang="en-US" sz="2000">
              <a:solidFill>
                <a:srgbClr val="800080"/>
              </a:solidFill>
              <a:cs typeface="Arial" charset="0"/>
            </a:endParaRPr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431800" y="981075"/>
            <a:ext cx="54864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ts val="500"/>
              </a:spcBef>
              <a:buClr>
                <a:srgbClr val="990000"/>
              </a:buClr>
            </a:pPr>
            <a:r>
              <a:rPr lang="en-GB" altLang="en-US" sz="200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Limitações quanto ao objecto</a:t>
            </a:r>
          </a:p>
          <a:p>
            <a:pPr algn="ctr">
              <a:spcBef>
                <a:spcPts val="500"/>
              </a:spcBef>
              <a:buClr>
                <a:srgbClr val="990000"/>
              </a:buClr>
            </a:pPr>
            <a:r>
              <a:rPr lang="en-GB" altLang="en-US" sz="2000">
                <a:solidFill>
                  <a:srgbClr val="800080"/>
                </a:solidFill>
              </a:rPr>
              <a:t>(art. 52º CPI)</a:t>
            </a:r>
            <a:r>
              <a:rPr lang="ar-SA" altLang="en-US" sz="2000">
                <a:solidFill>
                  <a:srgbClr val="800080"/>
                </a:solidFill>
                <a:cs typeface="Arial" charset="0"/>
              </a:rPr>
              <a:t>‏</a:t>
            </a:r>
            <a:endParaRPr lang="en-GB" altLang="en-US" sz="2000">
              <a:solidFill>
                <a:srgbClr val="800080"/>
              </a:solidFill>
              <a:cs typeface="Arial" charset="0"/>
            </a:endParaRPr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>
            <a:off x="431800" y="1196975"/>
            <a:ext cx="5486400" cy="158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431800" y="5637214"/>
            <a:ext cx="5486400" cy="1587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>
            <a:off x="431800" y="1196975"/>
            <a:ext cx="2117" cy="8128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11565467" y="1196975"/>
            <a:ext cx="2117" cy="8128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>
            <a:off x="431800" y="2009775"/>
            <a:ext cx="2117" cy="8128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6" name="Line 16"/>
          <p:cNvSpPr>
            <a:spLocks noChangeShapeType="1"/>
          </p:cNvSpPr>
          <p:nvPr/>
        </p:nvSpPr>
        <p:spPr bwMode="auto">
          <a:xfrm>
            <a:off x="11565467" y="2009775"/>
            <a:ext cx="2117" cy="8128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7" name="Line 17"/>
          <p:cNvSpPr>
            <a:spLocks noChangeShapeType="1"/>
          </p:cNvSpPr>
          <p:nvPr/>
        </p:nvSpPr>
        <p:spPr bwMode="auto">
          <a:xfrm>
            <a:off x="431800" y="2822575"/>
            <a:ext cx="2117" cy="118903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auto">
          <a:xfrm>
            <a:off x="11565467" y="2822575"/>
            <a:ext cx="2117" cy="118903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9" name="Line 19"/>
          <p:cNvSpPr>
            <a:spLocks noChangeShapeType="1"/>
          </p:cNvSpPr>
          <p:nvPr/>
        </p:nvSpPr>
        <p:spPr bwMode="auto">
          <a:xfrm>
            <a:off x="431800" y="4011613"/>
            <a:ext cx="2117" cy="8128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>
            <a:off x="11565467" y="4011613"/>
            <a:ext cx="2117" cy="8128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1" name="Line 21"/>
          <p:cNvSpPr>
            <a:spLocks noChangeShapeType="1"/>
          </p:cNvSpPr>
          <p:nvPr/>
        </p:nvSpPr>
        <p:spPr bwMode="auto">
          <a:xfrm>
            <a:off x="431800" y="4824413"/>
            <a:ext cx="2117" cy="8128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2" name="Line 22"/>
          <p:cNvSpPr>
            <a:spLocks noChangeShapeType="1"/>
          </p:cNvSpPr>
          <p:nvPr/>
        </p:nvSpPr>
        <p:spPr bwMode="auto">
          <a:xfrm>
            <a:off x="11565467" y="4824413"/>
            <a:ext cx="2117" cy="8128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3" name="Line 23"/>
          <p:cNvSpPr>
            <a:spLocks noChangeShapeType="1"/>
          </p:cNvSpPr>
          <p:nvPr/>
        </p:nvSpPr>
        <p:spPr bwMode="auto">
          <a:xfrm>
            <a:off x="5918200" y="1196975"/>
            <a:ext cx="5647267" cy="158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4" name="Line 24"/>
          <p:cNvSpPr>
            <a:spLocks noChangeShapeType="1"/>
          </p:cNvSpPr>
          <p:nvPr/>
        </p:nvSpPr>
        <p:spPr bwMode="auto">
          <a:xfrm>
            <a:off x="431800" y="1793875"/>
            <a:ext cx="11133667" cy="1588"/>
          </a:xfrm>
          <a:prstGeom prst="line">
            <a:avLst/>
          </a:prstGeom>
          <a:noFill/>
          <a:ln w="19050">
            <a:solidFill>
              <a:srgbClr val="3333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5" name="Line 25"/>
          <p:cNvSpPr>
            <a:spLocks noChangeShapeType="1"/>
          </p:cNvSpPr>
          <p:nvPr/>
        </p:nvSpPr>
        <p:spPr bwMode="auto">
          <a:xfrm flipH="1">
            <a:off x="5903384" y="981076"/>
            <a:ext cx="14816" cy="5256213"/>
          </a:xfrm>
          <a:prstGeom prst="line">
            <a:avLst/>
          </a:prstGeom>
          <a:noFill/>
          <a:ln w="19050">
            <a:solidFill>
              <a:srgbClr val="3333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6" name="Line 26"/>
          <p:cNvSpPr>
            <a:spLocks noChangeShapeType="1"/>
          </p:cNvSpPr>
          <p:nvPr/>
        </p:nvSpPr>
        <p:spPr bwMode="auto">
          <a:xfrm>
            <a:off x="5918200" y="5637214"/>
            <a:ext cx="5647267" cy="1587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7" name="Rectangle 27"/>
          <p:cNvSpPr>
            <a:spLocks noChangeArrowheads="1"/>
          </p:cNvSpPr>
          <p:nvPr/>
        </p:nvSpPr>
        <p:spPr bwMode="auto">
          <a:xfrm>
            <a:off x="1549400" y="351632"/>
            <a:ext cx="8737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ts val="1250"/>
              </a:spcBef>
              <a:buClr>
                <a:srgbClr val="FFFFFF"/>
              </a:buClr>
            </a:pPr>
            <a:r>
              <a:rPr lang="en-GB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 QUE NÃO É PATENTEÁVEL…</a:t>
            </a:r>
          </a:p>
        </p:txBody>
      </p:sp>
    </p:spTree>
    <p:extLst>
      <p:ext uri="{BB962C8B-B14F-4D97-AF65-F5344CB8AC3E}">
        <p14:creationId xmlns:p14="http://schemas.microsoft.com/office/powerpoint/2010/main" val="2908963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2"/>
          <p:cNvSpPr txBox="1">
            <a:spLocks noChangeArrowheads="1"/>
          </p:cNvSpPr>
          <p:nvPr/>
        </p:nvSpPr>
        <p:spPr bwMode="auto">
          <a:xfrm>
            <a:off x="1200151" y="188914"/>
            <a:ext cx="681778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477">
                <a:solidFill>
                  <a:srgbClr val="8BB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ts val="1250"/>
              </a:spcBef>
              <a:buClr>
                <a:srgbClr val="003300"/>
              </a:buClr>
            </a:pPr>
            <a:r>
              <a:rPr lang="en-GB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CRITÉRIOS DE PATENTEABILIDADE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431800" y="1238250"/>
            <a:ext cx="2015067" cy="365939"/>
          </a:xfrm>
          <a:prstGeom prst="rect">
            <a:avLst/>
          </a:prstGeom>
          <a:noFill/>
          <a:ln w="19050">
            <a:solidFill>
              <a:srgbClr val="8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10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ts val="1250"/>
              </a:spcBef>
              <a:buClr>
                <a:srgbClr val="800080"/>
              </a:buClr>
            </a:pPr>
            <a:r>
              <a:rPr lang="en-GB" altLang="en-US" sz="2000">
                <a:solidFill>
                  <a:srgbClr val="800080"/>
                </a:solidFill>
                <a:ea typeface="Lucida Sans Unicode" pitchFamily="34" charset="0"/>
                <a:cs typeface="Lucida Sans Unicode" pitchFamily="34" charset="0"/>
              </a:rPr>
              <a:t>Novidade</a:t>
            </a:r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7630584" y="2997200"/>
            <a:ext cx="3934883" cy="365939"/>
          </a:xfrm>
          <a:prstGeom prst="rect">
            <a:avLst/>
          </a:prstGeom>
          <a:noFill/>
          <a:ln w="19050">
            <a:solidFill>
              <a:srgbClr val="E6521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10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ts val="1250"/>
              </a:spcBef>
              <a:buClr>
                <a:srgbClr val="E65210"/>
              </a:buClr>
            </a:pPr>
            <a:r>
              <a:rPr lang="en-GB" altLang="en-US" sz="2000">
                <a:solidFill>
                  <a:srgbClr val="E65210"/>
                </a:solidFill>
                <a:ea typeface="Lucida Sans Unicode" pitchFamily="34" charset="0"/>
                <a:cs typeface="Lucida Sans Unicode" pitchFamily="34" charset="0"/>
              </a:rPr>
              <a:t>Actividade inventiva</a:t>
            </a:r>
          </a:p>
        </p:txBody>
      </p:sp>
      <p:sp>
        <p:nvSpPr>
          <p:cNvPr id="102405" name="Rectangle 5"/>
          <p:cNvSpPr>
            <a:spLocks noChangeArrowheads="1"/>
          </p:cNvSpPr>
          <p:nvPr/>
        </p:nvSpPr>
        <p:spPr bwMode="auto">
          <a:xfrm>
            <a:off x="334434" y="4941888"/>
            <a:ext cx="3649133" cy="365939"/>
          </a:xfrm>
          <a:prstGeom prst="rect">
            <a:avLst/>
          </a:prstGeom>
          <a:noFill/>
          <a:ln w="19050">
            <a:solidFill>
              <a:srgbClr val="FF99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10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ts val="1250"/>
              </a:spcBef>
              <a:buClr>
                <a:srgbClr val="FF9966"/>
              </a:buClr>
            </a:pPr>
            <a:r>
              <a:rPr lang="en-GB" altLang="en-US" sz="2000">
                <a:solidFill>
                  <a:srgbClr val="FF9966"/>
                </a:solidFill>
                <a:ea typeface="Lucida Sans Unicode" pitchFamily="34" charset="0"/>
                <a:cs typeface="Lucida Sans Unicode" pitchFamily="34" charset="0"/>
              </a:rPr>
              <a:t>Aplicação industrial</a:t>
            </a:r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342901" y="1765300"/>
            <a:ext cx="5760593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GB" altLang="en-US" sz="1600"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A invenção não está compreendida no estado da técnica.</a:t>
            </a:r>
          </a:p>
        </p:txBody>
      </p:sp>
      <p:sp>
        <p:nvSpPr>
          <p:cNvPr id="102407" name="Rectangle 7"/>
          <p:cNvSpPr>
            <a:spLocks noChangeArrowheads="1"/>
          </p:cNvSpPr>
          <p:nvPr/>
        </p:nvSpPr>
        <p:spPr bwMode="auto">
          <a:xfrm>
            <a:off x="2446867" y="3500438"/>
            <a:ext cx="921808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/>
            <a:r>
              <a:rPr lang="en-GB" altLang="en-US" sz="1600"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A invenção não resulta de uma forma evidente do estado da técnica.</a:t>
            </a:r>
          </a:p>
        </p:txBody>
      </p:sp>
      <p:sp>
        <p:nvSpPr>
          <p:cNvPr id="102408" name="Rectangle 8"/>
          <p:cNvSpPr>
            <a:spLocks noChangeArrowheads="1"/>
          </p:cNvSpPr>
          <p:nvPr/>
        </p:nvSpPr>
        <p:spPr bwMode="auto">
          <a:xfrm>
            <a:off x="347134" y="5410200"/>
            <a:ext cx="8454856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GB" altLang="en-US" sz="1600"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O objecto da invenção pode ser fabricado ou utilizado em qualquer tipo de indústria.</a:t>
            </a:r>
          </a:p>
        </p:txBody>
      </p:sp>
      <p:sp>
        <p:nvSpPr>
          <p:cNvPr id="102409" name="Rectangle 9"/>
          <p:cNvSpPr>
            <a:spLocks noChangeArrowheads="1"/>
          </p:cNvSpPr>
          <p:nvPr/>
        </p:nvSpPr>
        <p:spPr bwMode="auto">
          <a:xfrm>
            <a:off x="2542117" y="3860801"/>
            <a:ext cx="9025467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just"/>
            <a:r>
              <a:rPr lang="en-GB" altLang="en-US" b="0" i="1">
                <a:ea typeface="Lucida Sans Unicode" pitchFamily="34" charset="0"/>
                <a:cs typeface="Lucida Sans Unicode" pitchFamily="34" charset="0"/>
              </a:rPr>
              <a:t>(ou se apresentar uma vantagem prática ou técnica para o fabrico ou utilização do produto ou do processo no caso dos MU)</a:t>
            </a:r>
            <a:r>
              <a:rPr lang="ar-SA" altLang="en-US" b="0" i="1">
                <a:cs typeface="Arial" charset="0"/>
              </a:rPr>
              <a:t>‏</a:t>
            </a:r>
            <a:endParaRPr lang="en-GB" altLang="en-US" b="0" i="1"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02410" name="Rectangle 10"/>
          <p:cNvSpPr>
            <a:spLocks noChangeArrowheads="1"/>
          </p:cNvSpPr>
          <p:nvPr/>
        </p:nvSpPr>
        <p:spPr bwMode="auto">
          <a:xfrm>
            <a:off x="334433" y="2205038"/>
            <a:ext cx="7526717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GB" altLang="en-US" i="1">
                <a:ea typeface="Lucida Sans Unicode" pitchFamily="34" charset="0"/>
                <a:cs typeface="Lucida Sans Unicode" pitchFamily="34" charset="0"/>
              </a:rPr>
              <a:t>(Prazo gracioso de 6 meses (art. 57º CPI) - </a:t>
            </a:r>
            <a:r>
              <a:rPr lang="en-GB" altLang="en-US" sz="1200" i="1">
                <a:ea typeface="Lucida Sans Unicode" pitchFamily="34" charset="0"/>
                <a:cs typeface="Lucida Sans Unicode" pitchFamily="34" charset="0"/>
              </a:rPr>
              <a:t>Convenção Relativa às Exposições Internacionais</a:t>
            </a:r>
            <a:r>
              <a:rPr lang="en-GB" altLang="en-US" i="1">
                <a:ea typeface="Lucida Sans Unicode" pitchFamily="34" charset="0"/>
                <a:cs typeface="Lucida Sans Unicode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2153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334434" y="3573464"/>
            <a:ext cx="9505951" cy="12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63525" indent="19050">
              <a:tabLst>
                <a:tab pos="263525" algn="l"/>
                <a:tab pos="711200" algn="l"/>
                <a:tab pos="1160463" algn="l"/>
                <a:tab pos="1609725" algn="l"/>
                <a:tab pos="2058988" algn="l"/>
                <a:tab pos="2508250" algn="l"/>
                <a:tab pos="2957513" algn="l"/>
                <a:tab pos="3406775" algn="l"/>
                <a:tab pos="3856038" algn="l"/>
                <a:tab pos="4305300" algn="l"/>
                <a:tab pos="4754563" algn="l"/>
                <a:tab pos="5203825" algn="l"/>
                <a:tab pos="5653088" algn="l"/>
                <a:tab pos="6102350" algn="l"/>
                <a:tab pos="6551613" algn="l"/>
                <a:tab pos="7000875" algn="l"/>
                <a:tab pos="7450138" algn="l"/>
                <a:tab pos="7899400" algn="l"/>
                <a:tab pos="8348663" algn="l"/>
                <a:tab pos="8797925" algn="l"/>
                <a:tab pos="9247188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263525" algn="l"/>
                <a:tab pos="711200" algn="l"/>
                <a:tab pos="1160463" algn="l"/>
                <a:tab pos="1609725" algn="l"/>
                <a:tab pos="2058988" algn="l"/>
                <a:tab pos="2508250" algn="l"/>
                <a:tab pos="2957513" algn="l"/>
                <a:tab pos="3406775" algn="l"/>
                <a:tab pos="3856038" algn="l"/>
                <a:tab pos="4305300" algn="l"/>
                <a:tab pos="4754563" algn="l"/>
                <a:tab pos="5203825" algn="l"/>
                <a:tab pos="5653088" algn="l"/>
                <a:tab pos="6102350" algn="l"/>
                <a:tab pos="6551613" algn="l"/>
                <a:tab pos="7000875" algn="l"/>
                <a:tab pos="7450138" algn="l"/>
                <a:tab pos="7899400" algn="l"/>
                <a:tab pos="8348663" algn="l"/>
                <a:tab pos="8797925" algn="l"/>
                <a:tab pos="9247188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263525" algn="l"/>
                <a:tab pos="711200" algn="l"/>
                <a:tab pos="1160463" algn="l"/>
                <a:tab pos="1609725" algn="l"/>
                <a:tab pos="2058988" algn="l"/>
                <a:tab pos="2508250" algn="l"/>
                <a:tab pos="2957513" algn="l"/>
                <a:tab pos="3406775" algn="l"/>
                <a:tab pos="3856038" algn="l"/>
                <a:tab pos="4305300" algn="l"/>
                <a:tab pos="4754563" algn="l"/>
                <a:tab pos="5203825" algn="l"/>
                <a:tab pos="5653088" algn="l"/>
                <a:tab pos="6102350" algn="l"/>
                <a:tab pos="6551613" algn="l"/>
                <a:tab pos="7000875" algn="l"/>
                <a:tab pos="7450138" algn="l"/>
                <a:tab pos="7899400" algn="l"/>
                <a:tab pos="8348663" algn="l"/>
                <a:tab pos="8797925" algn="l"/>
                <a:tab pos="9247188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263525" algn="l"/>
                <a:tab pos="711200" algn="l"/>
                <a:tab pos="1160463" algn="l"/>
                <a:tab pos="1609725" algn="l"/>
                <a:tab pos="2058988" algn="l"/>
                <a:tab pos="2508250" algn="l"/>
                <a:tab pos="2957513" algn="l"/>
                <a:tab pos="3406775" algn="l"/>
                <a:tab pos="3856038" algn="l"/>
                <a:tab pos="4305300" algn="l"/>
                <a:tab pos="4754563" algn="l"/>
                <a:tab pos="5203825" algn="l"/>
                <a:tab pos="5653088" algn="l"/>
                <a:tab pos="6102350" algn="l"/>
                <a:tab pos="6551613" algn="l"/>
                <a:tab pos="7000875" algn="l"/>
                <a:tab pos="7450138" algn="l"/>
                <a:tab pos="7899400" algn="l"/>
                <a:tab pos="8348663" algn="l"/>
                <a:tab pos="8797925" algn="l"/>
                <a:tab pos="9247188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263525" algn="l"/>
                <a:tab pos="711200" algn="l"/>
                <a:tab pos="1160463" algn="l"/>
                <a:tab pos="1609725" algn="l"/>
                <a:tab pos="2058988" algn="l"/>
                <a:tab pos="2508250" algn="l"/>
                <a:tab pos="2957513" algn="l"/>
                <a:tab pos="3406775" algn="l"/>
                <a:tab pos="3856038" algn="l"/>
                <a:tab pos="4305300" algn="l"/>
                <a:tab pos="4754563" algn="l"/>
                <a:tab pos="5203825" algn="l"/>
                <a:tab pos="5653088" algn="l"/>
                <a:tab pos="6102350" algn="l"/>
                <a:tab pos="6551613" algn="l"/>
                <a:tab pos="7000875" algn="l"/>
                <a:tab pos="7450138" algn="l"/>
                <a:tab pos="7899400" algn="l"/>
                <a:tab pos="8348663" algn="l"/>
                <a:tab pos="8797925" algn="l"/>
                <a:tab pos="9247188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263525" algn="l"/>
                <a:tab pos="711200" algn="l"/>
                <a:tab pos="1160463" algn="l"/>
                <a:tab pos="1609725" algn="l"/>
                <a:tab pos="2058988" algn="l"/>
                <a:tab pos="2508250" algn="l"/>
                <a:tab pos="2957513" algn="l"/>
                <a:tab pos="3406775" algn="l"/>
                <a:tab pos="3856038" algn="l"/>
                <a:tab pos="4305300" algn="l"/>
                <a:tab pos="4754563" algn="l"/>
                <a:tab pos="5203825" algn="l"/>
                <a:tab pos="5653088" algn="l"/>
                <a:tab pos="6102350" algn="l"/>
                <a:tab pos="6551613" algn="l"/>
                <a:tab pos="7000875" algn="l"/>
                <a:tab pos="7450138" algn="l"/>
                <a:tab pos="7899400" algn="l"/>
                <a:tab pos="8348663" algn="l"/>
                <a:tab pos="8797925" algn="l"/>
                <a:tab pos="9247188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263525" algn="l"/>
                <a:tab pos="711200" algn="l"/>
                <a:tab pos="1160463" algn="l"/>
                <a:tab pos="1609725" algn="l"/>
                <a:tab pos="2058988" algn="l"/>
                <a:tab pos="2508250" algn="l"/>
                <a:tab pos="2957513" algn="l"/>
                <a:tab pos="3406775" algn="l"/>
                <a:tab pos="3856038" algn="l"/>
                <a:tab pos="4305300" algn="l"/>
                <a:tab pos="4754563" algn="l"/>
                <a:tab pos="5203825" algn="l"/>
                <a:tab pos="5653088" algn="l"/>
                <a:tab pos="6102350" algn="l"/>
                <a:tab pos="6551613" algn="l"/>
                <a:tab pos="7000875" algn="l"/>
                <a:tab pos="7450138" algn="l"/>
                <a:tab pos="7899400" algn="l"/>
                <a:tab pos="8348663" algn="l"/>
                <a:tab pos="8797925" algn="l"/>
                <a:tab pos="9247188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263525" algn="l"/>
                <a:tab pos="711200" algn="l"/>
                <a:tab pos="1160463" algn="l"/>
                <a:tab pos="1609725" algn="l"/>
                <a:tab pos="2058988" algn="l"/>
                <a:tab pos="2508250" algn="l"/>
                <a:tab pos="2957513" algn="l"/>
                <a:tab pos="3406775" algn="l"/>
                <a:tab pos="3856038" algn="l"/>
                <a:tab pos="4305300" algn="l"/>
                <a:tab pos="4754563" algn="l"/>
                <a:tab pos="5203825" algn="l"/>
                <a:tab pos="5653088" algn="l"/>
                <a:tab pos="6102350" algn="l"/>
                <a:tab pos="6551613" algn="l"/>
                <a:tab pos="7000875" algn="l"/>
                <a:tab pos="7450138" algn="l"/>
                <a:tab pos="7899400" algn="l"/>
                <a:tab pos="8348663" algn="l"/>
                <a:tab pos="8797925" algn="l"/>
                <a:tab pos="9247188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263525" algn="l"/>
                <a:tab pos="711200" algn="l"/>
                <a:tab pos="1160463" algn="l"/>
                <a:tab pos="1609725" algn="l"/>
                <a:tab pos="2058988" algn="l"/>
                <a:tab pos="2508250" algn="l"/>
                <a:tab pos="2957513" algn="l"/>
                <a:tab pos="3406775" algn="l"/>
                <a:tab pos="3856038" algn="l"/>
                <a:tab pos="4305300" algn="l"/>
                <a:tab pos="4754563" algn="l"/>
                <a:tab pos="5203825" algn="l"/>
                <a:tab pos="5653088" algn="l"/>
                <a:tab pos="6102350" algn="l"/>
                <a:tab pos="6551613" algn="l"/>
                <a:tab pos="7000875" algn="l"/>
                <a:tab pos="7450138" algn="l"/>
                <a:tab pos="7899400" algn="l"/>
                <a:tab pos="8348663" algn="l"/>
                <a:tab pos="8797925" algn="l"/>
                <a:tab pos="9247188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spcBef>
                <a:spcPts val="550"/>
              </a:spcBef>
              <a:buFont typeface="Times New Roman" pitchFamily="18" charset="0"/>
              <a:buNone/>
            </a:pPr>
            <a:r>
              <a:rPr lang="en-GB" altLang="en-US" u="sng">
                <a:solidFill>
                  <a:srgbClr val="660066"/>
                </a:solidFill>
              </a:rPr>
              <a:t>Vantagens MUT </a:t>
            </a:r>
            <a:r>
              <a:rPr lang="en-GB" altLang="en-US" i="1" u="sng">
                <a:solidFill>
                  <a:srgbClr val="660066"/>
                </a:solidFill>
              </a:rPr>
              <a:t>vs</a:t>
            </a:r>
            <a:r>
              <a:rPr lang="en-GB" altLang="en-US" u="sng">
                <a:solidFill>
                  <a:srgbClr val="660066"/>
                </a:solidFill>
              </a:rPr>
              <a:t> PAT </a:t>
            </a:r>
          </a:p>
          <a:p>
            <a:pPr>
              <a:spcBef>
                <a:spcPts val="550"/>
              </a:spcBef>
              <a:buFont typeface="Times New Roman" pitchFamily="18" charset="0"/>
              <a:buChar char="•"/>
            </a:pPr>
            <a:r>
              <a:rPr lang="en-GB" altLang="en-US"/>
              <a:t> Custo menor</a:t>
            </a:r>
          </a:p>
          <a:p>
            <a:pPr>
              <a:spcBef>
                <a:spcPts val="550"/>
              </a:spcBef>
              <a:buFont typeface="Times New Roman" pitchFamily="18" charset="0"/>
              <a:buChar char="•"/>
            </a:pPr>
            <a:r>
              <a:rPr lang="en-GB" altLang="en-US"/>
              <a:t> Protecção mais rápida e possibilidade de ser sem exame (provisória)</a:t>
            </a:r>
            <a:r>
              <a:rPr lang="ar-SA" altLang="en-US">
                <a:cs typeface="Arial" charset="0"/>
              </a:rPr>
              <a:t>‏</a:t>
            </a:r>
            <a:endParaRPr lang="en-GB" altLang="en-US"/>
          </a:p>
          <a:p>
            <a:pPr>
              <a:spcBef>
                <a:spcPts val="550"/>
              </a:spcBef>
              <a:buFont typeface="Times New Roman" pitchFamily="18" charset="0"/>
              <a:buChar char="•"/>
            </a:pPr>
            <a:r>
              <a:rPr lang="en-GB" altLang="en-US"/>
              <a:t> Pedido de protecção cumulativo (patente + MU)</a:t>
            </a:r>
            <a:r>
              <a:rPr lang="ar-SA" altLang="en-US">
                <a:cs typeface="Arial" charset="0"/>
              </a:rPr>
              <a:t>‏</a:t>
            </a:r>
            <a:endParaRPr lang="en-GB" altLang="en-US">
              <a:cs typeface="Arial" charset="0"/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239184" y="4799014"/>
            <a:ext cx="11521016" cy="136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471488" indent="-188913">
              <a:tabLst>
                <a:tab pos="471488" algn="l"/>
                <a:tab pos="919163" algn="l"/>
                <a:tab pos="1368425" algn="l"/>
                <a:tab pos="1817688" algn="l"/>
                <a:tab pos="2266950" algn="l"/>
                <a:tab pos="2716213" algn="l"/>
                <a:tab pos="3165475" algn="l"/>
                <a:tab pos="3614738" algn="l"/>
                <a:tab pos="4064000" algn="l"/>
                <a:tab pos="4513263" algn="l"/>
                <a:tab pos="4962525" algn="l"/>
                <a:tab pos="5411788" algn="l"/>
                <a:tab pos="5861050" algn="l"/>
                <a:tab pos="6310313" algn="l"/>
                <a:tab pos="6759575" algn="l"/>
                <a:tab pos="7208838" algn="l"/>
                <a:tab pos="7658100" algn="l"/>
                <a:tab pos="8107363" algn="l"/>
                <a:tab pos="8556625" algn="l"/>
                <a:tab pos="9005888" algn="l"/>
                <a:tab pos="9455150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471488" algn="l"/>
                <a:tab pos="919163" algn="l"/>
                <a:tab pos="1368425" algn="l"/>
                <a:tab pos="1817688" algn="l"/>
                <a:tab pos="2266950" algn="l"/>
                <a:tab pos="2716213" algn="l"/>
                <a:tab pos="3165475" algn="l"/>
                <a:tab pos="3614738" algn="l"/>
                <a:tab pos="4064000" algn="l"/>
                <a:tab pos="4513263" algn="l"/>
                <a:tab pos="4962525" algn="l"/>
                <a:tab pos="5411788" algn="l"/>
                <a:tab pos="5861050" algn="l"/>
                <a:tab pos="6310313" algn="l"/>
                <a:tab pos="6759575" algn="l"/>
                <a:tab pos="7208838" algn="l"/>
                <a:tab pos="7658100" algn="l"/>
                <a:tab pos="8107363" algn="l"/>
                <a:tab pos="8556625" algn="l"/>
                <a:tab pos="9005888" algn="l"/>
                <a:tab pos="9455150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471488" algn="l"/>
                <a:tab pos="919163" algn="l"/>
                <a:tab pos="1368425" algn="l"/>
                <a:tab pos="1817688" algn="l"/>
                <a:tab pos="2266950" algn="l"/>
                <a:tab pos="2716213" algn="l"/>
                <a:tab pos="3165475" algn="l"/>
                <a:tab pos="3614738" algn="l"/>
                <a:tab pos="4064000" algn="l"/>
                <a:tab pos="4513263" algn="l"/>
                <a:tab pos="4962525" algn="l"/>
                <a:tab pos="5411788" algn="l"/>
                <a:tab pos="5861050" algn="l"/>
                <a:tab pos="6310313" algn="l"/>
                <a:tab pos="6759575" algn="l"/>
                <a:tab pos="7208838" algn="l"/>
                <a:tab pos="7658100" algn="l"/>
                <a:tab pos="8107363" algn="l"/>
                <a:tab pos="8556625" algn="l"/>
                <a:tab pos="9005888" algn="l"/>
                <a:tab pos="9455150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471488" algn="l"/>
                <a:tab pos="919163" algn="l"/>
                <a:tab pos="1368425" algn="l"/>
                <a:tab pos="1817688" algn="l"/>
                <a:tab pos="2266950" algn="l"/>
                <a:tab pos="2716213" algn="l"/>
                <a:tab pos="3165475" algn="l"/>
                <a:tab pos="3614738" algn="l"/>
                <a:tab pos="4064000" algn="l"/>
                <a:tab pos="4513263" algn="l"/>
                <a:tab pos="4962525" algn="l"/>
                <a:tab pos="5411788" algn="l"/>
                <a:tab pos="5861050" algn="l"/>
                <a:tab pos="6310313" algn="l"/>
                <a:tab pos="6759575" algn="l"/>
                <a:tab pos="7208838" algn="l"/>
                <a:tab pos="7658100" algn="l"/>
                <a:tab pos="8107363" algn="l"/>
                <a:tab pos="8556625" algn="l"/>
                <a:tab pos="9005888" algn="l"/>
                <a:tab pos="9455150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471488" algn="l"/>
                <a:tab pos="919163" algn="l"/>
                <a:tab pos="1368425" algn="l"/>
                <a:tab pos="1817688" algn="l"/>
                <a:tab pos="2266950" algn="l"/>
                <a:tab pos="2716213" algn="l"/>
                <a:tab pos="3165475" algn="l"/>
                <a:tab pos="3614738" algn="l"/>
                <a:tab pos="4064000" algn="l"/>
                <a:tab pos="4513263" algn="l"/>
                <a:tab pos="4962525" algn="l"/>
                <a:tab pos="5411788" algn="l"/>
                <a:tab pos="5861050" algn="l"/>
                <a:tab pos="6310313" algn="l"/>
                <a:tab pos="6759575" algn="l"/>
                <a:tab pos="7208838" algn="l"/>
                <a:tab pos="7658100" algn="l"/>
                <a:tab pos="8107363" algn="l"/>
                <a:tab pos="8556625" algn="l"/>
                <a:tab pos="9005888" algn="l"/>
                <a:tab pos="9455150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471488" algn="l"/>
                <a:tab pos="919163" algn="l"/>
                <a:tab pos="1368425" algn="l"/>
                <a:tab pos="1817688" algn="l"/>
                <a:tab pos="2266950" algn="l"/>
                <a:tab pos="2716213" algn="l"/>
                <a:tab pos="3165475" algn="l"/>
                <a:tab pos="3614738" algn="l"/>
                <a:tab pos="4064000" algn="l"/>
                <a:tab pos="4513263" algn="l"/>
                <a:tab pos="4962525" algn="l"/>
                <a:tab pos="5411788" algn="l"/>
                <a:tab pos="5861050" algn="l"/>
                <a:tab pos="6310313" algn="l"/>
                <a:tab pos="6759575" algn="l"/>
                <a:tab pos="7208838" algn="l"/>
                <a:tab pos="7658100" algn="l"/>
                <a:tab pos="8107363" algn="l"/>
                <a:tab pos="8556625" algn="l"/>
                <a:tab pos="9005888" algn="l"/>
                <a:tab pos="9455150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471488" algn="l"/>
                <a:tab pos="919163" algn="l"/>
                <a:tab pos="1368425" algn="l"/>
                <a:tab pos="1817688" algn="l"/>
                <a:tab pos="2266950" algn="l"/>
                <a:tab pos="2716213" algn="l"/>
                <a:tab pos="3165475" algn="l"/>
                <a:tab pos="3614738" algn="l"/>
                <a:tab pos="4064000" algn="l"/>
                <a:tab pos="4513263" algn="l"/>
                <a:tab pos="4962525" algn="l"/>
                <a:tab pos="5411788" algn="l"/>
                <a:tab pos="5861050" algn="l"/>
                <a:tab pos="6310313" algn="l"/>
                <a:tab pos="6759575" algn="l"/>
                <a:tab pos="7208838" algn="l"/>
                <a:tab pos="7658100" algn="l"/>
                <a:tab pos="8107363" algn="l"/>
                <a:tab pos="8556625" algn="l"/>
                <a:tab pos="9005888" algn="l"/>
                <a:tab pos="9455150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471488" algn="l"/>
                <a:tab pos="919163" algn="l"/>
                <a:tab pos="1368425" algn="l"/>
                <a:tab pos="1817688" algn="l"/>
                <a:tab pos="2266950" algn="l"/>
                <a:tab pos="2716213" algn="l"/>
                <a:tab pos="3165475" algn="l"/>
                <a:tab pos="3614738" algn="l"/>
                <a:tab pos="4064000" algn="l"/>
                <a:tab pos="4513263" algn="l"/>
                <a:tab pos="4962525" algn="l"/>
                <a:tab pos="5411788" algn="l"/>
                <a:tab pos="5861050" algn="l"/>
                <a:tab pos="6310313" algn="l"/>
                <a:tab pos="6759575" algn="l"/>
                <a:tab pos="7208838" algn="l"/>
                <a:tab pos="7658100" algn="l"/>
                <a:tab pos="8107363" algn="l"/>
                <a:tab pos="8556625" algn="l"/>
                <a:tab pos="9005888" algn="l"/>
                <a:tab pos="9455150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471488" algn="l"/>
                <a:tab pos="919163" algn="l"/>
                <a:tab pos="1368425" algn="l"/>
                <a:tab pos="1817688" algn="l"/>
                <a:tab pos="2266950" algn="l"/>
                <a:tab pos="2716213" algn="l"/>
                <a:tab pos="3165475" algn="l"/>
                <a:tab pos="3614738" algn="l"/>
                <a:tab pos="4064000" algn="l"/>
                <a:tab pos="4513263" algn="l"/>
                <a:tab pos="4962525" algn="l"/>
                <a:tab pos="5411788" algn="l"/>
                <a:tab pos="5861050" algn="l"/>
                <a:tab pos="6310313" algn="l"/>
                <a:tab pos="6759575" algn="l"/>
                <a:tab pos="7208838" algn="l"/>
                <a:tab pos="7658100" algn="l"/>
                <a:tab pos="8107363" algn="l"/>
                <a:tab pos="8556625" algn="l"/>
                <a:tab pos="9005888" algn="l"/>
                <a:tab pos="9455150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Tahoma" pitchFamily="34" charset="0"/>
              <a:buNone/>
            </a:pPr>
            <a:r>
              <a:rPr lang="en-GB" altLang="en-US" u="sng">
                <a:solidFill>
                  <a:srgbClr val="660066"/>
                </a:solidFill>
              </a:rPr>
              <a:t>Desvantagens MUT </a:t>
            </a:r>
            <a:r>
              <a:rPr lang="en-GB" altLang="en-US" i="1" u="sng">
                <a:solidFill>
                  <a:srgbClr val="660066"/>
                </a:solidFill>
              </a:rPr>
              <a:t>vs</a:t>
            </a:r>
            <a:r>
              <a:rPr lang="en-GB" altLang="en-US" u="sng">
                <a:solidFill>
                  <a:srgbClr val="660066"/>
                </a:solidFill>
              </a:rPr>
              <a:t> PAT</a:t>
            </a:r>
          </a:p>
          <a:p>
            <a:pPr>
              <a:spcBef>
                <a:spcPts val="550"/>
              </a:spcBef>
              <a:buFont typeface="Times New Roman" pitchFamily="18" charset="0"/>
              <a:buChar char="•"/>
            </a:pPr>
            <a:r>
              <a:rPr lang="en-GB" altLang="en-US"/>
              <a:t>Durabilidade menor que nas patentes </a:t>
            </a:r>
          </a:p>
          <a:p>
            <a:pPr>
              <a:spcBef>
                <a:spcPts val="550"/>
              </a:spcBef>
              <a:buFont typeface="Times New Roman" pitchFamily="18" charset="0"/>
              <a:buChar char="•"/>
            </a:pPr>
            <a:r>
              <a:rPr lang="en-GB" altLang="en-US"/>
              <a:t>Segurança mais fraca (caso sem exame)</a:t>
            </a:r>
            <a:r>
              <a:rPr lang="ar-SA" altLang="en-US">
                <a:cs typeface="Arial" charset="0"/>
              </a:rPr>
              <a:t>‏</a:t>
            </a:r>
            <a:endParaRPr lang="en-GB" altLang="en-US"/>
          </a:p>
          <a:p>
            <a:pPr>
              <a:spcBef>
                <a:spcPts val="550"/>
              </a:spcBef>
              <a:buFont typeface="Times New Roman" pitchFamily="18" charset="0"/>
              <a:buChar char="•"/>
            </a:pPr>
            <a:r>
              <a:rPr lang="en-GB" altLang="en-US"/>
              <a:t>Não podem ser objecto de MU substâncias ou processos químicos ou farmacêuticos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775885" y="188258"/>
            <a:ext cx="8737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ts val="1250"/>
              </a:spcBef>
              <a:buClr>
                <a:srgbClr val="FFFFFF"/>
              </a:buClr>
            </a:pPr>
            <a:r>
              <a:rPr lang="en-GB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PATENTE vs MODELO DE UTILIDADE</a:t>
            </a:r>
          </a:p>
        </p:txBody>
      </p:sp>
      <p:grpSp>
        <p:nvGrpSpPr>
          <p:cNvPr id="15364" name="Group 4"/>
          <p:cNvGrpSpPr>
            <a:grpSpLocks/>
          </p:cNvGrpSpPr>
          <p:nvPr/>
        </p:nvGrpSpPr>
        <p:grpSpPr bwMode="auto">
          <a:xfrm>
            <a:off x="1775885" y="908051"/>
            <a:ext cx="8350249" cy="2600325"/>
            <a:chOff x="945" y="572"/>
            <a:chExt cx="3839" cy="1638"/>
          </a:xfrm>
        </p:grpSpPr>
        <p:sp>
          <p:nvSpPr>
            <p:cNvPr id="15365" name="Rectangle 5"/>
            <p:cNvSpPr>
              <a:spLocks noChangeArrowheads="1"/>
            </p:cNvSpPr>
            <p:nvPr/>
          </p:nvSpPr>
          <p:spPr bwMode="auto">
            <a:xfrm>
              <a:off x="3183" y="1725"/>
              <a:ext cx="1602" cy="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algn="just">
                <a:spcBef>
                  <a:spcPts val="350"/>
                </a:spcBef>
              </a:pPr>
              <a:r>
                <a:rPr lang="en-GB" altLang="en-US"/>
                <a:t>Duração máxima de 10 anos</a:t>
              </a:r>
            </a:p>
          </p:txBody>
        </p:sp>
        <p:sp>
          <p:nvSpPr>
            <p:cNvPr id="15366" name="Rectangle 6"/>
            <p:cNvSpPr>
              <a:spLocks noChangeArrowheads="1"/>
            </p:cNvSpPr>
            <p:nvPr/>
          </p:nvSpPr>
          <p:spPr bwMode="auto">
            <a:xfrm>
              <a:off x="1822" y="1725"/>
              <a:ext cx="1361" cy="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algn="just">
                <a:spcBef>
                  <a:spcPts val="350"/>
                </a:spcBef>
              </a:pPr>
              <a:r>
                <a:rPr lang="en-GB" altLang="en-US"/>
                <a:t>Duração máxima de 20 anos</a:t>
              </a:r>
            </a:p>
            <a:p>
              <a:pPr algn="just">
                <a:spcBef>
                  <a:spcPts val="350"/>
                </a:spcBef>
              </a:pPr>
              <a:endParaRPr lang="en-GB" altLang="en-US"/>
            </a:p>
          </p:txBody>
        </p:sp>
        <p:sp>
          <p:nvSpPr>
            <p:cNvPr id="15367" name="Rectangle 7"/>
            <p:cNvSpPr>
              <a:spLocks noChangeArrowheads="1"/>
            </p:cNvSpPr>
            <p:nvPr/>
          </p:nvSpPr>
          <p:spPr bwMode="auto">
            <a:xfrm>
              <a:off x="945" y="1725"/>
              <a:ext cx="877" cy="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spcBef>
                  <a:spcPts val="400"/>
                </a:spcBef>
                <a:buClr>
                  <a:srgbClr val="669900"/>
                </a:buClr>
              </a:pPr>
              <a:r>
                <a:rPr lang="en-GB" altLang="en-US" sz="1600">
                  <a:solidFill>
                    <a:srgbClr val="669900"/>
                  </a:solidFill>
                </a:rPr>
                <a:t>Durabilidade</a:t>
              </a:r>
            </a:p>
          </p:txBody>
        </p:sp>
        <p:sp>
          <p:nvSpPr>
            <p:cNvPr id="15368" name="Rectangle 8"/>
            <p:cNvSpPr>
              <a:spLocks noChangeArrowheads="1"/>
            </p:cNvSpPr>
            <p:nvPr/>
          </p:nvSpPr>
          <p:spPr bwMode="auto">
            <a:xfrm>
              <a:off x="3183" y="898"/>
              <a:ext cx="1602" cy="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algn="just">
                <a:lnSpc>
                  <a:spcPct val="110000"/>
                </a:lnSpc>
                <a:buClr>
                  <a:srgbClr val="5F5F5F"/>
                </a:buClr>
              </a:pPr>
              <a:r>
                <a:rPr lang="en-GB" altLang="en-US"/>
                <a:t>Novidade</a:t>
              </a:r>
            </a:p>
            <a:p>
              <a:pPr algn="just">
                <a:spcBef>
                  <a:spcPts val="350"/>
                </a:spcBef>
              </a:pPr>
              <a:r>
                <a:rPr lang="en-GB" altLang="en-US"/>
                <a:t>Actividade inventiva </a:t>
              </a:r>
              <a:r>
                <a:rPr lang="en-GB" altLang="en-US" b="0"/>
                <a:t>ou  alternativamente, uma vantagem técnica</a:t>
              </a:r>
            </a:p>
            <a:p>
              <a:pPr algn="just">
                <a:lnSpc>
                  <a:spcPct val="145000"/>
                </a:lnSpc>
                <a:buClr>
                  <a:srgbClr val="5F5F5F"/>
                </a:buClr>
              </a:pPr>
              <a:r>
                <a:rPr lang="en-GB" altLang="en-US"/>
                <a:t>Aplicação industrial</a:t>
              </a:r>
            </a:p>
          </p:txBody>
        </p:sp>
        <p:sp>
          <p:nvSpPr>
            <p:cNvPr id="15369" name="Rectangle 9"/>
            <p:cNvSpPr>
              <a:spLocks noChangeArrowheads="1"/>
            </p:cNvSpPr>
            <p:nvPr/>
          </p:nvSpPr>
          <p:spPr bwMode="auto">
            <a:xfrm>
              <a:off x="1822" y="898"/>
              <a:ext cx="1361" cy="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algn="just">
                <a:lnSpc>
                  <a:spcPct val="110000"/>
                </a:lnSpc>
                <a:buClr>
                  <a:srgbClr val="5F5F5F"/>
                </a:buClr>
              </a:pPr>
              <a:r>
                <a:rPr lang="en-GB" altLang="en-US"/>
                <a:t>Novidade</a:t>
              </a:r>
            </a:p>
            <a:p>
              <a:pPr algn="just">
                <a:spcBef>
                  <a:spcPts val="350"/>
                </a:spcBef>
              </a:pPr>
              <a:r>
                <a:rPr lang="en-GB" altLang="en-US"/>
                <a:t>Actividade inventiva</a:t>
              </a:r>
            </a:p>
            <a:p>
              <a:pPr algn="just">
                <a:lnSpc>
                  <a:spcPct val="145000"/>
                </a:lnSpc>
                <a:buClr>
                  <a:srgbClr val="5F5F5F"/>
                </a:buClr>
              </a:pPr>
              <a:r>
                <a:rPr lang="en-GB" altLang="en-US"/>
                <a:t>Aplicação industrial</a:t>
              </a:r>
            </a:p>
            <a:p>
              <a:pPr algn="just">
                <a:spcBef>
                  <a:spcPts val="350"/>
                </a:spcBef>
              </a:pPr>
              <a:endParaRPr lang="en-GB" altLang="en-US"/>
            </a:p>
          </p:txBody>
        </p:sp>
        <p:sp>
          <p:nvSpPr>
            <p:cNvPr id="15370" name="Rectangle 10"/>
            <p:cNvSpPr>
              <a:spLocks noChangeArrowheads="1"/>
            </p:cNvSpPr>
            <p:nvPr/>
          </p:nvSpPr>
          <p:spPr bwMode="auto">
            <a:xfrm>
              <a:off x="945" y="898"/>
              <a:ext cx="877" cy="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spcBef>
                  <a:spcPts val="400"/>
                </a:spcBef>
                <a:buClr>
                  <a:srgbClr val="669900"/>
                </a:buClr>
              </a:pPr>
              <a:r>
                <a:rPr lang="en-GB" altLang="en-US" sz="1600">
                  <a:solidFill>
                    <a:srgbClr val="669900"/>
                  </a:solidFill>
                </a:rPr>
                <a:t>Critérios de concessão</a:t>
              </a:r>
            </a:p>
          </p:txBody>
        </p:sp>
        <p:sp>
          <p:nvSpPr>
            <p:cNvPr id="15371" name="Rectangle 11"/>
            <p:cNvSpPr>
              <a:spLocks noChangeArrowheads="1"/>
            </p:cNvSpPr>
            <p:nvPr/>
          </p:nvSpPr>
          <p:spPr bwMode="auto">
            <a:xfrm>
              <a:off x="3183" y="572"/>
              <a:ext cx="1602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spcBef>
                  <a:spcPts val="400"/>
                </a:spcBef>
                <a:buClr>
                  <a:srgbClr val="660066"/>
                </a:buClr>
              </a:pPr>
              <a:r>
                <a:rPr lang="en-GB" altLang="en-US" sz="1600">
                  <a:solidFill>
                    <a:srgbClr val="660066"/>
                  </a:solidFill>
                </a:rPr>
                <a:t>MODELO DE UTILIDADE</a:t>
              </a:r>
            </a:p>
          </p:txBody>
        </p:sp>
        <p:sp>
          <p:nvSpPr>
            <p:cNvPr id="15372" name="Rectangle 12"/>
            <p:cNvSpPr>
              <a:spLocks noChangeArrowheads="1"/>
            </p:cNvSpPr>
            <p:nvPr/>
          </p:nvSpPr>
          <p:spPr bwMode="auto">
            <a:xfrm>
              <a:off x="1822" y="572"/>
              <a:ext cx="1361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spcBef>
                  <a:spcPts val="400"/>
                </a:spcBef>
                <a:buClr>
                  <a:srgbClr val="660066"/>
                </a:buClr>
              </a:pPr>
              <a:r>
                <a:rPr lang="en-GB" altLang="en-US" sz="1600">
                  <a:solidFill>
                    <a:srgbClr val="660066"/>
                  </a:solidFill>
                </a:rPr>
                <a:t>PATENTE</a:t>
              </a:r>
            </a:p>
          </p:txBody>
        </p:sp>
        <p:sp>
          <p:nvSpPr>
            <p:cNvPr id="15373" name="Rectangle 13"/>
            <p:cNvSpPr>
              <a:spLocks noChangeArrowheads="1"/>
            </p:cNvSpPr>
            <p:nvPr/>
          </p:nvSpPr>
          <p:spPr bwMode="auto">
            <a:xfrm>
              <a:off x="945" y="572"/>
              <a:ext cx="87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4" name="Line 14"/>
            <p:cNvSpPr>
              <a:spLocks noChangeShapeType="1"/>
            </p:cNvSpPr>
            <p:nvPr/>
          </p:nvSpPr>
          <p:spPr bwMode="auto">
            <a:xfrm>
              <a:off x="945" y="572"/>
              <a:ext cx="3840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5" name="Line 15"/>
            <p:cNvSpPr>
              <a:spLocks noChangeShapeType="1"/>
            </p:cNvSpPr>
            <p:nvPr/>
          </p:nvSpPr>
          <p:spPr bwMode="auto">
            <a:xfrm>
              <a:off x="945" y="898"/>
              <a:ext cx="3840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6" name="Line 16"/>
            <p:cNvSpPr>
              <a:spLocks noChangeShapeType="1"/>
            </p:cNvSpPr>
            <p:nvPr/>
          </p:nvSpPr>
          <p:spPr bwMode="auto">
            <a:xfrm>
              <a:off x="945" y="1725"/>
              <a:ext cx="3840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>
              <a:off x="945" y="2211"/>
              <a:ext cx="3840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8" name="Line 18"/>
            <p:cNvSpPr>
              <a:spLocks noChangeShapeType="1"/>
            </p:cNvSpPr>
            <p:nvPr/>
          </p:nvSpPr>
          <p:spPr bwMode="auto">
            <a:xfrm>
              <a:off x="945" y="572"/>
              <a:ext cx="1" cy="1639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9" name="Line 19"/>
            <p:cNvSpPr>
              <a:spLocks noChangeShapeType="1"/>
            </p:cNvSpPr>
            <p:nvPr/>
          </p:nvSpPr>
          <p:spPr bwMode="auto">
            <a:xfrm>
              <a:off x="1822" y="572"/>
              <a:ext cx="1" cy="1639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0" name="Line 20"/>
            <p:cNvSpPr>
              <a:spLocks noChangeShapeType="1"/>
            </p:cNvSpPr>
            <p:nvPr/>
          </p:nvSpPr>
          <p:spPr bwMode="auto">
            <a:xfrm>
              <a:off x="3183" y="572"/>
              <a:ext cx="1" cy="1639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1" name="Line 21"/>
            <p:cNvSpPr>
              <a:spLocks noChangeShapeType="1"/>
            </p:cNvSpPr>
            <p:nvPr/>
          </p:nvSpPr>
          <p:spPr bwMode="auto">
            <a:xfrm>
              <a:off x="4785" y="572"/>
              <a:ext cx="1" cy="1639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16663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2131046" y="177748"/>
            <a:ext cx="8737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ts val="1250"/>
              </a:spcBef>
              <a:buClr>
                <a:srgbClr val="FFFFFF"/>
              </a:buClr>
            </a:pPr>
            <a:r>
              <a:rPr lang="en-GB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ANATOMIA DE UMA PATENTE</a:t>
            </a:r>
          </a:p>
        </p:txBody>
      </p:sp>
      <p:grpSp>
        <p:nvGrpSpPr>
          <p:cNvPr id="16386" name="Group 2"/>
          <p:cNvGrpSpPr>
            <a:grpSpLocks/>
          </p:cNvGrpSpPr>
          <p:nvPr/>
        </p:nvGrpSpPr>
        <p:grpSpPr bwMode="auto">
          <a:xfrm>
            <a:off x="239184" y="836613"/>
            <a:ext cx="11616267" cy="5303837"/>
            <a:chOff x="113" y="618"/>
            <a:chExt cx="5488" cy="3341"/>
          </a:xfrm>
        </p:grpSpPr>
        <p:sp>
          <p:nvSpPr>
            <p:cNvPr id="16387" name="Rectangle 3"/>
            <p:cNvSpPr>
              <a:spLocks noChangeArrowheads="1"/>
            </p:cNvSpPr>
            <p:nvPr/>
          </p:nvSpPr>
          <p:spPr bwMode="auto">
            <a:xfrm>
              <a:off x="1594" y="3461"/>
              <a:ext cx="4008" cy="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algn="just">
                <a:spcBef>
                  <a:spcPts val="500"/>
                </a:spcBef>
                <a:buClr>
                  <a:srgbClr val="5F5F5F"/>
                </a:buClr>
              </a:pPr>
              <a:endParaRPr lang="en-GB" altLang="en-US"/>
            </a:p>
            <a:p>
              <a:pPr algn="just">
                <a:spcBef>
                  <a:spcPts val="500"/>
                </a:spcBef>
                <a:buClr>
                  <a:srgbClr val="5F5F5F"/>
                </a:buClr>
              </a:pPr>
              <a:r>
                <a:rPr lang="en-GB" altLang="en-US"/>
                <a:t>Ilustrações da invenção</a:t>
              </a:r>
            </a:p>
          </p:txBody>
        </p:sp>
        <p:sp>
          <p:nvSpPr>
            <p:cNvPr id="16388" name="Rectangle 4"/>
            <p:cNvSpPr>
              <a:spLocks noChangeArrowheads="1"/>
            </p:cNvSpPr>
            <p:nvPr/>
          </p:nvSpPr>
          <p:spPr bwMode="auto">
            <a:xfrm>
              <a:off x="113" y="3461"/>
              <a:ext cx="1481" cy="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 anchorCtr="1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algn="just">
                <a:spcBef>
                  <a:spcPts val="500"/>
                </a:spcBef>
                <a:buClr>
                  <a:srgbClr val="5F5F5F"/>
                </a:buClr>
              </a:pPr>
              <a:r>
                <a:rPr lang="en-GB" altLang="en-US" sz="1600">
                  <a:solidFill>
                    <a:srgbClr val="669900"/>
                  </a:solidFill>
                </a:rPr>
                <a:t>Desenhos</a:t>
              </a:r>
            </a:p>
          </p:txBody>
        </p:sp>
        <p:sp>
          <p:nvSpPr>
            <p:cNvPr id="16389" name="Rectangle 5"/>
            <p:cNvSpPr>
              <a:spLocks noChangeArrowheads="1"/>
            </p:cNvSpPr>
            <p:nvPr/>
          </p:nvSpPr>
          <p:spPr bwMode="auto">
            <a:xfrm>
              <a:off x="1594" y="2962"/>
              <a:ext cx="4008" cy="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spcBef>
                  <a:spcPts val="350"/>
                </a:spcBef>
              </a:pPr>
              <a:endParaRPr lang="en-GB" altLang="en-US"/>
            </a:p>
            <a:p>
              <a:pPr>
                <a:spcBef>
                  <a:spcPts val="350"/>
                </a:spcBef>
              </a:pPr>
              <a:r>
                <a:rPr lang="en-GB" altLang="en-US"/>
                <a:t>Definem por palavras o âmbito de protecção da invenção</a:t>
              </a:r>
            </a:p>
          </p:txBody>
        </p:sp>
        <p:sp>
          <p:nvSpPr>
            <p:cNvPr id="16390" name="Rectangle 6"/>
            <p:cNvSpPr>
              <a:spLocks noChangeArrowheads="1"/>
            </p:cNvSpPr>
            <p:nvPr/>
          </p:nvSpPr>
          <p:spPr bwMode="auto">
            <a:xfrm>
              <a:off x="113" y="2962"/>
              <a:ext cx="1481" cy="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 anchorCtr="1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algn="just">
                <a:spcBef>
                  <a:spcPts val="500"/>
                </a:spcBef>
                <a:buClr>
                  <a:srgbClr val="5F5F5F"/>
                </a:buClr>
              </a:pPr>
              <a:r>
                <a:rPr lang="en-GB" altLang="en-US" sz="1600">
                  <a:solidFill>
                    <a:srgbClr val="669900"/>
                  </a:solidFill>
                </a:rPr>
                <a:t>Reivindicações</a:t>
              </a:r>
            </a:p>
          </p:txBody>
        </p:sp>
        <p:sp>
          <p:nvSpPr>
            <p:cNvPr id="16391" name="Rectangle 7"/>
            <p:cNvSpPr>
              <a:spLocks noChangeArrowheads="1"/>
            </p:cNvSpPr>
            <p:nvPr/>
          </p:nvSpPr>
          <p:spPr bwMode="auto">
            <a:xfrm>
              <a:off x="1594" y="1753"/>
              <a:ext cx="4008" cy="1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algn="just">
                <a:spcBef>
                  <a:spcPts val="500"/>
                </a:spcBef>
                <a:buClr>
                  <a:srgbClr val="5F5F5F"/>
                </a:buClr>
              </a:pPr>
              <a:endParaRPr lang="en-GB" altLang="en-US"/>
            </a:p>
            <a:p>
              <a:pPr algn="just">
                <a:spcBef>
                  <a:spcPts val="500"/>
                </a:spcBef>
                <a:buClr>
                  <a:srgbClr val="5F5F5F"/>
                </a:buClr>
              </a:pPr>
              <a:r>
                <a:rPr lang="en-GB" altLang="en-US"/>
                <a:t>Área técnica da invenção</a:t>
              </a:r>
            </a:p>
            <a:p>
              <a:pPr algn="just">
                <a:spcBef>
                  <a:spcPts val="500"/>
                </a:spcBef>
                <a:buClr>
                  <a:srgbClr val="5F5F5F"/>
                </a:buClr>
              </a:pPr>
              <a:r>
                <a:rPr lang="en-GB" altLang="en-US"/>
                <a:t>Estado da técnica antecedente</a:t>
              </a:r>
            </a:p>
            <a:p>
              <a:pPr algn="just">
                <a:spcBef>
                  <a:spcPts val="500"/>
                </a:spcBef>
                <a:buClr>
                  <a:srgbClr val="5F5F5F"/>
                </a:buClr>
              </a:pPr>
              <a:r>
                <a:rPr lang="en-GB" altLang="en-US"/>
                <a:t>Descrição detalhada da invenção</a:t>
              </a:r>
            </a:p>
            <a:p>
              <a:pPr algn="just">
                <a:spcBef>
                  <a:spcPts val="500"/>
                </a:spcBef>
                <a:buClr>
                  <a:srgbClr val="5F5F5F"/>
                </a:buClr>
              </a:pPr>
              <a:r>
                <a:rPr lang="en-GB" altLang="en-US"/>
                <a:t>Formas de realização preferencial</a:t>
              </a:r>
            </a:p>
            <a:p>
              <a:pPr>
                <a:spcBef>
                  <a:spcPts val="350"/>
                </a:spcBef>
              </a:pPr>
              <a:r>
                <a:rPr lang="en-GB" altLang="en-US"/>
                <a:t>Exemplos da invenção</a:t>
              </a:r>
            </a:p>
            <a:p>
              <a:pPr>
                <a:spcBef>
                  <a:spcPts val="350"/>
                </a:spcBef>
              </a:pPr>
              <a:endParaRPr lang="en-GB" altLang="en-US"/>
            </a:p>
          </p:txBody>
        </p:sp>
        <p:sp>
          <p:nvSpPr>
            <p:cNvPr id="16392" name="Rectangle 8"/>
            <p:cNvSpPr>
              <a:spLocks noChangeArrowheads="1"/>
            </p:cNvSpPr>
            <p:nvPr/>
          </p:nvSpPr>
          <p:spPr bwMode="auto">
            <a:xfrm>
              <a:off x="113" y="1753"/>
              <a:ext cx="1481" cy="1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 anchorCtr="1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spcBef>
                  <a:spcPts val="400"/>
                </a:spcBef>
                <a:buClr>
                  <a:srgbClr val="669900"/>
                </a:buClr>
              </a:pPr>
              <a:r>
                <a:rPr lang="en-GB" altLang="en-US" sz="1600">
                  <a:solidFill>
                    <a:srgbClr val="669900"/>
                  </a:solidFill>
                </a:rPr>
                <a:t>Descrição</a:t>
              </a:r>
            </a:p>
          </p:txBody>
        </p:sp>
        <p:sp>
          <p:nvSpPr>
            <p:cNvPr id="16393" name="Rectangle 9"/>
            <p:cNvSpPr>
              <a:spLocks noChangeArrowheads="1"/>
            </p:cNvSpPr>
            <p:nvPr/>
          </p:nvSpPr>
          <p:spPr bwMode="auto">
            <a:xfrm>
              <a:off x="1594" y="618"/>
              <a:ext cx="4008" cy="1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algn="just">
                <a:spcBef>
                  <a:spcPts val="500"/>
                </a:spcBef>
                <a:buClr>
                  <a:srgbClr val="5F5F5F"/>
                </a:buClr>
              </a:pPr>
              <a:endParaRPr lang="en-GB" altLang="en-US"/>
            </a:p>
            <a:p>
              <a:pPr algn="just">
                <a:spcBef>
                  <a:spcPts val="500"/>
                </a:spcBef>
                <a:buClr>
                  <a:srgbClr val="5F5F5F"/>
                </a:buClr>
              </a:pPr>
              <a:r>
                <a:rPr lang="en-GB" altLang="en-US"/>
                <a:t>Informação bibliográfica, </a:t>
              </a:r>
            </a:p>
            <a:p>
              <a:pPr algn="just">
                <a:spcBef>
                  <a:spcPts val="500"/>
                </a:spcBef>
                <a:buClr>
                  <a:srgbClr val="5F5F5F"/>
                </a:buClr>
              </a:pPr>
              <a:r>
                <a:rPr lang="en-GB" altLang="en-US"/>
                <a:t>Resumo, figura de publicação</a:t>
              </a:r>
            </a:p>
            <a:p>
              <a:pPr algn="just">
                <a:spcBef>
                  <a:spcPts val="500"/>
                </a:spcBef>
                <a:buClr>
                  <a:srgbClr val="5F5F5F"/>
                </a:buClr>
              </a:pPr>
              <a:r>
                <a:rPr lang="en-GB" altLang="en-US"/>
                <a:t>Classificação internacional de patentes, </a:t>
              </a:r>
            </a:p>
            <a:p>
              <a:pPr>
                <a:spcBef>
                  <a:spcPts val="350"/>
                </a:spcBef>
              </a:pPr>
              <a:r>
                <a:rPr lang="en-GB" altLang="en-US"/>
                <a:t>Data pedido, publicação, prioridade</a:t>
              </a:r>
            </a:p>
            <a:p>
              <a:pPr>
                <a:spcBef>
                  <a:spcPts val="200"/>
                </a:spcBef>
                <a:buClr>
                  <a:srgbClr val="009999"/>
                </a:buClr>
              </a:pPr>
              <a:endParaRPr lang="en-GB" altLang="en-US" sz="800"/>
            </a:p>
            <a:p>
              <a:pPr>
                <a:spcBef>
                  <a:spcPts val="200"/>
                </a:spcBef>
              </a:pPr>
              <a:endParaRPr lang="en-GB" altLang="en-US" sz="800"/>
            </a:p>
          </p:txBody>
        </p:sp>
        <p:sp>
          <p:nvSpPr>
            <p:cNvPr id="16394" name="Rectangle 10"/>
            <p:cNvSpPr>
              <a:spLocks noChangeArrowheads="1"/>
            </p:cNvSpPr>
            <p:nvPr/>
          </p:nvSpPr>
          <p:spPr bwMode="auto">
            <a:xfrm>
              <a:off x="113" y="618"/>
              <a:ext cx="1481" cy="1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 anchorCtr="1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spcBef>
                  <a:spcPts val="500"/>
                </a:spcBef>
                <a:buClr>
                  <a:srgbClr val="5F5F5F"/>
                </a:buClr>
              </a:pPr>
              <a:r>
                <a:rPr lang="en-GB" altLang="en-US" sz="1600">
                  <a:solidFill>
                    <a:srgbClr val="669900"/>
                  </a:solidFill>
                </a:rPr>
                <a:t>Página de rosto</a:t>
              </a:r>
            </a:p>
            <a:p>
              <a:pPr>
                <a:spcBef>
                  <a:spcPts val="400"/>
                </a:spcBef>
                <a:buClr>
                  <a:srgbClr val="669900"/>
                </a:buClr>
              </a:pPr>
              <a:endParaRPr lang="en-GB" altLang="en-US" sz="1600">
                <a:solidFill>
                  <a:srgbClr val="669900"/>
                </a:solidFill>
              </a:endParaRPr>
            </a:p>
          </p:txBody>
        </p:sp>
        <p:sp>
          <p:nvSpPr>
            <p:cNvPr id="16395" name="Line 11"/>
            <p:cNvSpPr>
              <a:spLocks noChangeShapeType="1"/>
            </p:cNvSpPr>
            <p:nvPr/>
          </p:nvSpPr>
          <p:spPr bwMode="auto">
            <a:xfrm>
              <a:off x="113" y="618"/>
              <a:ext cx="5489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6" name="Line 12"/>
            <p:cNvSpPr>
              <a:spLocks noChangeShapeType="1"/>
            </p:cNvSpPr>
            <p:nvPr/>
          </p:nvSpPr>
          <p:spPr bwMode="auto">
            <a:xfrm>
              <a:off x="113" y="1753"/>
              <a:ext cx="5489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7" name="Line 13"/>
            <p:cNvSpPr>
              <a:spLocks noChangeShapeType="1"/>
            </p:cNvSpPr>
            <p:nvPr/>
          </p:nvSpPr>
          <p:spPr bwMode="auto">
            <a:xfrm>
              <a:off x="113" y="2962"/>
              <a:ext cx="5489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8" name="Line 14"/>
            <p:cNvSpPr>
              <a:spLocks noChangeShapeType="1"/>
            </p:cNvSpPr>
            <p:nvPr/>
          </p:nvSpPr>
          <p:spPr bwMode="auto">
            <a:xfrm>
              <a:off x="113" y="3461"/>
              <a:ext cx="5489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9" name="Line 15"/>
            <p:cNvSpPr>
              <a:spLocks noChangeShapeType="1"/>
            </p:cNvSpPr>
            <p:nvPr/>
          </p:nvSpPr>
          <p:spPr bwMode="auto">
            <a:xfrm>
              <a:off x="113" y="3960"/>
              <a:ext cx="5489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0" name="Line 16"/>
            <p:cNvSpPr>
              <a:spLocks noChangeShapeType="1"/>
            </p:cNvSpPr>
            <p:nvPr/>
          </p:nvSpPr>
          <p:spPr bwMode="auto">
            <a:xfrm>
              <a:off x="113" y="618"/>
              <a:ext cx="1" cy="334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1" name="Line 17"/>
            <p:cNvSpPr>
              <a:spLocks noChangeShapeType="1"/>
            </p:cNvSpPr>
            <p:nvPr/>
          </p:nvSpPr>
          <p:spPr bwMode="auto">
            <a:xfrm>
              <a:off x="1594" y="618"/>
              <a:ext cx="1" cy="334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2" name="Line 18"/>
            <p:cNvSpPr>
              <a:spLocks noChangeShapeType="1"/>
            </p:cNvSpPr>
            <p:nvPr/>
          </p:nvSpPr>
          <p:spPr bwMode="auto">
            <a:xfrm>
              <a:off x="5602" y="618"/>
              <a:ext cx="1" cy="334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85663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2112434" y="236483"/>
            <a:ext cx="8737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ts val="1250"/>
              </a:spcBef>
              <a:buClr>
                <a:srgbClr val="FFFFFF"/>
              </a:buClr>
            </a:pPr>
            <a:r>
              <a:rPr lang="en-GB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ANATOMIA DE UMA PATENTE</a:t>
            </a:r>
          </a:p>
        </p:txBody>
      </p:sp>
      <p:sp>
        <p:nvSpPr>
          <p:cNvPr id="106499" name="Rectangle 3"/>
          <p:cNvSpPr>
            <a:spLocks noChangeArrowheads="1"/>
          </p:cNvSpPr>
          <p:nvPr/>
        </p:nvSpPr>
        <p:spPr bwMode="auto">
          <a:xfrm>
            <a:off x="3373967" y="5494338"/>
            <a:ext cx="8483600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just">
              <a:spcBef>
                <a:spcPts val="500"/>
              </a:spcBef>
              <a:buClr>
                <a:srgbClr val="5F5F5F"/>
              </a:buClr>
            </a:pPr>
            <a:endParaRPr lang="en-GB" altLang="en-US">
              <a:ea typeface="Lucida Sans Unicode" pitchFamily="34" charset="0"/>
              <a:cs typeface="Lucida Sans Unicode" pitchFamily="34" charset="0"/>
            </a:endParaRPr>
          </a:p>
          <a:p>
            <a:pPr algn="just">
              <a:spcBef>
                <a:spcPts val="500"/>
              </a:spcBef>
              <a:buClr>
                <a:srgbClr val="5F5F5F"/>
              </a:buClr>
            </a:pPr>
            <a:endParaRPr lang="en-GB" altLang="en-US"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3373967" y="981076"/>
            <a:ext cx="8483600" cy="180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just">
              <a:spcBef>
                <a:spcPts val="500"/>
              </a:spcBef>
              <a:buClr>
                <a:srgbClr val="5F5F5F"/>
              </a:buClr>
            </a:pPr>
            <a:endParaRPr lang="pt-PT" altLang="en-US"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06501" name="Rectangle 5"/>
          <p:cNvSpPr>
            <a:spLocks noChangeArrowheads="1"/>
          </p:cNvSpPr>
          <p:nvPr/>
        </p:nvSpPr>
        <p:spPr bwMode="auto">
          <a:xfrm>
            <a:off x="239185" y="908051"/>
            <a:ext cx="3134783" cy="180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 anchorCtr="1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spcBef>
                <a:spcPts val="500"/>
              </a:spcBef>
              <a:buClr>
                <a:srgbClr val="5F5F5F"/>
              </a:buClr>
            </a:pPr>
            <a:r>
              <a:rPr lang="en-GB" altLang="en-US" sz="1600">
                <a:solidFill>
                  <a:srgbClr val="669900"/>
                </a:solidFill>
                <a:ea typeface="Lucida Sans Unicode" pitchFamily="34" charset="0"/>
                <a:cs typeface="Lucida Sans Unicode" pitchFamily="34" charset="0"/>
              </a:rPr>
              <a:t>Página de rosto</a:t>
            </a:r>
          </a:p>
          <a:p>
            <a:pPr>
              <a:spcBef>
                <a:spcPts val="500"/>
              </a:spcBef>
              <a:buClr>
                <a:srgbClr val="5F5F5F"/>
              </a:buClr>
            </a:pPr>
            <a:r>
              <a:rPr lang="en-GB" altLang="en-US" sz="1600">
                <a:solidFill>
                  <a:srgbClr val="669900"/>
                </a:solidFill>
                <a:ea typeface="Lucida Sans Unicode" pitchFamily="34" charset="0"/>
                <a:cs typeface="Lucida Sans Unicode" pitchFamily="34" charset="0"/>
              </a:rPr>
              <a:t>         (BPI)</a:t>
            </a:r>
          </a:p>
        </p:txBody>
      </p:sp>
      <p:sp>
        <p:nvSpPr>
          <p:cNvPr id="106502" name="Line 6"/>
          <p:cNvSpPr>
            <a:spLocks noChangeShapeType="1"/>
          </p:cNvSpPr>
          <p:nvPr/>
        </p:nvSpPr>
        <p:spPr bwMode="auto">
          <a:xfrm>
            <a:off x="239185" y="981075"/>
            <a:ext cx="11618383" cy="1588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03" name="Line 7"/>
          <p:cNvSpPr>
            <a:spLocks noChangeShapeType="1"/>
          </p:cNvSpPr>
          <p:nvPr/>
        </p:nvSpPr>
        <p:spPr bwMode="auto">
          <a:xfrm>
            <a:off x="239185" y="6286500"/>
            <a:ext cx="11618383" cy="1588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04" name="Line 8"/>
          <p:cNvSpPr>
            <a:spLocks noChangeShapeType="1"/>
          </p:cNvSpPr>
          <p:nvPr/>
        </p:nvSpPr>
        <p:spPr bwMode="auto">
          <a:xfrm>
            <a:off x="239185" y="981076"/>
            <a:ext cx="2116" cy="5305425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05" name="Line 9"/>
          <p:cNvSpPr>
            <a:spLocks noChangeShapeType="1"/>
          </p:cNvSpPr>
          <p:nvPr/>
        </p:nvSpPr>
        <p:spPr bwMode="auto">
          <a:xfrm>
            <a:off x="11857567" y="981076"/>
            <a:ext cx="2117" cy="5305425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06" name="Rectangle 10"/>
          <p:cNvSpPr>
            <a:spLocks noChangeArrowheads="1"/>
          </p:cNvSpPr>
          <p:nvPr/>
        </p:nvSpPr>
        <p:spPr bwMode="auto">
          <a:xfrm>
            <a:off x="3312585" y="835025"/>
            <a:ext cx="3168649" cy="180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just">
              <a:spcBef>
                <a:spcPts val="500"/>
              </a:spcBef>
              <a:buClr>
                <a:srgbClr val="008000"/>
              </a:buClr>
              <a:buFont typeface="Wingdings" pitchFamily="2" charset="2"/>
              <a:buChar char="§"/>
            </a:pPr>
            <a:endParaRPr lang="en-GB" altLang="en-US" b="0" dirty="0">
              <a:ea typeface="Lucida Sans Unicode" pitchFamily="34" charset="0"/>
              <a:cs typeface="Lucida Sans Unicode" pitchFamily="34" charset="0"/>
            </a:endParaRPr>
          </a:p>
          <a:p>
            <a:pPr algn="just">
              <a:spcBef>
                <a:spcPts val="500"/>
              </a:spcBef>
              <a:buClr>
                <a:srgbClr val="008000"/>
              </a:buClr>
              <a:buFont typeface="Wingdings" pitchFamily="2" charset="2"/>
              <a:buChar char="§"/>
            </a:pPr>
            <a:r>
              <a:rPr lang="en-GB" altLang="en-US" b="0" dirty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b="0" dirty="0" err="1">
                <a:ea typeface="Lucida Sans Unicode" pitchFamily="34" charset="0"/>
                <a:cs typeface="Lucida Sans Unicode" pitchFamily="34" charset="0"/>
              </a:rPr>
              <a:t>Informação</a:t>
            </a:r>
            <a:r>
              <a:rPr lang="en-GB" altLang="en-US" b="0" dirty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b="0" dirty="0" err="1">
                <a:ea typeface="Lucida Sans Unicode" pitchFamily="34" charset="0"/>
                <a:cs typeface="Lucida Sans Unicode" pitchFamily="34" charset="0"/>
              </a:rPr>
              <a:t>bibliográfica</a:t>
            </a:r>
            <a:r>
              <a:rPr lang="en-GB" altLang="en-US" b="0" dirty="0">
                <a:ea typeface="Lucida Sans Unicode" pitchFamily="34" charset="0"/>
                <a:cs typeface="Lucida Sans Unicode" pitchFamily="34" charset="0"/>
              </a:rPr>
              <a:t>, </a:t>
            </a:r>
          </a:p>
          <a:p>
            <a:pPr algn="just">
              <a:spcBef>
                <a:spcPts val="500"/>
              </a:spcBef>
              <a:buClr>
                <a:srgbClr val="008000"/>
              </a:buClr>
              <a:buFont typeface="Wingdings" pitchFamily="2" charset="2"/>
              <a:buChar char="§"/>
            </a:pPr>
            <a:r>
              <a:rPr lang="en-GB" altLang="en-US" b="0" dirty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b="0" dirty="0" err="1">
                <a:ea typeface="Lucida Sans Unicode" pitchFamily="34" charset="0"/>
                <a:cs typeface="Lucida Sans Unicode" pitchFamily="34" charset="0"/>
              </a:rPr>
              <a:t>Resumo</a:t>
            </a:r>
            <a:r>
              <a:rPr lang="en-GB" altLang="en-US" b="0" dirty="0">
                <a:ea typeface="Lucida Sans Unicode" pitchFamily="34" charset="0"/>
                <a:cs typeface="Lucida Sans Unicode" pitchFamily="34" charset="0"/>
              </a:rPr>
              <a:t>, </a:t>
            </a:r>
            <a:r>
              <a:rPr lang="en-GB" altLang="en-US" b="0" dirty="0" err="1">
                <a:ea typeface="Lucida Sans Unicode" pitchFamily="34" charset="0"/>
                <a:cs typeface="Lucida Sans Unicode" pitchFamily="34" charset="0"/>
              </a:rPr>
              <a:t>figura</a:t>
            </a:r>
            <a:r>
              <a:rPr lang="en-GB" altLang="en-US" b="0" dirty="0">
                <a:ea typeface="Lucida Sans Unicode" pitchFamily="34" charset="0"/>
                <a:cs typeface="Lucida Sans Unicode" pitchFamily="34" charset="0"/>
              </a:rPr>
              <a:t> </a:t>
            </a:r>
          </a:p>
          <a:p>
            <a:pPr algn="just">
              <a:spcBef>
                <a:spcPts val="500"/>
              </a:spcBef>
              <a:buClr>
                <a:srgbClr val="008000"/>
              </a:buClr>
              <a:buFont typeface="Wingdings" pitchFamily="2" charset="2"/>
              <a:buChar char="§"/>
            </a:pPr>
            <a:r>
              <a:rPr lang="en-GB" altLang="en-US" b="0" dirty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b="0" dirty="0" err="1">
                <a:ea typeface="Lucida Sans Unicode" pitchFamily="34" charset="0"/>
                <a:cs typeface="Lucida Sans Unicode" pitchFamily="34" charset="0"/>
              </a:rPr>
              <a:t>Classificação</a:t>
            </a:r>
            <a:r>
              <a:rPr lang="en-GB" altLang="en-US" b="0" dirty="0">
                <a:ea typeface="Lucida Sans Unicode" pitchFamily="34" charset="0"/>
                <a:cs typeface="Lucida Sans Unicode" pitchFamily="34" charset="0"/>
              </a:rPr>
              <a:t>, </a:t>
            </a:r>
          </a:p>
          <a:p>
            <a:pPr>
              <a:spcBef>
                <a:spcPts val="350"/>
              </a:spcBef>
              <a:buClr>
                <a:srgbClr val="008000"/>
              </a:buClr>
              <a:buFont typeface="Wingdings" pitchFamily="2" charset="2"/>
              <a:buChar char="§"/>
            </a:pPr>
            <a:r>
              <a:rPr lang="en-GB" altLang="en-US" b="0" dirty="0">
                <a:ea typeface="Lucida Sans Unicode" pitchFamily="34" charset="0"/>
                <a:cs typeface="Lucida Sans Unicode" pitchFamily="34" charset="0"/>
              </a:rPr>
              <a:t> Data </a:t>
            </a:r>
            <a:r>
              <a:rPr lang="en-GB" altLang="en-US" b="0" dirty="0" err="1">
                <a:ea typeface="Lucida Sans Unicode" pitchFamily="34" charset="0"/>
                <a:cs typeface="Lucida Sans Unicode" pitchFamily="34" charset="0"/>
              </a:rPr>
              <a:t>pedido</a:t>
            </a:r>
            <a:r>
              <a:rPr lang="en-GB" altLang="en-US" b="0" dirty="0">
                <a:ea typeface="Lucida Sans Unicode" pitchFamily="34" charset="0"/>
                <a:cs typeface="Lucida Sans Unicode" pitchFamily="34" charset="0"/>
              </a:rPr>
              <a:t>, </a:t>
            </a:r>
            <a:r>
              <a:rPr lang="en-GB" altLang="en-US" b="0" dirty="0" err="1">
                <a:ea typeface="Lucida Sans Unicode" pitchFamily="34" charset="0"/>
                <a:cs typeface="Lucida Sans Unicode" pitchFamily="34" charset="0"/>
              </a:rPr>
              <a:t>publicação</a:t>
            </a:r>
            <a:r>
              <a:rPr lang="en-GB" altLang="en-US" b="0" dirty="0">
                <a:ea typeface="Lucida Sans Unicode" pitchFamily="34" charset="0"/>
                <a:cs typeface="Lucida Sans Unicode" pitchFamily="34" charset="0"/>
              </a:rPr>
              <a:t>, </a:t>
            </a:r>
            <a:r>
              <a:rPr lang="en-GB" altLang="en-US" b="0" dirty="0" err="1">
                <a:ea typeface="Lucida Sans Unicode" pitchFamily="34" charset="0"/>
                <a:cs typeface="Lucida Sans Unicode" pitchFamily="34" charset="0"/>
              </a:rPr>
              <a:t>prioridade</a:t>
            </a:r>
            <a:endParaRPr lang="en-GB" altLang="en-US" b="0" dirty="0">
              <a:ea typeface="Lucida Sans Unicode" pitchFamily="34" charset="0"/>
              <a:cs typeface="Lucida Sans Unicode" pitchFamily="34" charset="0"/>
            </a:endParaRPr>
          </a:p>
        </p:txBody>
      </p:sp>
      <p:grpSp>
        <p:nvGrpSpPr>
          <p:cNvPr id="106507" name="Group 11"/>
          <p:cNvGrpSpPr>
            <a:grpSpLocks/>
          </p:cNvGrpSpPr>
          <p:nvPr/>
        </p:nvGrpSpPr>
        <p:grpSpPr bwMode="auto">
          <a:xfrm>
            <a:off x="6671733" y="2276475"/>
            <a:ext cx="5088467" cy="3887788"/>
            <a:chOff x="3606" y="2069"/>
            <a:chExt cx="2041" cy="2041"/>
          </a:xfrm>
        </p:grpSpPr>
        <p:pic>
          <p:nvPicPr>
            <p:cNvPr id="106508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" y="2069"/>
              <a:ext cx="2041" cy="2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09" name="Rectangle 13"/>
            <p:cNvSpPr>
              <a:spLocks noChangeArrowheads="1"/>
            </p:cNvSpPr>
            <p:nvPr/>
          </p:nvSpPr>
          <p:spPr bwMode="auto">
            <a:xfrm>
              <a:off x="3606" y="3203"/>
              <a:ext cx="1996" cy="907"/>
            </a:xfrm>
            <a:prstGeom prst="rect">
              <a:avLst/>
            </a:prstGeom>
            <a:noFill/>
            <a:ln w="28575">
              <a:solidFill>
                <a:srgbClr val="3399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6510" name="Group 14"/>
          <p:cNvGrpSpPr>
            <a:grpSpLocks/>
          </p:cNvGrpSpPr>
          <p:nvPr/>
        </p:nvGrpSpPr>
        <p:grpSpPr bwMode="auto">
          <a:xfrm>
            <a:off x="622300" y="2636838"/>
            <a:ext cx="5666317" cy="3600450"/>
            <a:chOff x="158" y="1706"/>
            <a:chExt cx="2404" cy="2156"/>
          </a:xfrm>
        </p:grpSpPr>
        <p:pic>
          <p:nvPicPr>
            <p:cNvPr id="106511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" y="1706"/>
              <a:ext cx="2404" cy="2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512" name="Rectangle 16"/>
            <p:cNvSpPr>
              <a:spLocks noChangeArrowheads="1"/>
            </p:cNvSpPr>
            <p:nvPr/>
          </p:nvSpPr>
          <p:spPr bwMode="auto">
            <a:xfrm>
              <a:off x="204" y="3158"/>
              <a:ext cx="2313" cy="680"/>
            </a:xfrm>
            <a:prstGeom prst="rect">
              <a:avLst/>
            </a:prstGeom>
            <a:noFill/>
            <a:ln w="28575">
              <a:solidFill>
                <a:srgbClr val="3399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6513" name="Line 17"/>
          <p:cNvSpPr>
            <a:spLocks noChangeShapeType="1"/>
          </p:cNvSpPr>
          <p:nvPr/>
        </p:nvSpPr>
        <p:spPr bwMode="auto">
          <a:xfrm>
            <a:off x="3983567" y="1628775"/>
            <a:ext cx="0" cy="3384550"/>
          </a:xfrm>
          <a:prstGeom prst="line">
            <a:avLst/>
          </a:prstGeom>
          <a:noFill/>
          <a:ln w="12700">
            <a:solidFill>
              <a:srgbClr val="3399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14" name="Line 18"/>
          <p:cNvSpPr>
            <a:spLocks noChangeShapeType="1"/>
          </p:cNvSpPr>
          <p:nvPr/>
        </p:nvSpPr>
        <p:spPr bwMode="auto">
          <a:xfrm>
            <a:off x="3503084" y="1628775"/>
            <a:ext cx="1056216" cy="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15" name="Line 19"/>
          <p:cNvSpPr>
            <a:spLocks noChangeShapeType="1"/>
          </p:cNvSpPr>
          <p:nvPr/>
        </p:nvSpPr>
        <p:spPr bwMode="auto">
          <a:xfrm>
            <a:off x="3983567" y="1628775"/>
            <a:ext cx="2592917" cy="3384550"/>
          </a:xfrm>
          <a:prstGeom prst="line">
            <a:avLst/>
          </a:prstGeom>
          <a:noFill/>
          <a:ln w="12700">
            <a:solidFill>
              <a:srgbClr val="3399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16" name="Rectangle 20"/>
          <p:cNvSpPr>
            <a:spLocks noChangeArrowheads="1"/>
          </p:cNvSpPr>
          <p:nvPr/>
        </p:nvSpPr>
        <p:spPr bwMode="auto">
          <a:xfrm>
            <a:off x="7440085" y="1341439"/>
            <a:ext cx="3263900" cy="364849"/>
          </a:xfrm>
          <a:prstGeom prst="rect">
            <a:avLst/>
          </a:prstGeom>
          <a:noFill/>
          <a:ln w="28575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10800">
            <a:spAutoFit/>
          </a:bodyPr>
          <a:lstStyle/>
          <a:p>
            <a:pPr algn="ctr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pt-PT" altLang="en-US" sz="2000">
                <a:solidFill>
                  <a:srgbClr val="990000"/>
                </a:solidFill>
                <a:ea typeface="Lucida Sans Unicode" pitchFamily="34" charset="0"/>
                <a:cs typeface="Lucida Sans Unicode" pitchFamily="34" charset="0"/>
              </a:rPr>
              <a:t>Resumo/</a:t>
            </a:r>
            <a:r>
              <a:rPr lang="pt-PT" altLang="en-US" sz="2000" i="1">
                <a:solidFill>
                  <a:srgbClr val="990000"/>
                </a:solidFill>
                <a:ea typeface="Lucida Sans Unicode" pitchFamily="34" charset="0"/>
                <a:cs typeface="Lucida Sans Unicode" pitchFamily="34" charset="0"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14641680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1679576" y="268015"/>
            <a:ext cx="8737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ts val="1250"/>
              </a:spcBef>
              <a:buClr>
                <a:srgbClr val="FFFFFF"/>
              </a:buClr>
            </a:pPr>
            <a:r>
              <a:rPr lang="en-GB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ANATOMIA DE UMA PATENTE</a:t>
            </a:r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3373967" y="5494338"/>
            <a:ext cx="8483600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just">
              <a:spcBef>
                <a:spcPts val="500"/>
              </a:spcBef>
              <a:buClr>
                <a:srgbClr val="5F5F5F"/>
              </a:buClr>
            </a:pPr>
            <a:endParaRPr lang="en-GB" altLang="en-US">
              <a:ea typeface="Lucida Sans Unicode" pitchFamily="34" charset="0"/>
              <a:cs typeface="Lucida Sans Unicode" pitchFamily="34" charset="0"/>
            </a:endParaRPr>
          </a:p>
          <a:p>
            <a:pPr algn="just">
              <a:spcBef>
                <a:spcPts val="500"/>
              </a:spcBef>
              <a:buClr>
                <a:srgbClr val="5F5F5F"/>
              </a:buClr>
            </a:pPr>
            <a:endParaRPr lang="en-GB" altLang="en-US"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3373967" y="981076"/>
            <a:ext cx="8483600" cy="180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just">
              <a:spcBef>
                <a:spcPts val="500"/>
              </a:spcBef>
              <a:buClr>
                <a:srgbClr val="5F5F5F"/>
              </a:buClr>
            </a:pPr>
            <a:endParaRPr lang="pt-PT" altLang="en-US"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08549" name="Line 5"/>
          <p:cNvSpPr>
            <a:spLocks noChangeShapeType="1"/>
          </p:cNvSpPr>
          <p:nvPr/>
        </p:nvSpPr>
        <p:spPr bwMode="auto">
          <a:xfrm>
            <a:off x="239185" y="981075"/>
            <a:ext cx="11618383" cy="1588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50" name="Line 6"/>
          <p:cNvSpPr>
            <a:spLocks noChangeShapeType="1"/>
          </p:cNvSpPr>
          <p:nvPr/>
        </p:nvSpPr>
        <p:spPr bwMode="auto">
          <a:xfrm>
            <a:off x="239185" y="6286500"/>
            <a:ext cx="11618383" cy="1588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51" name="Line 7"/>
          <p:cNvSpPr>
            <a:spLocks noChangeShapeType="1"/>
          </p:cNvSpPr>
          <p:nvPr/>
        </p:nvSpPr>
        <p:spPr bwMode="auto">
          <a:xfrm>
            <a:off x="239185" y="981076"/>
            <a:ext cx="2116" cy="5305425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52" name="Line 8"/>
          <p:cNvSpPr>
            <a:spLocks noChangeShapeType="1"/>
          </p:cNvSpPr>
          <p:nvPr/>
        </p:nvSpPr>
        <p:spPr bwMode="auto">
          <a:xfrm>
            <a:off x="11857567" y="981076"/>
            <a:ext cx="2117" cy="5305425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53" name="Rectangle 9"/>
          <p:cNvSpPr>
            <a:spLocks noChangeArrowheads="1"/>
          </p:cNvSpPr>
          <p:nvPr/>
        </p:nvSpPr>
        <p:spPr bwMode="auto">
          <a:xfrm>
            <a:off x="431800" y="2492375"/>
            <a:ext cx="4032251" cy="191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spcBef>
                <a:spcPts val="500"/>
              </a:spcBef>
              <a:buClr>
                <a:srgbClr val="008000"/>
              </a:buClr>
              <a:buFont typeface="Wingdings" pitchFamily="2" charset="2"/>
              <a:buChar char="§"/>
            </a:pPr>
            <a:endParaRPr lang="en-GB" altLang="en-US" b="0">
              <a:ea typeface="Lucida Sans Unicode" pitchFamily="34" charset="0"/>
              <a:cs typeface="Lucida Sans Unicode" pitchFamily="34" charset="0"/>
            </a:endParaRPr>
          </a:p>
          <a:p>
            <a:pPr>
              <a:spcBef>
                <a:spcPts val="500"/>
              </a:spcBef>
              <a:buClr>
                <a:srgbClr val="008000"/>
              </a:buClr>
              <a:buFont typeface="Wingdings" pitchFamily="2" charset="2"/>
              <a:buChar char="§"/>
            </a:pPr>
            <a:r>
              <a:rPr lang="en-GB" altLang="en-US" b="0">
                <a:ea typeface="Lucida Sans Unicode" pitchFamily="34" charset="0"/>
                <a:cs typeface="Lucida Sans Unicode" pitchFamily="34" charset="0"/>
              </a:rPr>
              <a:t> Área técnica da invenção</a:t>
            </a:r>
          </a:p>
          <a:p>
            <a:pPr>
              <a:spcBef>
                <a:spcPts val="500"/>
              </a:spcBef>
              <a:buClr>
                <a:srgbClr val="008000"/>
              </a:buClr>
              <a:buFont typeface="Wingdings" pitchFamily="2" charset="2"/>
              <a:buChar char="§"/>
            </a:pPr>
            <a:r>
              <a:rPr lang="en-GB" altLang="en-US" b="0">
                <a:ea typeface="Lucida Sans Unicode" pitchFamily="34" charset="0"/>
                <a:cs typeface="Lucida Sans Unicode" pitchFamily="34" charset="0"/>
              </a:rPr>
              <a:t> Estado da técnica antecedente</a:t>
            </a:r>
          </a:p>
          <a:p>
            <a:pPr>
              <a:spcBef>
                <a:spcPts val="500"/>
              </a:spcBef>
              <a:buClr>
                <a:srgbClr val="008000"/>
              </a:buClr>
              <a:buFont typeface="Wingdings" pitchFamily="2" charset="2"/>
              <a:buChar char="§"/>
            </a:pPr>
            <a:r>
              <a:rPr lang="en-GB" altLang="en-US" b="0">
                <a:ea typeface="Lucida Sans Unicode" pitchFamily="34" charset="0"/>
                <a:cs typeface="Lucida Sans Unicode" pitchFamily="34" charset="0"/>
              </a:rPr>
              <a:t> Descrição detalhada da invenção</a:t>
            </a:r>
          </a:p>
          <a:p>
            <a:pPr>
              <a:spcBef>
                <a:spcPts val="500"/>
              </a:spcBef>
              <a:buClr>
                <a:srgbClr val="008000"/>
              </a:buClr>
              <a:buFont typeface="Wingdings" pitchFamily="2" charset="2"/>
              <a:buChar char="§"/>
            </a:pPr>
            <a:r>
              <a:rPr lang="en-GB" altLang="en-US" b="0">
                <a:ea typeface="Lucida Sans Unicode" pitchFamily="34" charset="0"/>
                <a:cs typeface="Lucida Sans Unicode" pitchFamily="34" charset="0"/>
              </a:rPr>
              <a:t> Formas de realização preferencial</a:t>
            </a:r>
          </a:p>
          <a:p>
            <a:pPr>
              <a:spcBef>
                <a:spcPts val="500"/>
              </a:spcBef>
              <a:buClr>
                <a:srgbClr val="008000"/>
              </a:buClr>
              <a:buFont typeface="Wingdings" pitchFamily="2" charset="2"/>
              <a:buChar char="§"/>
            </a:pPr>
            <a:r>
              <a:rPr lang="en-GB" altLang="en-US" b="0">
                <a:ea typeface="Lucida Sans Unicode" pitchFamily="34" charset="0"/>
                <a:cs typeface="Lucida Sans Unicode" pitchFamily="34" charset="0"/>
              </a:rPr>
              <a:t> Exemplos da invenção</a:t>
            </a:r>
          </a:p>
          <a:p>
            <a:pPr>
              <a:spcBef>
                <a:spcPts val="500"/>
              </a:spcBef>
              <a:buClr>
                <a:srgbClr val="008000"/>
              </a:buClr>
              <a:buFont typeface="Wingdings" pitchFamily="2" charset="2"/>
              <a:buChar char="§"/>
            </a:pPr>
            <a:endParaRPr lang="en-GB" altLang="en-US" b="0">
              <a:ea typeface="Lucida Sans Unicode" pitchFamily="34" charset="0"/>
              <a:cs typeface="Lucida Sans Unicode" pitchFamily="34" charset="0"/>
            </a:endParaRPr>
          </a:p>
        </p:txBody>
      </p:sp>
      <p:pic>
        <p:nvPicPr>
          <p:cNvPr id="10855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385" y="981076"/>
            <a:ext cx="5031316" cy="52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55" name="Rectangle 11"/>
          <p:cNvSpPr>
            <a:spLocks noChangeArrowheads="1"/>
          </p:cNvSpPr>
          <p:nvPr/>
        </p:nvSpPr>
        <p:spPr bwMode="auto">
          <a:xfrm>
            <a:off x="912285" y="1557339"/>
            <a:ext cx="2305049" cy="364849"/>
          </a:xfrm>
          <a:prstGeom prst="rect">
            <a:avLst/>
          </a:prstGeom>
          <a:noFill/>
          <a:ln w="28575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10800">
            <a:spAutoFit/>
          </a:bodyPr>
          <a:lstStyle/>
          <a:p>
            <a:pPr algn="ctr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pt-PT" altLang="en-US" sz="2000">
                <a:solidFill>
                  <a:srgbClr val="990000"/>
                </a:solidFill>
                <a:ea typeface="Lucida Sans Unicode" pitchFamily="34" charset="0"/>
                <a:cs typeface="Lucida Sans Unicode" pitchFamily="34" charset="0"/>
              </a:rPr>
              <a:t>Descrição</a:t>
            </a:r>
          </a:p>
        </p:txBody>
      </p:sp>
    </p:spTree>
    <p:extLst>
      <p:ext uri="{BB962C8B-B14F-4D97-AF65-F5344CB8AC3E}">
        <p14:creationId xmlns:p14="http://schemas.microsoft.com/office/powerpoint/2010/main" val="39341182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2255309" y="246994"/>
            <a:ext cx="8737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ts val="1250"/>
              </a:spcBef>
              <a:buClr>
                <a:srgbClr val="FFFFFF"/>
              </a:buClr>
            </a:pPr>
            <a:r>
              <a:rPr lang="en-GB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ANATOMIA DE UMA PATENTE</a:t>
            </a:r>
          </a:p>
        </p:txBody>
      </p:sp>
      <p:sp>
        <p:nvSpPr>
          <p:cNvPr id="110595" name="Rectangle 3"/>
          <p:cNvSpPr>
            <a:spLocks noChangeArrowheads="1"/>
          </p:cNvSpPr>
          <p:nvPr/>
        </p:nvSpPr>
        <p:spPr bwMode="auto">
          <a:xfrm>
            <a:off x="3373967" y="5494338"/>
            <a:ext cx="8483600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just">
              <a:spcBef>
                <a:spcPts val="500"/>
              </a:spcBef>
              <a:buClr>
                <a:srgbClr val="5F5F5F"/>
              </a:buClr>
            </a:pPr>
            <a:endParaRPr lang="en-GB" altLang="en-US">
              <a:ea typeface="Lucida Sans Unicode" pitchFamily="34" charset="0"/>
              <a:cs typeface="Lucida Sans Unicode" pitchFamily="34" charset="0"/>
            </a:endParaRPr>
          </a:p>
          <a:p>
            <a:pPr algn="just">
              <a:spcBef>
                <a:spcPts val="500"/>
              </a:spcBef>
              <a:buClr>
                <a:srgbClr val="5F5F5F"/>
              </a:buClr>
            </a:pPr>
            <a:endParaRPr lang="en-GB" altLang="en-US"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0596" name="Rectangle 4"/>
          <p:cNvSpPr>
            <a:spLocks noChangeArrowheads="1"/>
          </p:cNvSpPr>
          <p:nvPr/>
        </p:nvSpPr>
        <p:spPr bwMode="auto">
          <a:xfrm>
            <a:off x="3373967" y="981076"/>
            <a:ext cx="8483600" cy="180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just">
              <a:spcBef>
                <a:spcPts val="500"/>
              </a:spcBef>
              <a:buClr>
                <a:srgbClr val="5F5F5F"/>
              </a:buClr>
            </a:pPr>
            <a:endParaRPr lang="pt-PT" altLang="en-US"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0597" name="Line 5"/>
          <p:cNvSpPr>
            <a:spLocks noChangeShapeType="1"/>
          </p:cNvSpPr>
          <p:nvPr/>
        </p:nvSpPr>
        <p:spPr bwMode="auto">
          <a:xfrm>
            <a:off x="239185" y="981075"/>
            <a:ext cx="11618383" cy="1588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598" name="Line 6"/>
          <p:cNvSpPr>
            <a:spLocks noChangeShapeType="1"/>
          </p:cNvSpPr>
          <p:nvPr/>
        </p:nvSpPr>
        <p:spPr bwMode="auto">
          <a:xfrm>
            <a:off x="239185" y="6286500"/>
            <a:ext cx="11618383" cy="1588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599" name="Line 7"/>
          <p:cNvSpPr>
            <a:spLocks noChangeShapeType="1"/>
          </p:cNvSpPr>
          <p:nvPr/>
        </p:nvSpPr>
        <p:spPr bwMode="auto">
          <a:xfrm>
            <a:off x="239185" y="981076"/>
            <a:ext cx="2116" cy="5305425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600" name="Line 8"/>
          <p:cNvSpPr>
            <a:spLocks noChangeShapeType="1"/>
          </p:cNvSpPr>
          <p:nvPr/>
        </p:nvSpPr>
        <p:spPr bwMode="auto">
          <a:xfrm>
            <a:off x="11857567" y="981076"/>
            <a:ext cx="2117" cy="5305425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31801" y="2565401"/>
            <a:ext cx="4703233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spcBef>
                <a:spcPts val="500"/>
              </a:spcBef>
              <a:buClr>
                <a:srgbClr val="008000"/>
              </a:buClr>
              <a:buFont typeface="Wingdings" pitchFamily="2" charset="2"/>
              <a:buChar char="§"/>
            </a:pPr>
            <a:endParaRPr lang="en-GB" altLang="en-US" b="0">
              <a:ea typeface="Lucida Sans Unicode" pitchFamily="34" charset="0"/>
              <a:cs typeface="Lucida Sans Unicode" pitchFamily="34" charset="0"/>
            </a:endParaRPr>
          </a:p>
          <a:p>
            <a:pPr>
              <a:spcBef>
                <a:spcPts val="500"/>
              </a:spcBef>
              <a:buClr>
                <a:srgbClr val="008000"/>
              </a:buClr>
              <a:buFont typeface="Wingdings" pitchFamily="2" charset="2"/>
              <a:buChar char="§"/>
            </a:pPr>
            <a:r>
              <a:rPr lang="en-GB" altLang="en-US" b="0">
                <a:ea typeface="Lucida Sans Unicode" pitchFamily="34" charset="0"/>
                <a:cs typeface="Lucida Sans Unicode" pitchFamily="34" charset="0"/>
              </a:rPr>
              <a:t>  Definem por palavras o âmbito de protecção da invenção</a:t>
            </a:r>
          </a:p>
          <a:p>
            <a:pPr>
              <a:spcBef>
                <a:spcPts val="500"/>
              </a:spcBef>
              <a:buClr>
                <a:srgbClr val="008000"/>
              </a:buClr>
              <a:buFont typeface="Wingdings" pitchFamily="2" charset="2"/>
              <a:buChar char="§"/>
            </a:pPr>
            <a:r>
              <a:rPr lang="en-GB" altLang="en-US" b="0">
                <a:ea typeface="Lucida Sans Unicode" pitchFamily="34" charset="0"/>
                <a:cs typeface="Lucida Sans Unicode" pitchFamily="34" charset="0"/>
              </a:rPr>
              <a:t>  Definem o âmbito da protecção</a:t>
            </a:r>
          </a:p>
          <a:p>
            <a:pPr>
              <a:spcBef>
                <a:spcPts val="500"/>
              </a:spcBef>
              <a:buClr>
                <a:srgbClr val="008000"/>
              </a:buClr>
              <a:buFont typeface="Wingdings" pitchFamily="2" charset="2"/>
              <a:buChar char="§"/>
            </a:pPr>
            <a:r>
              <a:rPr lang="en-GB" altLang="en-US" b="0">
                <a:ea typeface="Lucida Sans Unicode" pitchFamily="34" charset="0"/>
                <a:cs typeface="Lucida Sans Unicode" pitchFamily="34" charset="0"/>
              </a:rPr>
              <a:t>  Documento técnico onde está contido o carácter legal da patente</a:t>
            </a:r>
          </a:p>
          <a:p>
            <a:pPr>
              <a:spcBef>
                <a:spcPts val="500"/>
              </a:spcBef>
              <a:buClr>
                <a:srgbClr val="008000"/>
              </a:buClr>
              <a:buFont typeface="Wingdings" pitchFamily="2" charset="2"/>
              <a:buChar char="§"/>
            </a:pPr>
            <a:endParaRPr lang="en-GB" altLang="en-US" b="0">
              <a:ea typeface="Lucida Sans Unicode" pitchFamily="34" charset="0"/>
              <a:cs typeface="Lucida Sans Unicode" pitchFamily="34" charset="0"/>
            </a:endParaRPr>
          </a:p>
        </p:txBody>
      </p:sp>
      <p:pic>
        <p:nvPicPr>
          <p:cNvPr id="110602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18" y="1052513"/>
            <a:ext cx="5477933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603" name="Rectangle 11"/>
          <p:cNvSpPr>
            <a:spLocks noChangeArrowheads="1"/>
          </p:cNvSpPr>
          <p:nvPr/>
        </p:nvSpPr>
        <p:spPr bwMode="auto">
          <a:xfrm>
            <a:off x="814918" y="1628776"/>
            <a:ext cx="2880783" cy="364849"/>
          </a:xfrm>
          <a:prstGeom prst="rect">
            <a:avLst/>
          </a:prstGeom>
          <a:noFill/>
          <a:ln w="28575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10800">
            <a:spAutoFit/>
          </a:bodyPr>
          <a:lstStyle/>
          <a:p>
            <a:pPr algn="ctr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pt-PT" altLang="en-US" sz="2000">
                <a:solidFill>
                  <a:srgbClr val="990000"/>
                </a:solidFill>
                <a:ea typeface="Lucida Sans Unicode" pitchFamily="34" charset="0"/>
                <a:cs typeface="Lucida Sans Unicode" pitchFamily="34" charset="0"/>
              </a:rPr>
              <a:t>Reivindicações</a:t>
            </a:r>
            <a:r>
              <a:rPr lang="pt-PT" altLang="en-US" sz="2000" i="1">
                <a:solidFill>
                  <a:srgbClr val="990000"/>
                </a:solidFill>
                <a:ea typeface="Lucida Sans Unicode" pitchFamily="34" charset="0"/>
                <a:cs typeface="Lucida Sans Unicode" pitchFamily="34" charset="0"/>
              </a:rPr>
              <a:t>Claims</a:t>
            </a:r>
          </a:p>
        </p:txBody>
      </p:sp>
    </p:spTree>
    <p:extLst>
      <p:ext uri="{BB962C8B-B14F-4D97-AF65-F5344CB8AC3E}">
        <p14:creationId xmlns:p14="http://schemas.microsoft.com/office/powerpoint/2010/main" val="9216718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ChangeArrowheads="1"/>
          </p:cNvSpPr>
          <p:nvPr/>
        </p:nvSpPr>
        <p:spPr bwMode="auto">
          <a:xfrm>
            <a:off x="2194109" y="343125"/>
            <a:ext cx="8737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ts val="1250"/>
              </a:spcBef>
              <a:buClr>
                <a:srgbClr val="FFFFFF"/>
              </a:buClr>
            </a:pPr>
            <a:r>
              <a:rPr lang="en-GB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ANATOMIA DE UMA PATENTE</a:t>
            </a:r>
          </a:p>
        </p:txBody>
      </p:sp>
      <p:sp>
        <p:nvSpPr>
          <p:cNvPr id="112643" name="Line 3"/>
          <p:cNvSpPr>
            <a:spLocks noChangeShapeType="1"/>
          </p:cNvSpPr>
          <p:nvPr/>
        </p:nvSpPr>
        <p:spPr bwMode="auto">
          <a:xfrm>
            <a:off x="239185" y="981075"/>
            <a:ext cx="11618383" cy="1588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44" name="Line 4"/>
          <p:cNvSpPr>
            <a:spLocks noChangeShapeType="1"/>
          </p:cNvSpPr>
          <p:nvPr/>
        </p:nvSpPr>
        <p:spPr bwMode="auto">
          <a:xfrm>
            <a:off x="239185" y="6286500"/>
            <a:ext cx="11618383" cy="1588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45" name="Line 5"/>
          <p:cNvSpPr>
            <a:spLocks noChangeShapeType="1"/>
          </p:cNvSpPr>
          <p:nvPr/>
        </p:nvSpPr>
        <p:spPr bwMode="auto">
          <a:xfrm>
            <a:off x="239185" y="981076"/>
            <a:ext cx="2116" cy="5305425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46" name="Rectangle 6"/>
          <p:cNvSpPr>
            <a:spLocks noChangeArrowheads="1"/>
          </p:cNvSpPr>
          <p:nvPr/>
        </p:nvSpPr>
        <p:spPr bwMode="auto">
          <a:xfrm>
            <a:off x="334434" y="3068638"/>
            <a:ext cx="3553884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spcBef>
                <a:spcPts val="500"/>
              </a:spcBef>
              <a:buClr>
                <a:srgbClr val="008000"/>
              </a:buClr>
              <a:buFont typeface="Wingdings" pitchFamily="2" charset="2"/>
              <a:buChar char="§"/>
            </a:pPr>
            <a:endParaRPr lang="en-GB" altLang="en-US" b="0">
              <a:ea typeface="Lucida Sans Unicode" pitchFamily="34" charset="0"/>
              <a:cs typeface="Lucida Sans Unicode" pitchFamily="34" charset="0"/>
            </a:endParaRPr>
          </a:p>
          <a:p>
            <a:pPr>
              <a:spcBef>
                <a:spcPts val="500"/>
              </a:spcBef>
              <a:buClr>
                <a:srgbClr val="008000"/>
              </a:buClr>
              <a:buFont typeface="Wingdings" pitchFamily="2" charset="2"/>
              <a:buChar char="§"/>
            </a:pPr>
            <a:r>
              <a:rPr lang="en-GB" altLang="en-US" b="0">
                <a:ea typeface="Lucida Sans Unicode" pitchFamily="34" charset="0"/>
                <a:cs typeface="Lucida Sans Unicode" pitchFamily="34" charset="0"/>
              </a:rPr>
              <a:t>  Ilustrações da invenção</a:t>
            </a:r>
          </a:p>
        </p:txBody>
      </p:sp>
      <p:grpSp>
        <p:nvGrpSpPr>
          <p:cNvPr id="112647" name="Group 7"/>
          <p:cNvGrpSpPr>
            <a:grpSpLocks/>
          </p:cNvGrpSpPr>
          <p:nvPr/>
        </p:nvGrpSpPr>
        <p:grpSpPr bwMode="auto">
          <a:xfrm>
            <a:off x="3373967" y="981076"/>
            <a:ext cx="8485717" cy="5305425"/>
            <a:chOff x="1594" y="618"/>
            <a:chExt cx="4009" cy="3342"/>
          </a:xfrm>
        </p:grpSpPr>
        <p:sp>
          <p:nvSpPr>
            <p:cNvPr id="112648" name="Rectangle 8"/>
            <p:cNvSpPr>
              <a:spLocks noChangeArrowheads="1"/>
            </p:cNvSpPr>
            <p:nvPr/>
          </p:nvSpPr>
          <p:spPr bwMode="auto">
            <a:xfrm>
              <a:off x="1594" y="618"/>
              <a:ext cx="4008" cy="1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algn="just">
                <a:spcBef>
                  <a:spcPts val="500"/>
                </a:spcBef>
                <a:buClr>
                  <a:srgbClr val="5F5F5F"/>
                </a:buClr>
              </a:pPr>
              <a:endParaRPr lang="pt-PT" altLang="en-US"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12649" name="Line 9"/>
            <p:cNvSpPr>
              <a:spLocks noChangeShapeType="1"/>
            </p:cNvSpPr>
            <p:nvPr/>
          </p:nvSpPr>
          <p:spPr bwMode="auto">
            <a:xfrm>
              <a:off x="5602" y="618"/>
              <a:ext cx="1" cy="334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12650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" y="709"/>
              <a:ext cx="2947" cy="1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51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2206"/>
              <a:ext cx="1708" cy="1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" y="2404"/>
              <a:ext cx="2166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53" name="Picture 13" descr="Picture of Zyprexa ZydisÂ®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" y="799"/>
              <a:ext cx="1074" cy="1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654" name="Text Box 14"/>
            <p:cNvSpPr txBox="1">
              <a:spLocks noChangeArrowheads="1"/>
            </p:cNvSpPr>
            <p:nvPr/>
          </p:nvSpPr>
          <p:spPr bwMode="auto">
            <a:xfrm>
              <a:off x="1791" y="1948"/>
              <a:ext cx="59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PT" altLang="en-US" sz="1600">
                  <a:solidFill>
                    <a:schemeClr val="tx1"/>
                  </a:solidFill>
                  <a:latin typeface="Tahoma" pitchFamily="34" charset="0"/>
                  <a:ea typeface="Lucida Sans Unicode" pitchFamily="34" charset="0"/>
                  <a:cs typeface="Lucida Sans Unicode" pitchFamily="34" charset="0"/>
                </a:rPr>
                <a:t>Fig. 2</a:t>
              </a:r>
            </a:p>
          </p:txBody>
        </p:sp>
      </p:grpSp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624418" y="1557339"/>
            <a:ext cx="2305049" cy="364849"/>
          </a:xfrm>
          <a:prstGeom prst="rect">
            <a:avLst/>
          </a:prstGeom>
          <a:noFill/>
          <a:ln w="28575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10800">
            <a:spAutoFit/>
          </a:bodyPr>
          <a:lstStyle/>
          <a:p>
            <a:pPr algn="ctr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pt-PT" altLang="en-US" sz="2000">
                <a:solidFill>
                  <a:srgbClr val="990000"/>
                </a:solidFill>
                <a:ea typeface="Lucida Sans Unicode" pitchFamily="34" charset="0"/>
                <a:cs typeface="Lucida Sans Unicode" pitchFamily="34" charset="0"/>
              </a:rPr>
              <a:t>Desenhos</a:t>
            </a:r>
          </a:p>
        </p:txBody>
      </p:sp>
    </p:spTree>
    <p:extLst>
      <p:ext uri="{BB962C8B-B14F-4D97-AF65-F5344CB8AC3E}">
        <p14:creationId xmlns:p14="http://schemas.microsoft.com/office/powerpoint/2010/main" val="22475946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pt-PT" altLang="pt-PT" b="1"/>
              <a:t>Rede GAPI</a:t>
            </a:r>
          </a:p>
        </p:txBody>
      </p:sp>
      <p:pic>
        <p:nvPicPr>
          <p:cNvPr id="12291" name="Picture 7" descr="GAPI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8328" y="4077072"/>
            <a:ext cx="1731962" cy="1719263"/>
          </a:xfrm>
          <a:noFill/>
        </p:spPr>
      </p:pic>
      <p:sp>
        <p:nvSpPr>
          <p:cNvPr id="1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 eaLnBrk="0" hangingPunct="0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fld id="{405DC40D-4D76-4BFD-B401-98897E31DC66}" type="slidenum">
              <a:rPr lang="pt-PT" altLang="pt-PT">
                <a:solidFill>
                  <a:srgbClr val="FFFFFF"/>
                </a:solidFill>
              </a:rPr>
              <a:pPr algn="ctr" eaLnBrk="1" hangingPunct="1">
                <a:lnSpc>
                  <a:spcPct val="80000"/>
                </a:lnSpc>
              </a:pPr>
              <a:t>5</a:t>
            </a:fld>
            <a:endParaRPr lang="pt-PT" altLang="pt-PT">
              <a:solidFill>
                <a:srgbClr val="FFFFFF"/>
              </a:solidFill>
            </a:endParaRPr>
          </a:p>
        </p:txBody>
      </p:sp>
      <p:grpSp>
        <p:nvGrpSpPr>
          <p:cNvPr id="12293" name="Group 10"/>
          <p:cNvGrpSpPr>
            <a:grpSpLocks noChangeAspect="1"/>
          </p:cNvGrpSpPr>
          <p:nvPr/>
        </p:nvGrpSpPr>
        <p:grpSpPr bwMode="auto">
          <a:xfrm>
            <a:off x="1954213" y="1340768"/>
            <a:ext cx="6072187" cy="4722813"/>
            <a:chOff x="2111" y="2777"/>
            <a:chExt cx="8378" cy="6563"/>
          </a:xfrm>
        </p:grpSpPr>
        <p:sp>
          <p:nvSpPr>
            <p:cNvPr id="12294" name="AutoShape 11"/>
            <p:cNvSpPr>
              <a:spLocks noChangeAspect="1" noChangeArrowheads="1"/>
            </p:cNvSpPr>
            <p:nvPr/>
          </p:nvSpPr>
          <p:spPr bwMode="auto">
            <a:xfrm>
              <a:off x="2111" y="2777"/>
              <a:ext cx="8378" cy="6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PT" altLang="pt-PT"/>
            </a:p>
          </p:txBody>
        </p:sp>
        <p:pic>
          <p:nvPicPr>
            <p:cNvPr id="236556" name="Picture 1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1" y="2948"/>
              <a:ext cx="8038" cy="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296" name="Line 13"/>
            <p:cNvSpPr>
              <a:spLocks noChangeShapeType="1"/>
            </p:cNvSpPr>
            <p:nvPr/>
          </p:nvSpPr>
          <p:spPr bwMode="auto">
            <a:xfrm flipH="1" flipV="1">
              <a:off x="7666" y="3921"/>
              <a:ext cx="1834" cy="193"/>
            </a:xfrm>
            <a:prstGeom prst="line">
              <a:avLst/>
            </a:prstGeom>
            <a:noFill/>
            <a:ln w="38100">
              <a:solidFill>
                <a:srgbClr val="99CC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297" name="Text Box 14"/>
            <p:cNvSpPr txBox="1">
              <a:spLocks noChangeArrowheads="1"/>
            </p:cNvSpPr>
            <p:nvPr/>
          </p:nvSpPr>
          <p:spPr bwMode="auto">
            <a:xfrm>
              <a:off x="9500" y="3921"/>
              <a:ext cx="989" cy="398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296" tIns="41148" rIns="82296" bIns="41148"/>
            <a:lstStyle>
              <a:lvl1pPr algn="l" eaLnBrk="0" hangingPunct="0"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PT" altLang="pt-PT" sz="1100" b="1">
                  <a:solidFill>
                    <a:srgbClr val="FFFFFF"/>
                  </a:solidFill>
                </a:rPr>
                <a:t>UTAD</a:t>
              </a:r>
              <a:endParaRPr lang="pt-PT" altLang="pt-PT">
                <a:solidFill>
                  <a:schemeClr val="tx1"/>
                </a:solidFill>
              </a:endParaRPr>
            </a:p>
          </p:txBody>
        </p:sp>
        <p:sp>
          <p:nvSpPr>
            <p:cNvPr id="12298" name="Line 15"/>
            <p:cNvSpPr>
              <a:spLocks noChangeShapeType="1"/>
            </p:cNvSpPr>
            <p:nvPr/>
          </p:nvSpPr>
          <p:spPr bwMode="auto">
            <a:xfrm flipH="1">
              <a:off x="7666" y="5087"/>
              <a:ext cx="1930" cy="291"/>
            </a:xfrm>
            <a:prstGeom prst="line">
              <a:avLst/>
            </a:prstGeom>
            <a:noFill/>
            <a:ln w="38100">
              <a:solidFill>
                <a:srgbClr val="99CC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299" name="Text Box 16"/>
            <p:cNvSpPr txBox="1">
              <a:spLocks noChangeArrowheads="1"/>
            </p:cNvSpPr>
            <p:nvPr/>
          </p:nvSpPr>
          <p:spPr bwMode="auto">
            <a:xfrm>
              <a:off x="9596" y="4973"/>
              <a:ext cx="723" cy="545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296" tIns="41148" rIns="82296" bIns="41148"/>
            <a:lstStyle>
              <a:lvl1pPr algn="l" eaLnBrk="0" hangingPunct="0"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PT" altLang="pt-PT" sz="1100" b="1">
                  <a:solidFill>
                    <a:srgbClr val="FFFFFF"/>
                  </a:solidFill>
                </a:rPr>
                <a:t>UBI</a:t>
              </a:r>
              <a:endParaRPr lang="pt-PT" altLang="pt-P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001972"/>
      </p:ext>
    </p:extLst>
  </p:cSld>
  <p:clrMapOvr>
    <a:masterClrMapping/>
  </p:clrMapOvr>
  <p:transition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336551" y="981075"/>
            <a:ext cx="2976033" cy="335161"/>
          </a:xfrm>
          <a:prstGeom prst="rect">
            <a:avLst/>
          </a:prstGeom>
          <a:noFill/>
          <a:ln w="6480">
            <a:solidFill>
              <a:srgbClr val="8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10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ts val="1125"/>
              </a:spcBef>
              <a:buClr>
                <a:srgbClr val="800080"/>
              </a:buClr>
            </a:pPr>
            <a:r>
              <a:rPr lang="en-GB" altLang="en-US" sz="1800">
                <a:solidFill>
                  <a:srgbClr val="800080"/>
                </a:solidFill>
                <a:ea typeface="Lucida Sans Unicode" pitchFamily="34" charset="0"/>
                <a:cs typeface="Lucida Sans Unicode" pitchFamily="34" charset="0"/>
              </a:rPr>
              <a:t>VIA NACIONAL</a:t>
            </a:r>
          </a:p>
        </p:txBody>
      </p:sp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3793067" y="982664"/>
            <a:ext cx="3456517" cy="335161"/>
          </a:xfrm>
          <a:prstGeom prst="rect">
            <a:avLst/>
          </a:prstGeom>
          <a:noFill/>
          <a:ln w="6480">
            <a:solidFill>
              <a:srgbClr val="E6521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10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ts val="1125"/>
              </a:spcBef>
              <a:buClr>
                <a:srgbClr val="E65210"/>
              </a:buClr>
            </a:pPr>
            <a:r>
              <a:rPr lang="en-GB" altLang="en-US" sz="1800">
                <a:solidFill>
                  <a:srgbClr val="E65210"/>
                </a:solidFill>
                <a:ea typeface="Lucida Sans Unicode" pitchFamily="34" charset="0"/>
                <a:cs typeface="Lucida Sans Unicode" pitchFamily="34" charset="0"/>
              </a:rPr>
              <a:t>VIA EUROPEIA</a:t>
            </a:r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7827433" y="982664"/>
            <a:ext cx="3937000" cy="335161"/>
          </a:xfrm>
          <a:prstGeom prst="rect">
            <a:avLst/>
          </a:prstGeom>
          <a:noFill/>
          <a:ln w="6480">
            <a:solidFill>
              <a:srgbClr val="0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10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ts val="1125"/>
              </a:spcBef>
              <a:buClr>
                <a:srgbClr val="009999"/>
              </a:buClr>
            </a:pPr>
            <a:r>
              <a:rPr lang="en-GB" altLang="en-US" sz="1800">
                <a:solidFill>
                  <a:srgbClr val="009999"/>
                </a:solidFill>
                <a:ea typeface="Lucida Sans Unicode" pitchFamily="34" charset="0"/>
                <a:cs typeface="Lucida Sans Unicode" pitchFamily="34" charset="0"/>
              </a:rPr>
              <a:t>VIA INTERNACIONAL</a:t>
            </a:r>
          </a:p>
        </p:txBody>
      </p:sp>
      <p:sp>
        <p:nvSpPr>
          <p:cNvPr id="114693" name="Rectangle 5"/>
          <p:cNvSpPr>
            <a:spLocks noChangeArrowheads="1"/>
          </p:cNvSpPr>
          <p:nvPr/>
        </p:nvSpPr>
        <p:spPr bwMode="auto">
          <a:xfrm>
            <a:off x="239184" y="152401"/>
            <a:ext cx="8737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ts val="1250"/>
              </a:spcBef>
              <a:buClr>
                <a:srgbClr val="FFFFFF"/>
              </a:buClr>
            </a:pPr>
            <a:r>
              <a:rPr lang="en-GB" alt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VIAS DE PROTECÇÃO</a:t>
            </a:r>
          </a:p>
        </p:txBody>
      </p:sp>
      <p:pic>
        <p:nvPicPr>
          <p:cNvPr id="11469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1" y="1557338"/>
            <a:ext cx="2592916" cy="60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4699" name="Rectangle 11"/>
          <p:cNvSpPr>
            <a:spLocks noChangeArrowheads="1"/>
          </p:cNvSpPr>
          <p:nvPr/>
        </p:nvSpPr>
        <p:spPr bwMode="auto">
          <a:xfrm>
            <a:off x="239185" y="2363788"/>
            <a:ext cx="3456516" cy="93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GB" altLang="en-US"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CÓDIGO DA PROPRIEDADE INDUSTRIAL (CPI)</a:t>
            </a:r>
            <a:r>
              <a:rPr lang="ar-SA" altLang="en-US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‏</a:t>
            </a:r>
            <a:endParaRPr lang="en-GB" altLang="en-US">
              <a:effectLst>
                <a:outerShdw blurRad="38100" dist="38100" dir="2700000" algn="tl">
                  <a:srgbClr val="C0C0C0"/>
                </a:outerShdw>
              </a:effectLst>
              <a:ea typeface="Lucida Sans Unicode" pitchFamily="34" charset="0"/>
              <a:cs typeface="Lucida Sans Unicode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en-GB" altLang="en-US"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Âmbito: Regional</a:t>
            </a:r>
          </a:p>
        </p:txBody>
      </p:sp>
      <p:sp>
        <p:nvSpPr>
          <p:cNvPr id="114700" name="Rectangle 12"/>
          <p:cNvSpPr>
            <a:spLocks noChangeArrowheads="1"/>
          </p:cNvSpPr>
          <p:nvPr/>
        </p:nvSpPr>
        <p:spPr bwMode="auto">
          <a:xfrm>
            <a:off x="3407834" y="2349501"/>
            <a:ext cx="4415367" cy="93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GB" altLang="en-US"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CONVENÇÃO DE MUNIQUE 1973.10.05 </a:t>
            </a:r>
          </a:p>
          <a:p>
            <a:pPr algn="ctr">
              <a:lnSpc>
                <a:spcPct val="130000"/>
              </a:lnSpc>
            </a:pPr>
            <a:r>
              <a:rPr lang="en-GB" altLang="en-US">
                <a:ea typeface="Lucida Sans Unicode" pitchFamily="34" charset="0"/>
                <a:cs typeface="Lucida Sans Unicode" pitchFamily="34" charset="0"/>
              </a:rPr>
              <a:t>(European Patent Convention - EPC)</a:t>
            </a:r>
            <a:r>
              <a:rPr lang="ar-SA" altLang="en-US">
                <a:cs typeface="Arial" charset="0"/>
              </a:rPr>
              <a:t>‏</a:t>
            </a:r>
            <a:endParaRPr lang="en-GB" altLang="en-US">
              <a:ea typeface="Lucida Sans Unicode" pitchFamily="34" charset="0"/>
              <a:cs typeface="Lucida Sans Unicode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en-GB" altLang="en-US">
                <a:ea typeface="Lucida Sans Unicode" pitchFamily="34" charset="0"/>
                <a:cs typeface="Lucida Sans Unicode" pitchFamily="34" charset="0"/>
              </a:rPr>
              <a:t>Adesão de PT: 01.01.1992</a:t>
            </a:r>
          </a:p>
        </p:txBody>
      </p:sp>
      <p:sp>
        <p:nvSpPr>
          <p:cNvPr id="114701" name="Rectangle 13"/>
          <p:cNvSpPr>
            <a:spLocks noChangeArrowheads="1"/>
          </p:cNvSpPr>
          <p:nvPr/>
        </p:nvSpPr>
        <p:spPr bwMode="auto">
          <a:xfrm>
            <a:off x="7829551" y="2476500"/>
            <a:ext cx="4218516" cy="1548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35000"/>
              </a:lnSpc>
            </a:pPr>
            <a:r>
              <a:rPr lang="en-GB" altLang="en-US"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TRATADO DE COOPERAÇÃO EM MATÉRIA DE PATENTES DE 19.07.1970 </a:t>
            </a:r>
          </a:p>
          <a:p>
            <a:pPr algn="ctr">
              <a:lnSpc>
                <a:spcPct val="135000"/>
              </a:lnSpc>
            </a:pPr>
            <a:r>
              <a:rPr lang="en-GB" altLang="en-US"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(</a:t>
            </a:r>
            <a:r>
              <a:rPr lang="en-GB" altLang="en-US">
                <a:ea typeface="Lucida Sans Unicode" pitchFamily="34" charset="0"/>
                <a:cs typeface="Lucida Sans Unicode" pitchFamily="34" charset="0"/>
              </a:rPr>
              <a:t>Patent Cooperation Treaty – PCT)</a:t>
            </a:r>
            <a:r>
              <a:rPr lang="ar-SA" altLang="en-US">
                <a:cs typeface="Arial" charset="0"/>
              </a:rPr>
              <a:t>‏</a:t>
            </a:r>
            <a:endParaRPr lang="en-GB" altLang="en-US">
              <a:ea typeface="Lucida Sans Unicode" pitchFamily="34" charset="0"/>
              <a:cs typeface="Lucida Sans Unicode" pitchFamily="34" charset="0"/>
            </a:endParaRPr>
          </a:p>
          <a:p>
            <a:pPr algn="ctr">
              <a:lnSpc>
                <a:spcPct val="135000"/>
              </a:lnSpc>
            </a:pPr>
            <a:r>
              <a:rPr lang="en-GB" altLang="en-US">
                <a:ea typeface="Lucida Sans Unicode" pitchFamily="34" charset="0"/>
                <a:cs typeface="Lucida Sans Unicode" pitchFamily="34" charset="0"/>
              </a:rPr>
              <a:t>(Administrado pela OMPI)</a:t>
            </a:r>
            <a:r>
              <a:rPr lang="ar-SA" altLang="en-US">
                <a:cs typeface="Arial" charset="0"/>
              </a:rPr>
              <a:t>‏</a:t>
            </a:r>
            <a:r>
              <a:rPr lang="en-GB" altLang="en-US">
                <a:ea typeface="Lucida Sans Unicode" pitchFamily="34" charset="0"/>
                <a:cs typeface="Lucida Sans Unicode" pitchFamily="34" charset="0"/>
              </a:rPr>
              <a:t> </a:t>
            </a:r>
          </a:p>
          <a:p>
            <a:pPr algn="ctr">
              <a:lnSpc>
                <a:spcPct val="135000"/>
              </a:lnSpc>
            </a:pPr>
            <a:r>
              <a:rPr lang="en-GB" altLang="en-US">
                <a:ea typeface="Lucida Sans Unicode" pitchFamily="34" charset="0"/>
                <a:cs typeface="Lucida Sans Unicode" pitchFamily="34" charset="0"/>
              </a:rPr>
              <a:t>Adesão de PT: 24.11.1992 </a:t>
            </a:r>
          </a:p>
        </p:txBody>
      </p:sp>
      <p:pic>
        <p:nvPicPr>
          <p:cNvPr id="114702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18" y="3619501"/>
            <a:ext cx="2279649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4703" name="Picture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4468814"/>
            <a:ext cx="3744384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705" name="Picture 17" descr="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1" y="1484313"/>
            <a:ext cx="20574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706" name="Picture 18" descr="wipos-new-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418" y="1439864"/>
            <a:ext cx="1824567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707" name="Picture 19" descr="epo_member_states_10_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4005263"/>
            <a:ext cx="2482851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952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ChangeArrowheads="1"/>
          </p:cNvSpPr>
          <p:nvPr/>
        </p:nvSpPr>
        <p:spPr bwMode="auto">
          <a:xfrm>
            <a:off x="239185" y="836613"/>
            <a:ext cx="11713633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10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 eaLnBrk="0" hangingPunct="0">
              <a:lnSpc>
                <a:spcPct val="125000"/>
              </a:lnSpc>
              <a:spcBef>
                <a:spcPts val="1000"/>
              </a:spcBef>
              <a:buClr>
                <a:srgbClr val="800080"/>
              </a:buClr>
            </a:pPr>
            <a:r>
              <a:rPr lang="en-GB" altLang="en-US" sz="1600" dirty="0">
                <a:solidFill>
                  <a:srgbClr val="800080"/>
                </a:solidFill>
                <a:ea typeface="Lucida Sans Unicode" pitchFamily="34" charset="0"/>
                <a:cs typeface="Lucida Sans Unicode" pitchFamily="34" charset="0"/>
              </a:rPr>
              <a:t>QUEM?</a:t>
            </a:r>
            <a:r>
              <a:rPr lang="en-GB" altLang="en-US" sz="1600" dirty="0">
                <a:solidFill>
                  <a:srgbClr val="990000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</a:p>
          <a:p>
            <a:pPr algn="ctr" eaLnBrk="0" hangingPunct="0">
              <a:lnSpc>
                <a:spcPct val="125000"/>
              </a:lnSpc>
              <a:spcBef>
                <a:spcPts val="1000"/>
              </a:spcBef>
              <a:buClr>
                <a:srgbClr val="800080"/>
              </a:buClr>
            </a:pPr>
            <a:r>
              <a:rPr lang="en-GB" altLang="en-US" sz="1600" dirty="0" err="1">
                <a:ea typeface="Lucida Sans Unicode" pitchFamily="34" charset="0"/>
                <a:cs typeface="Lucida Sans Unicode" pitchFamily="34" charset="0"/>
              </a:rPr>
              <a:t>Qualquer</a:t>
            </a:r>
            <a:r>
              <a:rPr lang="en-GB" altLang="en-US" sz="1600" dirty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600" dirty="0" err="1">
                <a:ea typeface="Lucida Sans Unicode" pitchFamily="34" charset="0"/>
                <a:cs typeface="Lucida Sans Unicode" pitchFamily="34" charset="0"/>
              </a:rPr>
              <a:t>pessoa</a:t>
            </a:r>
            <a:r>
              <a:rPr lang="en-GB" altLang="en-US" sz="1600" dirty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600" dirty="0" err="1">
                <a:ea typeface="Lucida Sans Unicode" pitchFamily="34" charset="0"/>
                <a:cs typeface="Lucida Sans Unicode" pitchFamily="34" charset="0"/>
              </a:rPr>
              <a:t>independentemente</a:t>
            </a:r>
            <a:r>
              <a:rPr lang="en-GB" altLang="en-US" sz="1600" dirty="0">
                <a:ea typeface="Lucida Sans Unicode" pitchFamily="34" charset="0"/>
                <a:cs typeface="Lucida Sans Unicode" pitchFamily="34" charset="0"/>
              </a:rPr>
              <a:t> da </a:t>
            </a:r>
            <a:r>
              <a:rPr lang="en-GB" altLang="en-US" sz="1600" dirty="0" err="1">
                <a:ea typeface="Lucida Sans Unicode" pitchFamily="34" charset="0"/>
                <a:cs typeface="Lucida Sans Unicode" pitchFamily="34" charset="0"/>
              </a:rPr>
              <a:t>nacionalidade</a:t>
            </a:r>
            <a:r>
              <a:rPr lang="en-GB" altLang="en-US" sz="1600" dirty="0">
                <a:ea typeface="Lucida Sans Unicode" pitchFamily="34" charset="0"/>
                <a:cs typeface="Lucida Sans Unicode" pitchFamily="34" charset="0"/>
              </a:rPr>
              <a:t> e do local de </a:t>
            </a:r>
            <a:r>
              <a:rPr lang="en-GB" altLang="en-US" sz="1600" dirty="0" err="1">
                <a:ea typeface="Lucida Sans Unicode" pitchFamily="34" charset="0"/>
                <a:cs typeface="Lucida Sans Unicode" pitchFamily="34" charset="0"/>
              </a:rPr>
              <a:t>residência</a:t>
            </a:r>
            <a:r>
              <a:rPr lang="en-GB" altLang="en-US" sz="1600" dirty="0">
                <a:ea typeface="Lucida Sans Unicode" pitchFamily="34" charset="0"/>
                <a:cs typeface="Lucida Sans Unicode" pitchFamily="34" charset="0"/>
              </a:rPr>
              <a:t>.</a:t>
            </a:r>
          </a:p>
          <a:p>
            <a:pPr algn="ctr">
              <a:lnSpc>
                <a:spcPct val="125000"/>
              </a:lnSpc>
            </a:pPr>
            <a:endParaRPr lang="en-GB" altLang="en-US" sz="900" dirty="0">
              <a:solidFill>
                <a:srgbClr val="800080"/>
              </a:solidFill>
              <a:ea typeface="Lucida Sans Unicode" pitchFamily="34" charset="0"/>
              <a:cs typeface="Lucida Sans Unicode" pitchFamily="34" charset="0"/>
            </a:endParaRPr>
          </a:p>
          <a:p>
            <a:pPr algn="ctr">
              <a:lnSpc>
                <a:spcPct val="125000"/>
              </a:lnSpc>
            </a:pPr>
            <a:r>
              <a:rPr lang="en-GB" altLang="en-US" sz="1600" dirty="0">
                <a:solidFill>
                  <a:srgbClr val="800080"/>
                </a:solidFill>
                <a:ea typeface="Lucida Sans Unicode" pitchFamily="34" charset="0"/>
                <a:cs typeface="Lucida Sans Unicode" pitchFamily="34" charset="0"/>
              </a:rPr>
              <a:t>ONDE?</a:t>
            </a:r>
            <a:r>
              <a:rPr lang="en-GB" altLang="en-US" sz="1600" dirty="0">
                <a:ea typeface="Lucida Sans Unicode" pitchFamily="34" charset="0"/>
                <a:cs typeface="Lucida Sans Unicode" pitchFamily="34" charset="0"/>
              </a:rPr>
              <a:t> </a:t>
            </a:r>
          </a:p>
          <a:p>
            <a:pPr algn="ctr">
              <a:lnSpc>
                <a:spcPct val="125000"/>
              </a:lnSpc>
            </a:pPr>
            <a:r>
              <a:rPr lang="en-GB" altLang="en-US" sz="1600" dirty="0">
                <a:ea typeface="Lucida Sans Unicode" pitchFamily="34" charset="0"/>
                <a:cs typeface="Lucida Sans Unicode" pitchFamily="34" charset="0"/>
              </a:rPr>
              <a:t>On-line /  </a:t>
            </a:r>
            <a:r>
              <a:rPr lang="en-GB" altLang="en-US" sz="1600" dirty="0" err="1">
                <a:ea typeface="Lucida Sans Unicode" pitchFamily="34" charset="0"/>
                <a:cs typeface="Lucida Sans Unicode" pitchFamily="34" charset="0"/>
              </a:rPr>
              <a:t>Pessoalmente</a:t>
            </a:r>
            <a:r>
              <a:rPr lang="en-GB" altLang="en-US" sz="1600" dirty="0">
                <a:ea typeface="Lucida Sans Unicode" pitchFamily="34" charset="0"/>
                <a:cs typeface="Lucida Sans Unicode" pitchFamily="34" charset="0"/>
              </a:rPr>
              <a:t> /  Via CTT /  Fax</a:t>
            </a:r>
          </a:p>
        </p:txBody>
      </p:sp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334434" y="3716339"/>
            <a:ext cx="3242733" cy="1830387"/>
          </a:xfrm>
          <a:prstGeom prst="rect">
            <a:avLst/>
          </a:prstGeom>
          <a:noFill/>
          <a:ln w="12600" cap="rnd">
            <a:solidFill>
              <a:srgbClr val="3333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10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ts val="1250"/>
              </a:spcBef>
              <a:buClr>
                <a:srgbClr val="669900"/>
              </a:buClr>
            </a:pPr>
            <a:r>
              <a:rPr lang="en-GB" altLang="en-US" sz="2000">
                <a:solidFill>
                  <a:srgbClr val="669900"/>
                </a:solidFill>
                <a:ea typeface="Lucida Sans Unicode" pitchFamily="34" charset="0"/>
                <a:cs typeface="Lucida Sans Unicode" pitchFamily="34" charset="0"/>
              </a:rPr>
              <a:t>PEDIDO NORMAL</a:t>
            </a:r>
          </a:p>
          <a:p>
            <a:pPr algn="ctr" eaLnBrk="0" hangingPunct="0">
              <a:spcBef>
                <a:spcPts val="500"/>
              </a:spcBef>
              <a:buClr>
                <a:srgbClr val="669900"/>
              </a:buClr>
            </a:pPr>
            <a:endParaRPr lang="en-GB" altLang="en-US" sz="800">
              <a:solidFill>
                <a:srgbClr val="669900"/>
              </a:solidFill>
              <a:ea typeface="Lucida Sans Unicode" pitchFamily="34" charset="0"/>
              <a:cs typeface="Lucida Sans Unicode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en-GB" altLang="en-US" sz="1600"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 DESCRIÇÃO</a:t>
            </a:r>
          </a:p>
          <a:p>
            <a:pPr algn="ctr">
              <a:lnSpc>
                <a:spcPct val="130000"/>
              </a:lnSpc>
            </a:pPr>
            <a:r>
              <a:rPr lang="en-GB" altLang="en-US" sz="1600"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 REIVINDICAÇÕES</a:t>
            </a:r>
          </a:p>
          <a:p>
            <a:pPr algn="ctr">
              <a:lnSpc>
                <a:spcPct val="130000"/>
              </a:lnSpc>
            </a:pPr>
            <a:r>
              <a:rPr lang="en-GB" altLang="en-US" sz="1600"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 DESENHOS</a:t>
            </a:r>
          </a:p>
          <a:p>
            <a:pPr algn="ctr">
              <a:lnSpc>
                <a:spcPct val="130000"/>
              </a:lnSpc>
            </a:pPr>
            <a:r>
              <a:rPr lang="en-GB" altLang="en-US" sz="1600"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 RESUMO</a:t>
            </a:r>
          </a:p>
        </p:txBody>
      </p:sp>
      <p:sp>
        <p:nvSpPr>
          <p:cNvPr id="116740" name="Rectangle 4"/>
          <p:cNvSpPr>
            <a:spLocks noChangeArrowheads="1"/>
          </p:cNvSpPr>
          <p:nvPr/>
        </p:nvSpPr>
        <p:spPr bwMode="auto">
          <a:xfrm>
            <a:off x="7825317" y="4076701"/>
            <a:ext cx="3934883" cy="1539875"/>
          </a:xfrm>
          <a:prstGeom prst="rect">
            <a:avLst/>
          </a:prstGeom>
          <a:noFill/>
          <a:ln w="3240" cap="rnd">
            <a:solidFill>
              <a:srgbClr val="80008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10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ts val="1000"/>
              </a:spcBef>
              <a:buClr>
                <a:srgbClr val="660066"/>
              </a:buClr>
            </a:pPr>
            <a:r>
              <a:rPr lang="en-GB" altLang="en-US" sz="1600">
                <a:solidFill>
                  <a:srgbClr val="660066"/>
                </a:solidFill>
                <a:ea typeface="Lucida Sans Unicode" pitchFamily="34" charset="0"/>
                <a:cs typeface="Lucida Sans Unicode" pitchFamily="34" charset="0"/>
              </a:rPr>
              <a:t>PEDIDO PROVISÓRIO DE PATENTE (PPP)</a:t>
            </a:r>
            <a:r>
              <a:rPr lang="ar-SA" altLang="en-US" sz="1600">
                <a:solidFill>
                  <a:srgbClr val="660066"/>
                </a:solidFill>
                <a:cs typeface="Arial" charset="0"/>
              </a:rPr>
              <a:t>‏</a:t>
            </a:r>
            <a:endParaRPr lang="en-GB" altLang="en-US" sz="1600">
              <a:solidFill>
                <a:srgbClr val="660066"/>
              </a:solidFill>
              <a:ea typeface="Lucida Sans Unicode" pitchFamily="34" charset="0"/>
              <a:cs typeface="Lucida Sans Unicode" pitchFamily="34" charset="0"/>
            </a:endParaRPr>
          </a:p>
          <a:p>
            <a:pPr algn="ctr" eaLnBrk="0" hangingPunct="0">
              <a:spcBef>
                <a:spcPts val="1000"/>
              </a:spcBef>
              <a:buClr>
                <a:srgbClr val="660066"/>
              </a:buClr>
            </a:pPr>
            <a:endParaRPr lang="en-GB" altLang="en-US" sz="700">
              <a:solidFill>
                <a:srgbClr val="660066"/>
              </a:solidFill>
              <a:ea typeface="Lucida Sans Unicode" pitchFamily="34" charset="0"/>
              <a:cs typeface="Lucida Sans Unicode" pitchFamily="34" charset="0"/>
            </a:endParaRPr>
          </a:p>
          <a:p>
            <a:pPr algn="ctr" eaLnBrk="0" hangingPunct="0">
              <a:spcBef>
                <a:spcPts val="500"/>
              </a:spcBef>
              <a:buClr>
                <a:srgbClr val="660066"/>
              </a:buClr>
            </a:pPr>
            <a:r>
              <a:rPr lang="en-GB" altLang="en-US"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DOCUMENTO QUE DESCREVA A INVENÇÃO</a:t>
            </a:r>
            <a:endParaRPr lang="en-GB" altLang="en-US" sz="400">
              <a:effectLst>
                <a:outerShdw blurRad="38100" dist="38100" dir="2700000" algn="tl">
                  <a:srgbClr val="C0C0C0"/>
                </a:outerShdw>
              </a:effectLst>
              <a:ea typeface="Lucida Sans Unicode" pitchFamily="34" charset="0"/>
              <a:cs typeface="Lucida Sans Unicode" pitchFamily="34" charset="0"/>
            </a:endParaRPr>
          </a:p>
          <a:p>
            <a:pPr algn="just">
              <a:lnSpc>
                <a:spcPct val="135000"/>
              </a:lnSpc>
            </a:pPr>
            <a:endParaRPr lang="en-GB" altLang="en-US" sz="1300">
              <a:solidFill>
                <a:srgbClr val="660066"/>
              </a:solidFill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6741" name="Line 5"/>
          <p:cNvSpPr>
            <a:spLocks noChangeShapeType="1"/>
          </p:cNvSpPr>
          <p:nvPr/>
        </p:nvSpPr>
        <p:spPr bwMode="auto">
          <a:xfrm flipH="1">
            <a:off x="1968500" y="2781301"/>
            <a:ext cx="0" cy="792163"/>
          </a:xfrm>
          <a:prstGeom prst="line">
            <a:avLst/>
          </a:prstGeom>
          <a:noFill/>
          <a:ln w="28440" cap="rnd">
            <a:solidFill>
              <a:srgbClr val="800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4" name="Rectangle 8"/>
          <p:cNvSpPr>
            <a:spLocks noChangeArrowheads="1"/>
          </p:cNvSpPr>
          <p:nvPr/>
        </p:nvSpPr>
        <p:spPr bwMode="auto">
          <a:xfrm>
            <a:off x="3960285" y="3884613"/>
            <a:ext cx="1630872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GB" altLang="en-US" sz="1600"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Falta de tempo</a:t>
            </a:r>
          </a:p>
        </p:txBody>
      </p:sp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4502152" y="4424363"/>
            <a:ext cx="2406726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GB" altLang="en-US" sz="1600"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Falta de financiamento</a:t>
            </a:r>
          </a:p>
        </p:txBody>
      </p:sp>
      <p:sp>
        <p:nvSpPr>
          <p:cNvPr id="116746" name="Rectangle 10"/>
          <p:cNvSpPr>
            <a:spLocks noChangeArrowheads="1"/>
          </p:cNvSpPr>
          <p:nvPr/>
        </p:nvSpPr>
        <p:spPr bwMode="auto">
          <a:xfrm>
            <a:off x="3795185" y="5054600"/>
            <a:ext cx="2324973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GB" altLang="en-US" sz="1600"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Pressão para divulgar</a:t>
            </a:r>
          </a:p>
        </p:txBody>
      </p:sp>
      <p:sp>
        <p:nvSpPr>
          <p:cNvPr id="116749" name="Rectangle 13"/>
          <p:cNvSpPr>
            <a:spLocks noChangeArrowheads="1"/>
          </p:cNvSpPr>
          <p:nvPr/>
        </p:nvSpPr>
        <p:spPr bwMode="auto">
          <a:xfrm>
            <a:off x="3790951" y="3716338"/>
            <a:ext cx="3841749" cy="1871662"/>
          </a:xfrm>
          <a:prstGeom prst="rect">
            <a:avLst/>
          </a:prstGeom>
          <a:noFill/>
          <a:ln w="19080">
            <a:solidFill>
              <a:srgbClr val="99CC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50" name="Line 14"/>
          <p:cNvSpPr>
            <a:spLocks noChangeShapeType="1"/>
          </p:cNvSpPr>
          <p:nvPr/>
        </p:nvSpPr>
        <p:spPr bwMode="auto">
          <a:xfrm>
            <a:off x="2063751" y="2781300"/>
            <a:ext cx="3456516" cy="863600"/>
          </a:xfrm>
          <a:prstGeom prst="line">
            <a:avLst/>
          </a:prstGeom>
          <a:noFill/>
          <a:ln w="28440" cap="rnd">
            <a:solidFill>
              <a:srgbClr val="800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51" name="Rectangle 15"/>
          <p:cNvSpPr>
            <a:spLocks noChangeArrowheads="1"/>
          </p:cNvSpPr>
          <p:nvPr/>
        </p:nvSpPr>
        <p:spPr bwMode="auto">
          <a:xfrm>
            <a:off x="1295401" y="2420939"/>
            <a:ext cx="1536700" cy="335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10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ts val="1125"/>
              </a:spcBef>
              <a:buClr>
                <a:srgbClr val="800080"/>
              </a:buClr>
            </a:pPr>
            <a:r>
              <a:rPr lang="en-GB" altLang="en-US" sz="1800" u="sng">
                <a:solidFill>
                  <a:srgbClr val="800080"/>
                </a:solidFill>
                <a:ea typeface="Lucida Sans Unicode" pitchFamily="34" charset="0"/>
                <a:cs typeface="Lucida Sans Unicode" pitchFamily="34" charset="0"/>
              </a:rPr>
              <a:t>COMO?</a:t>
            </a:r>
          </a:p>
        </p:txBody>
      </p:sp>
      <p:grpSp>
        <p:nvGrpSpPr>
          <p:cNvPr id="116752" name="Group 16"/>
          <p:cNvGrpSpPr>
            <a:grpSpLocks/>
          </p:cNvGrpSpPr>
          <p:nvPr/>
        </p:nvGrpSpPr>
        <p:grpSpPr bwMode="auto">
          <a:xfrm>
            <a:off x="814918" y="5876925"/>
            <a:ext cx="5183716" cy="431800"/>
            <a:chOff x="113" y="3067"/>
            <a:chExt cx="2449" cy="272"/>
          </a:xfrm>
        </p:grpSpPr>
        <p:sp>
          <p:nvSpPr>
            <p:cNvPr id="116753" name="Rectangle 17"/>
            <p:cNvSpPr>
              <a:spLocks noChangeArrowheads="1"/>
            </p:cNvSpPr>
            <p:nvPr/>
          </p:nvSpPr>
          <p:spPr bwMode="auto">
            <a:xfrm>
              <a:off x="113" y="3067"/>
              <a:ext cx="2449" cy="272"/>
            </a:xfrm>
            <a:prstGeom prst="rect">
              <a:avLst/>
            </a:prstGeom>
            <a:solidFill>
              <a:srgbClr val="FFFF99">
                <a:alpha val="52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54" name="Rectangle 18"/>
            <p:cNvSpPr>
              <a:spLocks noChangeArrowheads="1"/>
            </p:cNvSpPr>
            <p:nvPr/>
          </p:nvSpPr>
          <p:spPr bwMode="auto">
            <a:xfrm>
              <a:off x="113" y="3113"/>
              <a:ext cx="2404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4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algn="just"/>
              <a:r>
                <a:rPr lang="en-GB" altLang="en-US" b="0">
                  <a:ea typeface="Lucida Sans Unicode" pitchFamily="34" charset="0"/>
                  <a:cs typeface="Lucida Sans Unicode" pitchFamily="34" charset="0"/>
                </a:rPr>
                <a:t>Podem ser entregues em </a:t>
              </a:r>
              <a:r>
                <a:rPr lang="en-GB" altLang="en-US" b="0">
                  <a:solidFill>
                    <a:srgbClr val="669900"/>
                  </a:solidFill>
                  <a:ea typeface="Lucida Sans Unicode" pitchFamily="34" charset="0"/>
                  <a:cs typeface="Lucida Sans Unicode" pitchFamily="34" charset="0"/>
                </a:rPr>
                <a:t>português </a:t>
              </a:r>
              <a:r>
                <a:rPr lang="en-GB" altLang="en-US" b="0">
                  <a:solidFill>
                    <a:schemeClr val="tx1"/>
                  </a:solidFill>
                  <a:ea typeface="Lucida Sans Unicode" pitchFamily="34" charset="0"/>
                  <a:cs typeface="Lucida Sans Unicode" pitchFamily="34" charset="0"/>
                </a:rPr>
                <a:t>ou</a:t>
              </a:r>
              <a:r>
                <a:rPr lang="en-GB" altLang="en-US" b="0">
                  <a:solidFill>
                    <a:srgbClr val="669900"/>
                  </a:solidFill>
                  <a:ea typeface="Lucida Sans Unicode" pitchFamily="34" charset="0"/>
                  <a:cs typeface="Lucida Sans Unicode" pitchFamily="34" charset="0"/>
                </a:rPr>
                <a:t> inglês</a:t>
              </a:r>
              <a:r>
                <a:rPr lang="en-GB" altLang="en-US" b="0">
                  <a:ea typeface="Lucida Sans Unicode" pitchFamily="34" charset="0"/>
                  <a:cs typeface="Lucida Sans Unicode" pitchFamily="34" charset="0"/>
                </a:rPr>
                <a:t>. </a:t>
              </a:r>
            </a:p>
          </p:txBody>
        </p:sp>
      </p:grpSp>
      <p:sp>
        <p:nvSpPr>
          <p:cNvPr id="116755" name="Line 19"/>
          <p:cNvSpPr>
            <a:spLocks noChangeShapeType="1"/>
          </p:cNvSpPr>
          <p:nvPr/>
        </p:nvSpPr>
        <p:spPr bwMode="auto">
          <a:xfrm>
            <a:off x="1968500" y="5589589"/>
            <a:ext cx="0" cy="287337"/>
          </a:xfrm>
          <a:prstGeom prst="line">
            <a:avLst/>
          </a:prstGeom>
          <a:noFill/>
          <a:ln w="12600" cap="rnd">
            <a:solidFill>
              <a:srgbClr val="3333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10800">
            <a:spAutoFit/>
          </a:bodyPr>
          <a:lstStyle/>
          <a:p>
            <a:endParaRPr lang="en-US"/>
          </a:p>
        </p:txBody>
      </p:sp>
      <p:sp>
        <p:nvSpPr>
          <p:cNvPr id="116756" name="Line 20"/>
          <p:cNvSpPr>
            <a:spLocks noChangeShapeType="1"/>
          </p:cNvSpPr>
          <p:nvPr/>
        </p:nvSpPr>
        <p:spPr bwMode="auto">
          <a:xfrm>
            <a:off x="9935633" y="5661026"/>
            <a:ext cx="0" cy="360363"/>
          </a:xfrm>
          <a:prstGeom prst="line">
            <a:avLst/>
          </a:prstGeom>
          <a:noFill/>
          <a:ln w="3240" cap="rnd">
            <a:solidFill>
              <a:srgbClr val="8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10800">
            <a:spAutoFit/>
          </a:bodyPr>
          <a:lstStyle/>
          <a:p>
            <a:endParaRPr lang="en-US"/>
          </a:p>
        </p:txBody>
      </p:sp>
      <p:sp>
        <p:nvSpPr>
          <p:cNvPr id="116757" name="Line 21"/>
          <p:cNvSpPr>
            <a:spLocks noChangeShapeType="1"/>
          </p:cNvSpPr>
          <p:nvPr/>
        </p:nvSpPr>
        <p:spPr bwMode="auto">
          <a:xfrm flipH="1">
            <a:off x="6000750" y="6021388"/>
            <a:ext cx="3934883" cy="0"/>
          </a:xfrm>
          <a:prstGeom prst="line">
            <a:avLst/>
          </a:prstGeom>
          <a:noFill/>
          <a:ln w="3240" cap="rnd">
            <a:solidFill>
              <a:srgbClr val="80008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10800">
            <a:spAutoFit/>
          </a:bodyPr>
          <a:lstStyle/>
          <a:p>
            <a:endParaRPr lang="en-US"/>
          </a:p>
        </p:txBody>
      </p:sp>
      <p:cxnSp>
        <p:nvCxnSpPr>
          <p:cNvPr id="116758" name="AutoShape 22"/>
          <p:cNvCxnSpPr>
            <a:cxnSpLocks noChangeShapeType="1"/>
          </p:cNvCxnSpPr>
          <p:nvPr/>
        </p:nvCxnSpPr>
        <p:spPr bwMode="auto">
          <a:xfrm>
            <a:off x="7774518" y="3789363"/>
            <a:ext cx="817033" cy="260350"/>
          </a:xfrm>
          <a:prstGeom prst="bentConnector2">
            <a:avLst/>
          </a:prstGeom>
          <a:noFill/>
          <a:ln w="19050">
            <a:solidFill>
              <a:srgbClr val="80008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759" name="Rectangle 23"/>
          <p:cNvSpPr>
            <a:spLocks noChangeArrowheads="1"/>
          </p:cNvSpPr>
          <p:nvPr/>
        </p:nvSpPr>
        <p:spPr bwMode="auto">
          <a:xfrm>
            <a:off x="239184" y="152401"/>
            <a:ext cx="8737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ts val="1250"/>
              </a:spcBef>
              <a:buClr>
                <a:srgbClr val="FFFFFF"/>
              </a:buClr>
            </a:pPr>
            <a:r>
              <a:rPr lang="en-GB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VIA NACIONAL</a:t>
            </a:r>
          </a:p>
        </p:txBody>
      </p:sp>
    </p:spTree>
    <p:extLst>
      <p:ext uri="{BB962C8B-B14F-4D97-AF65-F5344CB8AC3E}">
        <p14:creationId xmlns:p14="http://schemas.microsoft.com/office/powerpoint/2010/main" val="19657242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1102785" y="2997201"/>
            <a:ext cx="8832849" cy="2016125"/>
          </a:xfrm>
          <a:prstGeom prst="rect">
            <a:avLst/>
          </a:prstGeom>
          <a:solidFill>
            <a:srgbClr val="CCFFCC">
              <a:alpha val="46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787" name="Text Box 3"/>
          <p:cNvSpPr txBox="1">
            <a:spLocks noChangeArrowheads="1"/>
          </p:cNvSpPr>
          <p:nvPr/>
        </p:nvSpPr>
        <p:spPr bwMode="auto">
          <a:xfrm>
            <a:off x="527051" y="908051"/>
            <a:ext cx="11137900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448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 marL="1319213" indent="-228600"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20000"/>
              </a:lnSpc>
              <a:spcBef>
                <a:spcPts val="1250"/>
              </a:spcBef>
              <a:buClr>
                <a:srgbClr val="003300"/>
              </a:buClr>
              <a:buFont typeface="Wingdings" pitchFamily="2" charset="2"/>
              <a:buNone/>
            </a:pPr>
            <a:endParaRPr lang="en-GB" altLang="en-US" sz="300" u="sng" dirty="0">
              <a:solidFill>
                <a:srgbClr val="003300"/>
              </a:solidFill>
              <a:ea typeface="Lucida Sans Unicode" pitchFamily="34" charset="0"/>
              <a:cs typeface="Lucida Sans Unicode" pitchFamily="34" charset="0"/>
            </a:endParaRPr>
          </a:p>
          <a:p>
            <a:pPr algn="ctr">
              <a:lnSpc>
                <a:spcPct val="120000"/>
              </a:lnSpc>
              <a:buClr>
                <a:srgbClr val="003300"/>
              </a:buClr>
              <a:buFont typeface="Wingdings" pitchFamily="2" charset="2"/>
              <a:buNone/>
            </a:pPr>
            <a:r>
              <a:rPr lang="en-GB" altLang="en-US" sz="2000" u="sng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O QUE É</a:t>
            </a:r>
          </a:p>
          <a:p>
            <a:pPr algn="ctr">
              <a:lnSpc>
                <a:spcPct val="120000"/>
              </a:lnSpc>
              <a:spcBef>
                <a:spcPts val="563"/>
              </a:spcBef>
              <a:buClr>
                <a:srgbClr val="003300"/>
              </a:buClr>
              <a:buFont typeface="Wingdings" pitchFamily="2" charset="2"/>
              <a:buNone/>
            </a:pPr>
            <a:endParaRPr lang="en-GB" altLang="en-US" sz="1000" u="sng" dirty="0">
              <a:solidFill>
                <a:schemeClr val="tx1"/>
              </a:solidFill>
              <a:ea typeface="Lucida Sans Unicode" pitchFamily="34" charset="0"/>
              <a:cs typeface="Lucida Sans Unicode" pitchFamily="34" charset="0"/>
            </a:endParaRPr>
          </a:p>
          <a:p>
            <a:pPr algn="ctr">
              <a:lnSpc>
                <a:spcPct val="120000"/>
              </a:lnSpc>
              <a:spcBef>
                <a:spcPts val="1125"/>
              </a:spcBef>
              <a:buClr>
                <a:srgbClr val="003300"/>
              </a:buClr>
              <a:buFont typeface="Wingdings" pitchFamily="2" charset="2"/>
              <a:buNone/>
            </a:pP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Forma simples para </a:t>
            </a:r>
            <a:r>
              <a:rPr lang="en-GB" altLang="en-US" sz="1800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apresentar</a:t>
            </a: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um </a:t>
            </a:r>
            <a:r>
              <a:rPr lang="en-GB" altLang="en-US" sz="1800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pedido</a:t>
            </a: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de </a:t>
            </a:r>
            <a:r>
              <a:rPr lang="en-GB" altLang="en-US" sz="1800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patente</a:t>
            </a: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800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rapidamente</a:t>
            </a: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1125"/>
              </a:spcBef>
              <a:buClr>
                <a:srgbClr val="003300"/>
              </a:buClr>
              <a:buFont typeface="Wingdings" pitchFamily="2" charset="2"/>
              <a:buNone/>
            </a:pPr>
            <a:endParaRPr lang="en-GB" altLang="en-US" sz="1500" dirty="0">
              <a:solidFill>
                <a:schemeClr val="tx1"/>
              </a:solidFill>
              <a:ea typeface="Lucida Sans Unicode" pitchFamily="34" charset="0"/>
              <a:cs typeface="Lucida Sans Unicode" pitchFamily="34" charset="0"/>
            </a:endParaRPr>
          </a:p>
          <a:p>
            <a:pPr>
              <a:lnSpc>
                <a:spcPct val="120000"/>
              </a:lnSpc>
              <a:spcBef>
                <a:spcPts val="1125"/>
              </a:spcBef>
              <a:buClr>
                <a:srgbClr val="003300"/>
              </a:buClr>
              <a:buFont typeface="Wingdings" pitchFamily="2" charset="2"/>
              <a:buNone/>
            </a:pP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É </a:t>
            </a:r>
            <a:r>
              <a:rPr lang="en-GB" altLang="en-US" sz="1800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necessário</a:t>
            </a: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:</a:t>
            </a:r>
            <a:endParaRPr lang="en-GB" altLang="en-US" sz="800" b="0" dirty="0">
              <a:solidFill>
                <a:schemeClr val="tx1"/>
              </a:solidFill>
              <a:ea typeface="Lucida Sans Unicode" pitchFamily="34" charset="0"/>
              <a:cs typeface="Lucida Sans Unicode" pitchFamily="34" charset="0"/>
            </a:endParaRPr>
          </a:p>
          <a:p>
            <a:pPr lvl="1" algn="just">
              <a:lnSpc>
                <a:spcPct val="120000"/>
              </a:lnSpc>
              <a:spcBef>
                <a:spcPts val="1000"/>
              </a:spcBef>
              <a:buClr>
                <a:srgbClr val="82B000"/>
              </a:buClr>
              <a:buFont typeface="Wingdings" pitchFamily="2" charset="2"/>
              <a:buChar char=""/>
            </a:pPr>
            <a:r>
              <a:rPr lang="en-GB" altLang="en-US" sz="1600" b="0" dirty="0">
                <a:solidFill>
                  <a:srgbClr val="003300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800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Apresentar</a:t>
            </a: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a </a:t>
            </a:r>
            <a:r>
              <a:rPr lang="en-GB" altLang="en-US" sz="1800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identificação</a:t>
            </a: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do </a:t>
            </a:r>
            <a:r>
              <a:rPr lang="en-GB" altLang="en-US" sz="1800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requerente</a:t>
            </a:r>
            <a:endParaRPr lang="en-GB" altLang="en-US" sz="1800" dirty="0">
              <a:solidFill>
                <a:schemeClr val="tx1"/>
              </a:solidFill>
              <a:ea typeface="Lucida Sans Unicode" pitchFamily="34" charset="0"/>
              <a:cs typeface="Lucida Sans Unicode" pitchFamily="34" charset="0"/>
            </a:endParaRPr>
          </a:p>
          <a:p>
            <a:pPr lvl="1" algn="just">
              <a:lnSpc>
                <a:spcPct val="120000"/>
              </a:lnSpc>
              <a:spcBef>
                <a:spcPts val="1000"/>
              </a:spcBef>
              <a:buClr>
                <a:srgbClr val="82B000"/>
              </a:buClr>
              <a:buFont typeface="Wingdings" pitchFamily="2" charset="2"/>
              <a:buChar char=""/>
            </a:pP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800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Entregar</a:t>
            </a: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(PT </a:t>
            </a:r>
            <a:r>
              <a:rPr lang="en-GB" altLang="en-US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ou</a:t>
            </a:r>
            <a:r>
              <a:rPr lang="en-GB" altLang="en-US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IN)</a:t>
            </a: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800" u="sng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documento</a:t>
            </a:r>
            <a:r>
              <a:rPr lang="en-GB" altLang="en-US" sz="1800" u="sng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800" u="sng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que</a:t>
            </a:r>
            <a:r>
              <a:rPr lang="en-GB" altLang="en-US" sz="1800" u="sng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800" u="sng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descreva</a:t>
            </a:r>
            <a:r>
              <a:rPr lang="en-GB" altLang="en-US" sz="1800" u="sng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a </a:t>
            </a:r>
            <a:r>
              <a:rPr lang="en-GB" altLang="en-US" sz="1800" u="sng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invenção</a:t>
            </a:r>
            <a:r>
              <a:rPr lang="en-GB" altLang="en-US" sz="1800" dirty="0">
                <a:solidFill>
                  <a:srgbClr val="003300"/>
                </a:solidFill>
                <a:ea typeface="Lucida Sans Unicode" pitchFamily="34" charset="0"/>
                <a:cs typeface="Lucida Sans Unicode" pitchFamily="34" charset="0"/>
              </a:rPr>
              <a:t>  </a:t>
            </a:r>
          </a:p>
          <a:p>
            <a:pPr lvl="1" algn="just">
              <a:lnSpc>
                <a:spcPct val="120000"/>
              </a:lnSpc>
              <a:spcBef>
                <a:spcPts val="1000"/>
              </a:spcBef>
              <a:buClr>
                <a:srgbClr val="82B000"/>
              </a:buClr>
              <a:buFont typeface="Wingdings" pitchFamily="2" charset="2"/>
              <a:buNone/>
            </a:pPr>
            <a:r>
              <a:rPr lang="en-GB" altLang="en-US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   (</a:t>
            </a:r>
            <a:r>
              <a:rPr lang="en-GB" altLang="en-US" dirty="0" err="1">
                <a:solidFill>
                  <a:srgbClr val="99CC00"/>
                </a:solidFill>
                <a:ea typeface="Lucida Sans Unicode" pitchFamily="34" charset="0"/>
                <a:cs typeface="Lucida Sans Unicode" pitchFamily="34" charset="0"/>
              </a:rPr>
              <a:t>por</a:t>
            </a:r>
            <a:r>
              <a:rPr lang="en-GB" altLang="en-US" dirty="0">
                <a:solidFill>
                  <a:srgbClr val="99CC00"/>
                </a:solidFill>
                <a:ea typeface="Lucida Sans Unicode" pitchFamily="34" charset="0"/>
                <a:cs typeface="Lucida Sans Unicode" pitchFamily="34" charset="0"/>
              </a:rPr>
              <a:t> ex.:</a:t>
            </a:r>
            <a:r>
              <a:rPr lang="en-GB" altLang="en-US" dirty="0">
                <a:solidFill>
                  <a:srgbClr val="003300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um </a:t>
            </a:r>
            <a:r>
              <a:rPr lang="en-GB" altLang="en-US" i="1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paper</a:t>
            </a:r>
            <a:r>
              <a:rPr lang="en-GB" altLang="en-US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científico</a:t>
            </a:r>
            <a:r>
              <a:rPr lang="en-GB" altLang="en-US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, </a:t>
            </a:r>
            <a:r>
              <a:rPr lang="en-GB" altLang="en-US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uma</a:t>
            </a:r>
            <a:r>
              <a:rPr lang="en-GB" altLang="en-US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tese</a:t>
            </a:r>
            <a:r>
              <a:rPr lang="en-GB" altLang="en-US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, etc.)</a:t>
            </a:r>
            <a:r>
              <a:rPr lang="ar-SA" altLang="en-US" dirty="0">
                <a:solidFill>
                  <a:schemeClr val="tx1"/>
                </a:solidFill>
                <a:cs typeface="Arial" charset="0"/>
              </a:rPr>
              <a:t>‏</a:t>
            </a:r>
            <a:r>
              <a:rPr lang="en-GB" altLang="en-US" dirty="0">
                <a:solidFill>
                  <a:srgbClr val="003300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</a:p>
          <a:p>
            <a:pPr lvl="1" algn="just">
              <a:lnSpc>
                <a:spcPct val="120000"/>
              </a:lnSpc>
              <a:spcBef>
                <a:spcPts val="1000"/>
              </a:spcBef>
              <a:buClr>
                <a:srgbClr val="82B000"/>
              </a:buClr>
              <a:buFont typeface="Wingdings" pitchFamily="2" charset="2"/>
              <a:buChar char=""/>
            </a:pPr>
            <a:r>
              <a:rPr lang="pt-PT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pt-PT" altLang="en-US" sz="1800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Efectuar</a:t>
            </a: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800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pagamento</a:t>
            </a: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de </a:t>
            </a:r>
            <a:r>
              <a:rPr lang="en-GB" altLang="en-US" sz="1800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uma</a:t>
            </a: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taxa</a:t>
            </a:r>
          </a:p>
          <a:p>
            <a:pPr algn="just">
              <a:lnSpc>
                <a:spcPct val="120000"/>
              </a:lnSpc>
              <a:spcBef>
                <a:spcPts val="625"/>
              </a:spcBef>
              <a:buClr>
                <a:srgbClr val="003300"/>
              </a:buClr>
              <a:buFont typeface="Wingdings" pitchFamily="2" charset="2"/>
              <a:buNone/>
            </a:pPr>
            <a:endParaRPr lang="en-GB" altLang="en-US" sz="1000" dirty="0">
              <a:solidFill>
                <a:srgbClr val="800080"/>
              </a:solidFill>
              <a:ea typeface="Lucida Sans Unicode" pitchFamily="34" charset="0"/>
              <a:cs typeface="Lucida Sans Unicode" pitchFamily="34" charset="0"/>
            </a:endParaRPr>
          </a:p>
          <a:p>
            <a:pPr algn="just">
              <a:lnSpc>
                <a:spcPct val="120000"/>
              </a:lnSpc>
              <a:spcBef>
                <a:spcPts val="1125"/>
              </a:spcBef>
              <a:buClr>
                <a:srgbClr val="003300"/>
              </a:buClr>
              <a:buFont typeface="Wingdings" pitchFamily="2" charset="2"/>
              <a:buNone/>
            </a:pPr>
            <a:r>
              <a:rPr lang="en-GB" altLang="en-US" sz="1800" dirty="0" err="1">
                <a:solidFill>
                  <a:srgbClr val="800080"/>
                </a:solidFill>
                <a:ea typeface="Lucida Sans Unicode" pitchFamily="34" charset="0"/>
                <a:cs typeface="Lucida Sans Unicode" pitchFamily="34" charset="0"/>
              </a:rPr>
              <a:t>Validade</a:t>
            </a:r>
            <a:r>
              <a:rPr lang="en-GB" altLang="en-US" sz="1800" dirty="0">
                <a:solidFill>
                  <a:srgbClr val="800080"/>
                </a:solidFill>
                <a:ea typeface="Lucida Sans Unicode" pitchFamily="34" charset="0"/>
                <a:cs typeface="Lucida Sans Unicode" pitchFamily="34" charset="0"/>
              </a:rPr>
              <a:t>:</a:t>
            </a:r>
            <a:r>
              <a:rPr lang="en-GB" altLang="en-US" sz="1800" dirty="0">
                <a:solidFill>
                  <a:srgbClr val="003300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800" u="sng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Período</a:t>
            </a:r>
            <a:r>
              <a:rPr lang="en-GB" altLang="en-US" sz="1800" u="sng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800" u="sng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máximo</a:t>
            </a:r>
            <a:r>
              <a:rPr lang="en-GB" altLang="en-US" sz="1800" u="sng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de 12 </a:t>
            </a:r>
            <a:r>
              <a:rPr lang="en-GB" altLang="en-US" sz="1800" u="sng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meses</a:t>
            </a:r>
            <a:endParaRPr lang="en-GB" altLang="en-US" sz="1800" dirty="0">
              <a:solidFill>
                <a:schemeClr val="tx1"/>
              </a:solidFill>
              <a:ea typeface="Lucida Sans Unicode" pitchFamily="34" charset="0"/>
              <a:cs typeface="Lucida Sans Unicode" pitchFamily="34" charset="0"/>
              <a:sym typeface="Wingdings" pitchFamily="2" charset="2"/>
            </a:endParaRPr>
          </a:p>
          <a:p>
            <a:pPr algn="just">
              <a:lnSpc>
                <a:spcPct val="120000"/>
              </a:lnSpc>
              <a:spcBef>
                <a:spcPts val="1125"/>
              </a:spcBef>
              <a:buClr>
                <a:srgbClr val="003300"/>
              </a:buClr>
              <a:buFont typeface="Wingdings" pitchFamily="2" charset="2"/>
              <a:buNone/>
            </a:pP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  <a:sym typeface="Wingdings" pitchFamily="2" charset="2"/>
              </a:rPr>
              <a:t>	          </a:t>
            </a:r>
            <a:r>
              <a:rPr lang="en-GB" altLang="en-US" sz="1800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Pode</a:t>
            </a: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800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em</a:t>
            </a: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800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qualquer</a:t>
            </a: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800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altura</a:t>
            </a: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800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ser</a:t>
            </a: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800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convertido</a:t>
            </a: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800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em</a:t>
            </a: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800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pedido</a:t>
            </a: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GB" altLang="en-US" sz="1800" dirty="0" err="1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definitivo</a:t>
            </a:r>
            <a:r>
              <a:rPr lang="en-GB" altLang="en-US" sz="1800" dirty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rPr>
              <a:t>.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1752016" y="171065"/>
            <a:ext cx="9025467" cy="40229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ts val="1250"/>
              </a:spcBef>
              <a:buClr>
                <a:srgbClr val="FFFFFF"/>
              </a:buClr>
            </a:pPr>
            <a:r>
              <a:rPr lang="en-GB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VIA NACIONAL - PEDIDO PROVISÓRIO DE PATENTE</a:t>
            </a:r>
          </a:p>
        </p:txBody>
      </p:sp>
    </p:spTree>
    <p:extLst>
      <p:ext uri="{BB962C8B-B14F-4D97-AF65-F5344CB8AC3E}">
        <p14:creationId xmlns:p14="http://schemas.microsoft.com/office/powerpoint/2010/main" val="35127724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ChangeArrowheads="1"/>
          </p:cNvSpPr>
          <p:nvPr/>
        </p:nvSpPr>
        <p:spPr bwMode="auto">
          <a:xfrm>
            <a:off x="2736851" y="1087439"/>
            <a:ext cx="6720416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buClrTx/>
              <a:buSzTx/>
              <a:buFontTx/>
              <a:buNone/>
            </a:pPr>
            <a:r>
              <a:rPr lang="pt-PT" altLang="en-US" sz="2000" u="sng">
                <a:solidFill>
                  <a:schemeClr val="accent2"/>
                </a:solidFill>
                <a:ea typeface="Lucida Sans Unicode" pitchFamily="34" charset="0"/>
                <a:cs typeface="Lucida Sans Unicode" pitchFamily="34" charset="0"/>
              </a:rPr>
              <a:t>PEDIDO PROVISÓRIO DE  PATENTE</a:t>
            </a:r>
            <a:endParaRPr lang="pt-PT" altLang="en-US" sz="2000" b="0" u="sng">
              <a:solidFill>
                <a:schemeClr val="accent2"/>
              </a:solidFill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239184" y="152401"/>
            <a:ext cx="87376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4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400" b="1">
                <a:solidFill>
                  <a:srgbClr val="000000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400" b="1">
                <a:solidFill>
                  <a:srgbClr val="000000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400" b="1">
                <a:solidFill>
                  <a:srgbClr val="000000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lang="pt-PT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Lucida Sans Unicode" pitchFamily="34" charset="0"/>
                <a:cs typeface="Lucida Sans Unicode" pitchFamily="34" charset="0"/>
              </a:rPr>
              <a:t>VIA NACIONAL - WORKFLOW</a:t>
            </a:r>
          </a:p>
        </p:txBody>
      </p:sp>
      <p:grpSp>
        <p:nvGrpSpPr>
          <p:cNvPr id="137220" name="Group 4"/>
          <p:cNvGrpSpPr>
            <a:grpSpLocks/>
          </p:cNvGrpSpPr>
          <p:nvPr/>
        </p:nvGrpSpPr>
        <p:grpSpPr bwMode="auto">
          <a:xfrm>
            <a:off x="497418" y="1916113"/>
            <a:ext cx="11262783" cy="4025900"/>
            <a:chOff x="235" y="1207"/>
            <a:chExt cx="5321" cy="2536"/>
          </a:xfrm>
        </p:grpSpPr>
        <p:sp>
          <p:nvSpPr>
            <p:cNvPr id="137221" name="AutoShape 5"/>
            <p:cNvSpPr>
              <a:spLocks noChangeArrowheads="1"/>
            </p:cNvSpPr>
            <p:nvPr/>
          </p:nvSpPr>
          <p:spPr bwMode="auto">
            <a:xfrm>
              <a:off x="235" y="1916"/>
              <a:ext cx="1860" cy="772"/>
            </a:xfrm>
            <a:prstGeom prst="cube">
              <a:avLst>
                <a:gd name="adj" fmla="val 25519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ClrTx/>
                <a:buSzTx/>
                <a:buFontTx/>
                <a:buNone/>
              </a:pPr>
              <a:endParaRPr lang="pt-PT" altLang="en-US" sz="1600"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37222" name="AutoShape 6"/>
            <p:cNvSpPr>
              <a:spLocks noChangeArrowheads="1"/>
            </p:cNvSpPr>
            <p:nvPr/>
          </p:nvSpPr>
          <p:spPr bwMode="auto">
            <a:xfrm>
              <a:off x="1868" y="1916"/>
              <a:ext cx="726" cy="772"/>
            </a:xfrm>
            <a:prstGeom prst="cube">
              <a:avLst>
                <a:gd name="adj" fmla="val 27500"/>
              </a:avLst>
            </a:prstGeom>
            <a:solidFill>
              <a:srgbClr val="8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23" name="AutoShape 7"/>
            <p:cNvSpPr>
              <a:spLocks noChangeArrowheads="1"/>
            </p:cNvSpPr>
            <p:nvPr/>
          </p:nvSpPr>
          <p:spPr bwMode="auto">
            <a:xfrm>
              <a:off x="2367" y="1916"/>
              <a:ext cx="1406" cy="772"/>
            </a:xfrm>
            <a:prstGeom prst="cube">
              <a:avLst>
                <a:gd name="adj" fmla="val 25519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ClrTx/>
                <a:buSzTx/>
                <a:buFontTx/>
                <a:buNone/>
              </a:pPr>
              <a:endParaRPr lang="pt-PT" altLang="en-US" sz="1600"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37224" name="AutoShape 8"/>
            <p:cNvSpPr>
              <a:spLocks noChangeArrowheads="1"/>
            </p:cNvSpPr>
            <p:nvPr/>
          </p:nvSpPr>
          <p:spPr bwMode="auto">
            <a:xfrm>
              <a:off x="3547" y="1916"/>
              <a:ext cx="771" cy="772"/>
            </a:xfrm>
            <a:prstGeom prst="cube">
              <a:avLst>
                <a:gd name="adj" fmla="val 24093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25" name="AutoShape 9"/>
            <p:cNvSpPr>
              <a:spLocks noChangeArrowheads="1"/>
            </p:cNvSpPr>
            <p:nvPr/>
          </p:nvSpPr>
          <p:spPr bwMode="auto">
            <a:xfrm>
              <a:off x="4091" y="1916"/>
              <a:ext cx="739" cy="772"/>
            </a:xfrm>
            <a:prstGeom prst="cube">
              <a:avLst>
                <a:gd name="adj" fmla="val 25884"/>
              </a:avLst>
            </a:prstGeom>
            <a:solidFill>
              <a:srgbClr val="8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26" name="Rectangle 10"/>
            <p:cNvSpPr>
              <a:spLocks noChangeArrowheads="1"/>
            </p:cNvSpPr>
            <p:nvPr/>
          </p:nvSpPr>
          <p:spPr bwMode="auto">
            <a:xfrm>
              <a:off x="281" y="2195"/>
              <a:ext cx="1193" cy="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5000"/>
                </a:lnSpc>
                <a:buClrTx/>
                <a:buSzTx/>
                <a:buFontTx/>
                <a:buNone/>
              </a:pPr>
              <a:r>
                <a:rPr lang="en-GB" altLang="en-US">
                  <a:solidFill>
                    <a:srgbClr val="993366"/>
                  </a:solidFill>
                  <a:ea typeface="Lucida Sans Unicode" pitchFamily="34" charset="0"/>
                  <a:cs typeface="Lucida Sans Unicode" pitchFamily="34" charset="0"/>
                </a:rPr>
                <a:t>RELATÓRIO DE</a:t>
              </a:r>
            </a:p>
            <a:p>
              <a:pPr algn="ctr">
                <a:lnSpc>
                  <a:spcPct val="125000"/>
                </a:lnSpc>
                <a:buClrTx/>
                <a:buSzTx/>
                <a:buFontTx/>
                <a:buNone/>
              </a:pPr>
              <a:r>
                <a:rPr lang="en-GB" altLang="en-US">
                  <a:solidFill>
                    <a:srgbClr val="993366"/>
                  </a:solidFill>
                  <a:ea typeface="Lucida Sans Unicode" pitchFamily="34" charset="0"/>
                  <a:cs typeface="Lucida Sans Unicode" pitchFamily="34" charset="0"/>
                </a:rPr>
                <a:t>PESQUISA </a:t>
              </a:r>
              <a:endParaRPr lang="pt-PT" altLang="en-US" b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37227" name="Rectangle 11"/>
            <p:cNvSpPr>
              <a:spLocks noChangeArrowheads="1"/>
            </p:cNvSpPr>
            <p:nvPr/>
          </p:nvSpPr>
          <p:spPr bwMode="auto">
            <a:xfrm>
              <a:off x="3456" y="2279"/>
              <a:ext cx="5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800" b="0">
                  <a:solidFill>
                    <a:schemeClr val="tx1"/>
                  </a:solidFill>
                  <a:ea typeface="Lucida Sans Unicode" pitchFamily="34" charset="0"/>
                  <a:cs typeface="Lucida Sans Unicode" pitchFamily="34" charset="0"/>
                </a:rPr>
                <a:t> </a:t>
              </a:r>
              <a:r>
                <a:rPr lang="en-GB" altLang="en-US" sz="1200">
                  <a:ea typeface="Lucida Sans Unicode" pitchFamily="34" charset="0"/>
                  <a:cs typeface="Lucida Sans Unicode" pitchFamily="34" charset="0"/>
                </a:rPr>
                <a:t>OPOSIÇÃO</a:t>
              </a:r>
            </a:p>
          </p:txBody>
        </p:sp>
        <p:sp>
          <p:nvSpPr>
            <p:cNvPr id="137228" name="Text Box 12"/>
            <p:cNvSpPr txBox="1">
              <a:spLocks noChangeArrowheads="1"/>
            </p:cNvSpPr>
            <p:nvPr/>
          </p:nvSpPr>
          <p:spPr bwMode="auto">
            <a:xfrm>
              <a:off x="3547" y="2966"/>
              <a:ext cx="558" cy="181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GB" altLang="en-US" sz="1200">
                  <a:solidFill>
                    <a:schemeClr val="tx1"/>
                  </a:solidFill>
                  <a:ea typeface="Lucida Sans Unicode" pitchFamily="34" charset="0"/>
                  <a:cs typeface="Lucida Sans Unicode" pitchFamily="34" charset="0"/>
                </a:rPr>
                <a:t>2 </a:t>
              </a:r>
              <a:r>
                <a:rPr lang="pt-PT" altLang="en-US" sz="1200">
                  <a:solidFill>
                    <a:schemeClr val="tx1"/>
                  </a:solidFill>
                  <a:ea typeface="Lucida Sans Unicode" pitchFamily="34" charset="0"/>
                  <a:cs typeface="Lucida Sans Unicode" pitchFamily="34" charset="0"/>
                </a:rPr>
                <a:t>meses</a:t>
              </a:r>
            </a:p>
          </p:txBody>
        </p:sp>
        <p:sp>
          <p:nvSpPr>
            <p:cNvPr id="137229" name="Text Box 13"/>
            <p:cNvSpPr txBox="1">
              <a:spLocks noChangeArrowheads="1"/>
            </p:cNvSpPr>
            <p:nvPr/>
          </p:nvSpPr>
          <p:spPr bwMode="auto">
            <a:xfrm>
              <a:off x="4105" y="2966"/>
              <a:ext cx="530" cy="181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GB" altLang="en-US" sz="1200">
                  <a:solidFill>
                    <a:schemeClr val="tx1"/>
                  </a:solidFill>
                  <a:ea typeface="Lucida Sans Unicode" pitchFamily="34" charset="0"/>
                  <a:cs typeface="Lucida Sans Unicode" pitchFamily="34" charset="0"/>
                </a:rPr>
                <a:t>1 </a:t>
              </a:r>
              <a:r>
                <a:rPr lang="pt-PT" altLang="en-US" sz="1200">
                  <a:solidFill>
                    <a:schemeClr val="tx1"/>
                  </a:solidFill>
                  <a:ea typeface="Lucida Sans Unicode" pitchFamily="34" charset="0"/>
                  <a:cs typeface="Lucida Sans Unicode" pitchFamily="34" charset="0"/>
                </a:rPr>
                <a:t>mês</a:t>
              </a:r>
            </a:p>
          </p:txBody>
        </p:sp>
        <p:sp>
          <p:nvSpPr>
            <p:cNvPr id="137230" name="Rectangle 14"/>
            <p:cNvSpPr>
              <a:spLocks noChangeArrowheads="1"/>
            </p:cNvSpPr>
            <p:nvPr/>
          </p:nvSpPr>
          <p:spPr bwMode="auto">
            <a:xfrm>
              <a:off x="4137" y="2240"/>
              <a:ext cx="452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Clr>
                  <a:srgbClr val="CCFF99"/>
                </a:buClr>
              </a:pPr>
              <a:r>
                <a:rPr lang="en-GB" altLang="en-US">
                  <a:ea typeface="Lucida Sans Unicode" pitchFamily="34" charset="0"/>
                  <a:cs typeface="Lucida Sans Unicode" pitchFamily="34" charset="0"/>
                </a:rPr>
                <a:t>EXAME</a:t>
              </a:r>
            </a:p>
            <a:p>
              <a:pPr algn="ctr">
                <a:buClr>
                  <a:srgbClr val="CCFF99"/>
                </a:buClr>
              </a:pPr>
              <a:endParaRPr lang="en-GB" altLang="en-US"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37231" name="AutoShape 15"/>
            <p:cNvSpPr>
              <a:spLocks noChangeArrowheads="1"/>
            </p:cNvSpPr>
            <p:nvPr/>
          </p:nvSpPr>
          <p:spPr bwMode="auto">
            <a:xfrm>
              <a:off x="4649" y="1916"/>
              <a:ext cx="907" cy="772"/>
            </a:xfrm>
            <a:prstGeom prst="cube">
              <a:avLst>
                <a:gd name="adj" fmla="val 25884"/>
              </a:avLst>
            </a:prstGeom>
            <a:solidFill>
              <a:srgbClr val="FFCC00"/>
            </a:solidFill>
            <a:ln w="1587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32" name="Line 16"/>
            <p:cNvSpPr>
              <a:spLocks noChangeShapeType="1"/>
            </p:cNvSpPr>
            <p:nvPr/>
          </p:nvSpPr>
          <p:spPr bwMode="auto">
            <a:xfrm flipV="1">
              <a:off x="249" y="3737"/>
              <a:ext cx="52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233" name="Rectangle 17"/>
            <p:cNvSpPr>
              <a:spLocks noChangeArrowheads="1"/>
            </p:cNvSpPr>
            <p:nvPr/>
          </p:nvSpPr>
          <p:spPr bwMode="auto">
            <a:xfrm>
              <a:off x="1701" y="3510"/>
              <a:ext cx="213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ClrTx/>
                <a:buSzTx/>
                <a:buFontTx/>
                <a:buNone/>
              </a:pPr>
              <a:r>
                <a:rPr lang="pt-PT" altLang="en-US" dirty="0">
                  <a:solidFill>
                    <a:schemeClr val="tx1"/>
                  </a:solidFill>
                  <a:ea typeface="Lucida Sans Unicode" pitchFamily="34" charset="0"/>
                  <a:cs typeface="Lucida Sans Unicode" pitchFamily="34" charset="0"/>
                </a:rPr>
                <a:t>VIGÊNCIA MÁXIMA PREVISTA = 20 anos</a:t>
              </a:r>
            </a:p>
          </p:txBody>
        </p:sp>
        <p:sp>
          <p:nvSpPr>
            <p:cNvPr id="137234" name="Rectangle 18"/>
            <p:cNvSpPr>
              <a:spLocks noChangeArrowheads="1"/>
            </p:cNvSpPr>
            <p:nvPr/>
          </p:nvSpPr>
          <p:spPr bwMode="auto">
            <a:xfrm>
              <a:off x="319" y="1644"/>
              <a:ext cx="4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ClrTx/>
                <a:buSzTx/>
                <a:buFontTx/>
                <a:buNone/>
              </a:pPr>
              <a:r>
                <a:rPr lang="en-GB" altLang="en-US" sz="1200">
                  <a:solidFill>
                    <a:srgbClr val="993366"/>
                  </a:solidFill>
                  <a:ea typeface="Lucida Sans Unicode" pitchFamily="34" charset="0"/>
                  <a:cs typeface="Lucida Sans Unicode" pitchFamily="34" charset="0"/>
                </a:rPr>
                <a:t>ENTRADA</a:t>
              </a:r>
            </a:p>
            <a:p>
              <a:pPr algn="ctr">
                <a:buClrTx/>
                <a:buSzTx/>
                <a:buFontTx/>
                <a:buNone/>
              </a:pPr>
              <a:r>
                <a:rPr lang="en-GB" altLang="en-US" sz="1200">
                  <a:solidFill>
                    <a:srgbClr val="993366"/>
                  </a:solidFill>
                  <a:ea typeface="Lucida Sans Unicode" pitchFamily="34" charset="0"/>
                  <a:cs typeface="Lucida Sans Unicode" pitchFamily="34" charset="0"/>
                </a:rPr>
                <a:t>PEDIDO</a:t>
              </a:r>
              <a:endParaRPr lang="pt-PT" altLang="en-US" sz="1200">
                <a:solidFill>
                  <a:srgbClr val="993366"/>
                </a:solidFill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37235" name="Rectangle 19"/>
            <p:cNvSpPr>
              <a:spLocks noChangeArrowheads="1"/>
            </p:cNvSpPr>
            <p:nvPr/>
          </p:nvSpPr>
          <p:spPr bwMode="auto">
            <a:xfrm>
              <a:off x="4627" y="1644"/>
              <a:ext cx="55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ClrTx/>
                <a:buSzTx/>
                <a:buFontTx/>
                <a:buNone/>
              </a:pPr>
              <a:r>
                <a:rPr lang="en-GB" altLang="en-US" sz="1200">
                  <a:solidFill>
                    <a:srgbClr val="993366"/>
                  </a:solidFill>
                  <a:ea typeface="Lucida Sans Unicode" pitchFamily="34" charset="0"/>
                  <a:cs typeface="Lucida Sans Unicode" pitchFamily="34" charset="0"/>
                </a:rPr>
                <a:t>PUBLICAÇÃO</a:t>
              </a:r>
            </a:p>
            <a:p>
              <a:pPr algn="ctr">
                <a:buClrTx/>
                <a:buSzTx/>
                <a:buFontTx/>
                <a:buNone/>
              </a:pPr>
              <a:r>
                <a:rPr lang="en-GB" altLang="en-US" sz="1200">
                  <a:solidFill>
                    <a:srgbClr val="993366"/>
                  </a:solidFill>
                  <a:ea typeface="Lucida Sans Unicode" pitchFamily="34" charset="0"/>
                  <a:cs typeface="Lucida Sans Unicode" pitchFamily="34" charset="0"/>
                </a:rPr>
                <a:t>DESPACHO</a:t>
              </a:r>
              <a:endParaRPr lang="pt-PT" altLang="en-US" sz="1200">
                <a:solidFill>
                  <a:srgbClr val="993366"/>
                </a:solidFill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37236" name="Rectangle 20"/>
            <p:cNvSpPr>
              <a:spLocks noChangeArrowheads="1"/>
            </p:cNvSpPr>
            <p:nvPr/>
          </p:nvSpPr>
          <p:spPr bwMode="auto">
            <a:xfrm>
              <a:off x="4687" y="2296"/>
              <a:ext cx="61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ClrTx/>
                <a:buSzTx/>
                <a:buFontTx/>
                <a:buNone/>
              </a:pPr>
              <a:r>
                <a:rPr lang="en-GB" altLang="en-US">
                  <a:solidFill>
                    <a:schemeClr val="tx1"/>
                  </a:solidFill>
                  <a:ea typeface="Lucida Sans Unicode" pitchFamily="34" charset="0"/>
                  <a:cs typeface="Lucida Sans Unicode" pitchFamily="34" charset="0"/>
                </a:rPr>
                <a:t>VIGÊNCIA</a:t>
              </a:r>
              <a:endParaRPr lang="pt-PT" altLang="en-US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37237" name="Text Box 21"/>
            <p:cNvSpPr txBox="1">
              <a:spLocks noChangeArrowheads="1"/>
            </p:cNvSpPr>
            <p:nvPr/>
          </p:nvSpPr>
          <p:spPr bwMode="auto">
            <a:xfrm>
              <a:off x="235" y="2966"/>
              <a:ext cx="1647" cy="181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GB" altLang="en-US" sz="1200">
                  <a:solidFill>
                    <a:schemeClr val="tx1"/>
                  </a:solidFill>
                  <a:ea typeface="Lucida Sans Unicode" pitchFamily="34" charset="0"/>
                  <a:cs typeface="Lucida Sans Unicode" pitchFamily="34" charset="0"/>
                </a:rPr>
                <a:t>12 </a:t>
              </a:r>
              <a:r>
                <a:rPr lang="pt-PT" altLang="en-US" sz="1200">
                  <a:solidFill>
                    <a:schemeClr val="tx1"/>
                  </a:solidFill>
                  <a:ea typeface="Lucida Sans Unicode" pitchFamily="34" charset="0"/>
                  <a:cs typeface="Lucida Sans Unicode" pitchFamily="34" charset="0"/>
                </a:rPr>
                <a:t>meses</a:t>
              </a:r>
            </a:p>
          </p:txBody>
        </p:sp>
        <p:sp>
          <p:nvSpPr>
            <p:cNvPr id="137238" name="Rectangle 22"/>
            <p:cNvSpPr>
              <a:spLocks noChangeArrowheads="1"/>
            </p:cNvSpPr>
            <p:nvPr/>
          </p:nvSpPr>
          <p:spPr bwMode="auto">
            <a:xfrm>
              <a:off x="1837" y="2200"/>
              <a:ext cx="55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buClrTx/>
                <a:buSzTx/>
                <a:buFontTx/>
                <a:buNone/>
              </a:pPr>
              <a:r>
                <a:rPr lang="pt-PT" altLang="en-US" sz="1200">
                  <a:ea typeface="Lucida Sans Unicode" pitchFamily="34" charset="0"/>
                  <a:cs typeface="Lucida Sans Unicode" pitchFamily="34" charset="0"/>
                </a:rPr>
                <a:t>EXAME</a:t>
              </a:r>
            </a:p>
            <a:p>
              <a:pPr algn="ctr">
                <a:buClrTx/>
                <a:buSzTx/>
                <a:buFontTx/>
                <a:buNone/>
              </a:pPr>
              <a:r>
                <a:rPr lang="pt-PT" altLang="en-US" sz="1200">
                  <a:ea typeface="Lucida Sans Unicode" pitchFamily="34" charset="0"/>
                  <a:cs typeface="Lucida Sans Unicode" pitchFamily="34" charset="0"/>
                </a:rPr>
                <a:t>FORMAL</a:t>
              </a:r>
            </a:p>
          </p:txBody>
        </p:sp>
        <p:sp>
          <p:nvSpPr>
            <p:cNvPr id="137239" name="Text Box 23"/>
            <p:cNvSpPr txBox="1">
              <a:spLocks noChangeArrowheads="1"/>
            </p:cNvSpPr>
            <p:nvPr/>
          </p:nvSpPr>
          <p:spPr bwMode="auto">
            <a:xfrm>
              <a:off x="1882" y="2966"/>
              <a:ext cx="1665" cy="181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GB" altLang="en-US" sz="1200">
                  <a:solidFill>
                    <a:schemeClr val="tx1"/>
                  </a:solidFill>
                  <a:ea typeface="Lucida Sans Unicode" pitchFamily="34" charset="0"/>
                  <a:cs typeface="Lucida Sans Unicode" pitchFamily="34" charset="0"/>
                </a:rPr>
                <a:t>6 </a:t>
              </a:r>
              <a:r>
                <a:rPr lang="pt-PT" altLang="en-US" sz="1200">
                  <a:solidFill>
                    <a:schemeClr val="tx1"/>
                  </a:solidFill>
                  <a:ea typeface="Lucida Sans Unicode" pitchFamily="34" charset="0"/>
                  <a:cs typeface="Lucida Sans Unicode" pitchFamily="34" charset="0"/>
                </a:rPr>
                <a:t>meses</a:t>
              </a:r>
            </a:p>
          </p:txBody>
        </p:sp>
        <p:sp>
          <p:nvSpPr>
            <p:cNvPr id="137240" name="Text Box 24"/>
            <p:cNvSpPr txBox="1">
              <a:spLocks noChangeArrowheads="1"/>
            </p:cNvSpPr>
            <p:nvPr/>
          </p:nvSpPr>
          <p:spPr bwMode="auto">
            <a:xfrm>
              <a:off x="1746" y="1207"/>
              <a:ext cx="772" cy="409"/>
            </a:xfrm>
            <a:prstGeom prst="rect">
              <a:avLst/>
            </a:prstGeom>
            <a:noFill/>
            <a:ln w="9525" cap="rnd">
              <a:solidFill>
                <a:srgbClr val="3366FF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buClrTx/>
                <a:buSzTx/>
                <a:buFontTx/>
                <a:buNone/>
              </a:pPr>
              <a:r>
                <a:rPr lang="en-GB" altLang="en-US" sz="1200">
                  <a:solidFill>
                    <a:srgbClr val="0033CC"/>
                  </a:solidFill>
                  <a:ea typeface="Lucida Sans Unicode" pitchFamily="34" charset="0"/>
                  <a:cs typeface="Lucida Sans Unicode" pitchFamily="34" charset="0"/>
                </a:rPr>
                <a:t>CONVERSÃO</a:t>
              </a:r>
            </a:p>
            <a:p>
              <a:pPr algn="ctr">
                <a:buClrTx/>
                <a:buSzTx/>
                <a:buFontTx/>
                <a:buNone/>
              </a:pPr>
              <a:r>
                <a:rPr lang="en-GB" altLang="en-US" sz="1200">
                  <a:solidFill>
                    <a:srgbClr val="0033CC"/>
                  </a:solidFill>
                  <a:ea typeface="Lucida Sans Unicode" pitchFamily="34" charset="0"/>
                  <a:cs typeface="Lucida Sans Unicode" pitchFamily="34" charset="0"/>
                </a:rPr>
                <a:t>PEDIDO</a:t>
              </a:r>
            </a:p>
            <a:p>
              <a:pPr algn="ctr">
                <a:buClrTx/>
                <a:buSzTx/>
                <a:buFontTx/>
                <a:buNone/>
              </a:pPr>
              <a:r>
                <a:rPr lang="en-GB" altLang="en-US" sz="1200">
                  <a:solidFill>
                    <a:srgbClr val="0033CC"/>
                  </a:solidFill>
                  <a:ea typeface="Lucida Sans Unicode" pitchFamily="34" charset="0"/>
                  <a:cs typeface="Lucida Sans Unicode" pitchFamily="34" charset="0"/>
                </a:rPr>
                <a:t>DEFINITIVO</a:t>
              </a:r>
              <a:endParaRPr lang="pt-PT" altLang="en-US" sz="1200">
                <a:solidFill>
                  <a:srgbClr val="0033CC"/>
                </a:solidFill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37241" name="Line 25"/>
            <p:cNvSpPr>
              <a:spLocks noChangeShapeType="1"/>
            </p:cNvSpPr>
            <p:nvPr/>
          </p:nvSpPr>
          <p:spPr bwMode="auto">
            <a:xfrm flipV="1">
              <a:off x="2064" y="1616"/>
              <a:ext cx="59" cy="3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242" name="Text Box 26"/>
            <p:cNvSpPr txBox="1">
              <a:spLocks noChangeArrowheads="1"/>
            </p:cNvSpPr>
            <p:nvPr/>
          </p:nvSpPr>
          <p:spPr bwMode="auto">
            <a:xfrm>
              <a:off x="249" y="3284"/>
              <a:ext cx="3946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8BB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buClrTx/>
                <a:buSzTx/>
                <a:buFontTx/>
                <a:buNone/>
              </a:pPr>
              <a:r>
                <a:rPr lang="pt-PT" altLang="en-US" sz="1000" dirty="0">
                  <a:solidFill>
                    <a:schemeClr val="tx1"/>
                  </a:solidFill>
                  <a:ea typeface="Lucida Sans Unicode" pitchFamily="34" charset="0"/>
                  <a:cs typeface="Lucida Sans Unicode" pitchFamily="34" charset="0"/>
                </a:rPr>
                <a:t>* Caso a conversão seja</a:t>
              </a:r>
              <a:r>
                <a:rPr lang="en-GB" altLang="en-US" sz="1000" dirty="0">
                  <a:solidFill>
                    <a:schemeClr val="tx1"/>
                  </a:solidFill>
                  <a:ea typeface="Lucida Sans Unicode" pitchFamily="34" charset="0"/>
                  <a:cs typeface="Lucida Sans Unicode" pitchFamily="34" charset="0"/>
                </a:rPr>
                <a:t> </a:t>
              </a:r>
              <a:r>
                <a:rPr lang="pt-PT" altLang="en-US" sz="1000" dirty="0">
                  <a:solidFill>
                    <a:schemeClr val="tx1"/>
                  </a:solidFill>
                  <a:ea typeface="Lucida Sans Unicode" pitchFamily="34" charset="0"/>
                  <a:cs typeface="Lucida Sans Unicode" pitchFamily="34" charset="0"/>
                </a:rPr>
                <a:t>feita antes dos 12 meses o requerente pode ainda receber o Relatório Preliminar + Opinião Escrita.</a:t>
              </a:r>
            </a:p>
          </p:txBody>
        </p:sp>
        <p:sp>
          <p:nvSpPr>
            <p:cNvPr id="137243" name="Text Box 27"/>
            <p:cNvSpPr txBox="1">
              <a:spLocks noChangeArrowheads="1"/>
            </p:cNvSpPr>
            <p:nvPr/>
          </p:nvSpPr>
          <p:spPr bwMode="auto">
            <a:xfrm>
              <a:off x="1882" y="2785"/>
              <a:ext cx="454" cy="181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GB" altLang="en-US" sz="1200">
                  <a:solidFill>
                    <a:schemeClr val="tx1"/>
                  </a:solidFill>
                  <a:ea typeface="Lucida Sans Unicode" pitchFamily="34" charset="0"/>
                  <a:cs typeface="Lucida Sans Unicode" pitchFamily="34" charset="0"/>
                </a:rPr>
                <a:t>1 </a:t>
              </a:r>
              <a:r>
                <a:rPr lang="pt-PT" altLang="en-US" sz="1200">
                  <a:solidFill>
                    <a:schemeClr val="tx1"/>
                  </a:solidFill>
                  <a:ea typeface="Lucida Sans Unicode" pitchFamily="34" charset="0"/>
                  <a:cs typeface="Lucida Sans Unicode" pitchFamily="34" charset="0"/>
                </a:rPr>
                <a:t>mês</a:t>
              </a:r>
            </a:p>
          </p:txBody>
        </p:sp>
        <p:sp>
          <p:nvSpPr>
            <p:cNvPr id="137244" name="Rectangle 28"/>
            <p:cNvSpPr>
              <a:spLocks noChangeArrowheads="1"/>
            </p:cNvSpPr>
            <p:nvPr/>
          </p:nvSpPr>
          <p:spPr bwMode="auto">
            <a:xfrm>
              <a:off x="2472" y="2104"/>
              <a:ext cx="997" cy="4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5000"/>
                </a:lnSpc>
                <a:buClrTx/>
                <a:buSzTx/>
                <a:buFontTx/>
                <a:buNone/>
              </a:pPr>
              <a:r>
                <a:rPr lang="en-GB" altLang="en-US" sz="1000" b="0">
                  <a:solidFill>
                    <a:schemeClr val="tx1"/>
                  </a:solidFill>
                  <a:ea typeface="Lucida Sans Unicode" pitchFamily="34" charset="0"/>
                  <a:cs typeface="Lucida Sans Unicode" pitchFamily="34" charset="0"/>
                </a:rPr>
                <a:t>*</a:t>
              </a:r>
              <a:r>
                <a:rPr lang="en-GB" altLang="en-US" sz="1000">
                  <a:solidFill>
                    <a:srgbClr val="993366"/>
                  </a:solidFill>
                  <a:ea typeface="Lucida Sans Unicode" pitchFamily="34" charset="0"/>
                  <a:cs typeface="Lucida Sans Unicode" pitchFamily="34" charset="0"/>
                </a:rPr>
                <a:t> RELATÓRIO DE PESQUISA COM</a:t>
              </a:r>
            </a:p>
            <a:p>
              <a:pPr algn="ctr">
                <a:lnSpc>
                  <a:spcPct val="125000"/>
                </a:lnSpc>
                <a:buClrTx/>
                <a:buSzTx/>
                <a:buFontTx/>
                <a:buNone/>
              </a:pPr>
              <a:r>
                <a:rPr lang="en-GB" altLang="en-US" sz="1000">
                  <a:solidFill>
                    <a:srgbClr val="993366"/>
                  </a:solidFill>
                  <a:ea typeface="Lucida Sans Unicode" pitchFamily="34" charset="0"/>
                  <a:cs typeface="Lucida Sans Unicode" pitchFamily="34" charset="0"/>
                </a:rPr>
                <a:t>OPINIÃO ESCRITA </a:t>
              </a:r>
              <a:endParaRPr lang="pt-PT" altLang="en-US" sz="1000" b="0">
                <a:solidFill>
                  <a:schemeClr val="tx1"/>
                </a:solidFill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37245" name="Rectangle 29"/>
            <p:cNvSpPr>
              <a:spLocks noChangeArrowheads="1"/>
            </p:cNvSpPr>
            <p:nvPr/>
          </p:nvSpPr>
          <p:spPr bwMode="auto">
            <a:xfrm>
              <a:off x="2915" y="1378"/>
              <a:ext cx="155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buClrTx/>
                <a:buSzTx/>
                <a:buFontTx/>
                <a:buNone/>
              </a:pPr>
              <a:r>
                <a:rPr lang="en-GB" altLang="en-US" sz="1200">
                  <a:solidFill>
                    <a:srgbClr val="993366"/>
                  </a:solidFill>
                  <a:ea typeface="Lucida Sans Unicode" pitchFamily="34" charset="0"/>
                  <a:cs typeface="Lucida Sans Unicode" pitchFamily="34" charset="0"/>
                </a:rPr>
                <a:t>PUBLICAÇÃO</a:t>
              </a:r>
            </a:p>
            <a:p>
              <a:pPr algn="ctr">
                <a:buClrTx/>
                <a:buSzTx/>
                <a:buFontTx/>
                <a:buNone/>
              </a:pPr>
              <a:r>
                <a:rPr lang="en-GB" altLang="en-US" sz="1200">
                  <a:solidFill>
                    <a:srgbClr val="993366"/>
                  </a:solidFill>
                  <a:ea typeface="Lucida Sans Unicode" pitchFamily="34" charset="0"/>
                  <a:cs typeface="Lucida Sans Unicode" pitchFamily="34" charset="0"/>
                </a:rPr>
                <a:t>PEDIDO</a:t>
              </a:r>
            </a:p>
            <a:p>
              <a:pPr algn="ctr">
                <a:buClrTx/>
                <a:buSzTx/>
                <a:buFontTx/>
                <a:buNone/>
              </a:pPr>
              <a:r>
                <a:rPr lang="en-GB" altLang="en-US" sz="1200">
                  <a:solidFill>
                    <a:srgbClr val="993366"/>
                  </a:solidFill>
                  <a:ea typeface="Lucida Sans Unicode" pitchFamily="34" charset="0"/>
                  <a:cs typeface="Lucida Sans Unicode" pitchFamily="34" charset="0"/>
                </a:rPr>
                <a:t> (18 </a:t>
              </a:r>
              <a:r>
                <a:rPr lang="pt-PT" altLang="en-US" sz="1200">
                  <a:solidFill>
                    <a:srgbClr val="993366"/>
                  </a:solidFill>
                  <a:ea typeface="Lucida Sans Unicode" pitchFamily="34" charset="0"/>
                  <a:cs typeface="Lucida Sans Unicode" pitchFamily="34" charset="0"/>
                </a:rPr>
                <a:t>meses a contar da data de pedido do PPP</a:t>
              </a:r>
              <a:r>
                <a:rPr lang="en-GB" altLang="en-US" sz="1200">
                  <a:solidFill>
                    <a:srgbClr val="993366"/>
                  </a:solidFill>
                  <a:ea typeface="Lucida Sans Unicode" pitchFamily="34" charset="0"/>
                  <a:cs typeface="Lucida Sans Unicode" pitchFamily="34" charset="0"/>
                </a:rPr>
                <a:t>)</a:t>
              </a:r>
              <a:endParaRPr lang="pt-PT" altLang="en-US" sz="1200">
                <a:solidFill>
                  <a:srgbClr val="993366"/>
                </a:solidFill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11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Text Box 9"/>
          <p:cNvSpPr txBox="1">
            <a:spLocks noChangeArrowheads="1"/>
          </p:cNvSpPr>
          <p:nvPr/>
        </p:nvSpPr>
        <p:spPr bwMode="auto">
          <a:xfrm>
            <a:off x="1441451" y="1998663"/>
            <a:ext cx="4705349" cy="27699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altLang="en-US" sz="1200" b="1"/>
              <a:t>Pedido Provisório de Patente</a:t>
            </a:r>
          </a:p>
        </p:txBody>
      </p:sp>
      <p:sp>
        <p:nvSpPr>
          <p:cNvPr id="46085" name="Text Box 10"/>
          <p:cNvSpPr txBox="1">
            <a:spLocks noChangeArrowheads="1"/>
          </p:cNvSpPr>
          <p:nvPr/>
        </p:nvSpPr>
        <p:spPr bwMode="auto">
          <a:xfrm>
            <a:off x="3767666" y="2387600"/>
            <a:ext cx="580813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altLang="en-US" sz="1000" b="1" dirty="0"/>
              <a:t>	 Identificação do requerente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pt-PT" altLang="en-US" sz="1000" b="1" dirty="0"/>
              <a:t>   	 Documento que descreva o </a:t>
            </a:r>
            <a:r>
              <a:rPr lang="pt-PT" altLang="en-US" sz="1000" b="1" dirty="0" err="1"/>
              <a:t>objecto</a:t>
            </a:r>
            <a:r>
              <a:rPr lang="pt-PT" altLang="en-US" sz="1000" b="1" dirty="0"/>
              <a:t> da invenção</a:t>
            </a:r>
          </a:p>
        </p:txBody>
      </p:sp>
      <p:sp>
        <p:nvSpPr>
          <p:cNvPr id="46086" name="Text Box 11"/>
          <p:cNvSpPr txBox="1">
            <a:spLocks noChangeArrowheads="1"/>
          </p:cNvSpPr>
          <p:nvPr/>
        </p:nvSpPr>
        <p:spPr bwMode="auto">
          <a:xfrm>
            <a:off x="1390651" y="3976688"/>
            <a:ext cx="4705349" cy="27699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altLang="en-US" sz="1200" b="1"/>
              <a:t>Pedido definitivo de patente</a:t>
            </a:r>
          </a:p>
        </p:txBody>
      </p:sp>
      <p:sp>
        <p:nvSpPr>
          <p:cNvPr id="46087" name="Text Box 12"/>
          <p:cNvSpPr txBox="1">
            <a:spLocks noChangeArrowheads="1"/>
          </p:cNvSpPr>
          <p:nvPr/>
        </p:nvSpPr>
        <p:spPr bwMode="auto">
          <a:xfrm>
            <a:off x="5480708" y="3363119"/>
            <a:ext cx="4798484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altLang="en-US" sz="1200" b="1"/>
              <a:t>Possibilidade de realização de pesquisa</a:t>
            </a:r>
          </a:p>
        </p:txBody>
      </p:sp>
      <p:sp>
        <p:nvSpPr>
          <p:cNvPr id="46088" name="Text Box 13"/>
          <p:cNvSpPr txBox="1">
            <a:spLocks noChangeArrowheads="1"/>
          </p:cNvSpPr>
          <p:nvPr/>
        </p:nvSpPr>
        <p:spPr bwMode="auto">
          <a:xfrm>
            <a:off x="1968500" y="2997200"/>
            <a:ext cx="1390651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altLang="en-US" sz="1200" b="1" dirty="0"/>
              <a:t>12 Meses</a:t>
            </a:r>
          </a:p>
        </p:txBody>
      </p:sp>
      <p:sp>
        <p:nvSpPr>
          <p:cNvPr id="46089" name="Line 14"/>
          <p:cNvSpPr>
            <a:spLocks noChangeShapeType="1"/>
          </p:cNvSpPr>
          <p:nvPr/>
        </p:nvSpPr>
        <p:spPr bwMode="auto">
          <a:xfrm>
            <a:off x="3793067" y="35004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6090" name="Line 15"/>
          <p:cNvSpPr>
            <a:spLocks noChangeShapeType="1"/>
          </p:cNvSpPr>
          <p:nvPr/>
        </p:nvSpPr>
        <p:spPr bwMode="auto">
          <a:xfrm>
            <a:off x="3695700" y="2295525"/>
            <a:ext cx="0" cy="1638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cxnSp>
        <p:nvCxnSpPr>
          <p:cNvPr id="46091" name="AutoShape 16"/>
          <p:cNvCxnSpPr>
            <a:cxnSpLocks noChangeShapeType="1"/>
          </p:cNvCxnSpPr>
          <p:nvPr/>
        </p:nvCxnSpPr>
        <p:spPr bwMode="auto">
          <a:xfrm flipH="1">
            <a:off x="814918" y="2133600"/>
            <a:ext cx="57784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92" name="Line 17"/>
          <p:cNvSpPr>
            <a:spLocks noChangeShapeType="1"/>
          </p:cNvSpPr>
          <p:nvPr/>
        </p:nvSpPr>
        <p:spPr bwMode="auto">
          <a:xfrm>
            <a:off x="814917" y="2133601"/>
            <a:ext cx="0" cy="4391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6093" name="Line 18"/>
          <p:cNvSpPr>
            <a:spLocks noChangeShapeType="1"/>
          </p:cNvSpPr>
          <p:nvPr/>
        </p:nvSpPr>
        <p:spPr bwMode="auto">
          <a:xfrm>
            <a:off x="3695700" y="4292600"/>
            <a:ext cx="0" cy="15128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6094" name="Text Box 19"/>
          <p:cNvSpPr txBox="1">
            <a:spLocks noChangeArrowheads="1"/>
          </p:cNvSpPr>
          <p:nvPr/>
        </p:nvSpPr>
        <p:spPr bwMode="auto">
          <a:xfrm>
            <a:off x="1392767" y="5853113"/>
            <a:ext cx="4705351" cy="27699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altLang="en-US" sz="1200" b="1"/>
              <a:t>Despacho</a:t>
            </a:r>
          </a:p>
        </p:txBody>
      </p:sp>
      <p:sp>
        <p:nvSpPr>
          <p:cNvPr id="46095" name="Line 20"/>
          <p:cNvSpPr>
            <a:spLocks noChangeShapeType="1"/>
          </p:cNvSpPr>
          <p:nvPr/>
        </p:nvSpPr>
        <p:spPr bwMode="auto">
          <a:xfrm>
            <a:off x="3793067" y="508476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6096" name="Text Box 21"/>
          <p:cNvSpPr txBox="1">
            <a:spLocks noChangeArrowheads="1"/>
          </p:cNvSpPr>
          <p:nvPr/>
        </p:nvSpPr>
        <p:spPr bwMode="auto">
          <a:xfrm>
            <a:off x="4751917" y="4935373"/>
            <a:ext cx="585681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altLang="en-US" sz="1200" b="1" dirty="0"/>
              <a:t>Publicação (18 meses após o pedido provisório)</a:t>
            </a:r>
          </a:p>
        </p:txBody>
      </p:sp>
      <p:sp>
        <p:nvSpPr>
          <p:cNvPr id="46097" name="Line 22"/>
          <p:cNvSpPr>
            <a:spLocks noChangeShapeType="1"/>
          </p:cNvSpPr>
          <p:nvPr/>
        </p:nvSpPr>
        <p:spPr bwMode="auto">
          <a:xfrm>
            <a:off x="3793067" y="465296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6098" name="Text Box 23"/>
          <p:cNvSpPr txBox="1">
            <a:spLocks noChangeArrowheads="1"/>
          </p:cNvSpPr>
          <p:nvPr/>
        </p:nvSpPr>
        <p:spPr bwMode="auto">
          <a:xfrm>
            <a:off x="4751917" y="4508500"/>
            <a:ext cx="1919816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pt-PT" altLang="en-US" sz="1200" b="1"/>
              <a:t>Exame formal</a:t>
            </a:r>
          </a:p>
        </p:txBody>
      </p:sp>
      <p:sp>
        <p:nvSpPr>
          <p:cNvPr id="46099" name="Text Box 24"/>
          <p:cNvSpPr txBox="1">
            <a:spLocks noChangeArrowheads="1"/>
          </p:cNvSpPr>
          <p:nvPr/>
        </p:nvSpPr>
        <p:spPr bwMode="auto">
          <a:xfrm>
            <a:off x="6288618" y="4005264"/>
            <a:ext cx="533465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altLang="en-US" sz="1000" b="1" dirty="0"/>
              <a:t>	 Apresentação, em português, das reivindicações, descrições, desenhos</a:t>
            </a:r>
          </a:p>
        </p:txBody>
      </p:sp>
      <p:sp>
        <p:nvSpPr>
          <p:cNvPr id="46100" name="Line 25"/>
          <p:cNvSpPr>
            <a:spLocks noChangeShapeType="1"/>
          </p:cNvSpPr>
          <p:nvPr/>
        </p:nvSpPr>
        <p:spPr bwMode="auto">
          <a:xfrm>
            <a:off x="6096001" y="4149725"/>
            <a:ext cx="19261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6101" name="Text Box 26"/>
          <p:cNvSpPr txBox="1">
            <a:spLocks noChangeArrowheads="1"/>
          </p:cNvSpPr>
          <p:nvPr/>
        </p:nvSpPr>
        <p:spPr bwMode="auto">
          <a:xfrm>
            <a:off x="4751918" y="5386389"/>
            <a:ext cx="355176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pt-PT" altLang="en-US" sz="1200" b="1"/>
              <a:t>Oposição e exame de fundo</a:t>
            </a:r>
          </a:p>
        </p:txBody>
      </p:sp>
      <p:sp>
        <p:nvSpPr>
          <p:cNvPr id="46102" name="Line 27"/>
          <p:cNvSpPr>
            <a:spLocks noChangeShapeType="1"/>
          </p:cNvSpPr>
          <p:nvPr/>
        </p:nvSpPr>
        <p:spPr bwMode="auto">
          <a:xfrm>
            <a:off x="3793067" y="551656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6103" name="Text Box 28"/>
          <p:cNvSpPr txBox="1">
            <a:spLocks noChangeArrowheads="1"/>
          </p:cNvSpPr>
          <p:nvPr/>
        </p:nvSpPr>
        <p:spPr bwMode="auto">
          <a:xfrm>
            <a:off x="14817" y="6534150"/>
            <a:ext cx="1919816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altLang="en-US" sz="1400" b="1">
                <a:latin typeface="Verdana" pitchFamily="34" charset="0"/>
              </a:rPr>
              <a:t>20 anos</a:t>
            </a:r>
          </a:p>
        </p:txBody>
      </p:sp>
      <p:sp>
        <p:nvSpPr>
          <p:cNvPr id="46104" name="Line 29"/>
          <p:cNvSpPr>
            <a:spLocks noChangeShapeType="1"/>
          </p:cNvSpPr>
          <p:nvPr/>
        </p:nvSpPr>
        <p:spPr bwMode="auto">
          <a:xfrm>
            <a:off x="10584" y="1690688"/>
            <a:ext cx="12192000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47887A22-EEF0-4332-A26E-49EE5EAB64E1}" type="slidenum">
              <a:rPr lang="pt-PT" smtClean="0"/>
              <a:pPr>
                <a:defRPr/>
              </a:pPr>
              <a:t>54</a:t>
            </a:fld>
            <a:endParaRPr lang="pt-PT"/>
          </a:p>
        </p:txBody>
      </p:sp>
      <p:sp>
        <p:nvSpPr>
          <p:cNvPr id="2" name="Rectângulo 1"/>
          <p:cNvSpPr/>
          <p:nvPr/>
        </p:nvSpPr>
        <p:spPr>
          <a:xfrm>
            <a:off x="2432708" y="609740"/>
            <a:ext cx="755212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3200" b="1" dirty="0"/>
              <a:t>Patentes / PPP / Pedido Definitivo</a:t>
            </a:r>
            <a:br>
              <a:rPr lang="pt-PT" sz="3200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62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814917" y="908050"/>
            <a:ext cx="10871200" cy="9906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t-PT" sz="4000" b="1" dirty="0"/>
              <a:t>Pesquisas ao Estado da Técnica </a:t>
            </a:r>
            <a:br>
              <a:rPr lang="pt-PT" sz="4000" b="1" dirty="0"/>
            </a:br>
            <a:r>
              <a:rPr lang="pt-PT" sz="2400" b="1" i="1" dirty="0"/>
              <a:t>(alguns sites para efectuar pesquisas)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B2BDEE33-92F7-4E10-8083-A976026BAC75}" type="slidenum">
              <a:rPr lang="pt-PT"/>
              <a:pPr>
                <a:defRPr/>
              </a:pPr>
              <a:t>55</a:t>
            </a:fld>
            <a:endParaRPr lang="pt-PT"/>
          </a:p>
        </p:txBody>
      </p:sp>
      <p:sp>
        <p:nvSpPr>
          <p:cNvPr id="3276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17033" y="1790701"/>
            <a:ext cx="10871200" cy="3495675"/>
          </a:xfrm>
        </p:spPr>
        <p:txBody>
          <a:bodyPr>
            <a:normAutofit fontScale="85000" lnSpcReduction="20000"/>
          </a:bodyPr>
          <a:lstStyle/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endParaRPr lang="pt-PT" dirty="0"/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pt-PT" b="1" dirty="0">
                <a:solidFill>
                  <a:srgbClr val="C00000"/>
                </a:solidFill>
              </a:rPr>
              <a:t>www.inpi.pt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pt-PT" b="1" dirty="0">
                <a:solidFill>
                  <a:srgbClr val="C00000"/>
                </a:solidFill>
              </a:rPr>
              <a:t>www.google.com/patents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pt-PT" b="1" dirty="0" err="1">
                <a:solidFill>
                  <a:srgbClr val="C00000"/>
                </a:solidFill>
              </a:rPr>
              <a:t>www</a:t>
            </a:r>
            <a:r>
              <a:rPr lang="pt-PT" b="1" dirty="0">
                <a:solidFill>
                  <a:srgbClr val="C00000"/>
                </a:solidFill>
              </a:rPr>
              <a:t>. patft.uspto.gov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pt-PT" b="1" dirty="0">
                <a:solidFill>
                  <a:srgbClr val="C00000"/>
                </a:solidFill>
              </a:rPr>
              <a:t>www.wipo.int   </a:t>
            </a:r>
            <a:r>
              <a:rPr lang="pt-PT" sz="1800" b="1" i="1" dirty="0">
                <a:solidFill>
                  <a:schemeClr val="bg1">
                    <a:lumMod val="50000"/>
                  </a:schemeClr>
                </a:solidFill>
              </a:rPr>
              <a:t>Intellectual Property; Digital Library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pt-PT" b="1" dirty="0">
                <a:solidFill>
                  <a:srgbClr val="C00000"/>
                </a:solidFill>
                <a:hlinkClick r:id="rId2"/>
              </a:rPr>
              <a:t>www.ep.espacenet.com</a:t>
            </a:r>
            <a:endParaRPr lang="pt-PT" b="1" dirty="0">
              <a:solidFill>
                <a:srgbClr val="C00000"/>
              </a:solidFill>
            </a:endParaRP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pt-PT" b="1" dirty="0">
                <a:solidFill>
                  <a:srgbClr val="C00000"/>
                </a:solidFill>
                <a:hlinkClick r:id="rId3"/>
              </a:rPr>
              <a:t>www.register.epoline.org/espacenet/regviewer</a:t>
            </a:r>
            <a:endParaRPr lang="pt-PT" b="1" dirty="0">
              <a:solidFill>
                <a:srgbClr val="C00000"/>
              </a:solidFill>
            </a:endParaRP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pt-PT" b="1" dirty="0">
                <a:solidFill>
                  <a:srgbClr val="C00000"/>
                </a:solidFill>
                <a:hlinkClick r:id="rId4"/>
              </a:rPr>
              <a:t>www.invenes.oepm.es</a:t>
            </a:r>
            <a:endParaRPr lang="pt-PT" b="1" dirty="0">
              <a:solidFill>
                <a:srgbClr val="C00000"/>
              </a:solidFill>
            </a:endParaRP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endParaRPr lang="pt-PT" b="1" dirty="0">
              <a:solidFill>
                <a:srgbClr val="C00000"/>
              </a:solidFill>
            </a:endParaRPr>
          </a:p>
        </p:txBody>
      </p:sp>
      <p:grpSp>
        <p:nvGrpSpPr>
          <p:cNvPr id="45061" name="Group 6"/>
          <p:cNvGrpSpPr>
            <a:grpSpLocks/>
          </p:cNvGrpSpPr>
          <p:nvPr/>
        </p:nvGrpSpPr>
        <p:grpSpPr bwMode="auto">
          <a:xfrm>
            <a:off x="1238251" y="5857876"/>
            <a:ext cx="9429749" cy="758825"/>
            <a:chOff x="928662" y="5857892"/>
            <a:chExt cx="7072362" cy="758825"/>
          </a:xfrm>
        </p:grpSpPr>
        <p:pic>
          <p:nvPicPr>
            <p:cNvPr id="45062" name="Picture 4" descr="GAPI"/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810" y="5857892"/>
              <a:ext cx="763588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Connector 8"/>
            <p:cNvCxnSpPr/>
            <p:nvPr/>
          </p:nvCxnSpPr>
          <p:spPr>
            <a:xfrm rot="10800000">
              <a:off x="928662" y="6143642"/>
              <a:ext cx="3000396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5000628" y="6143642"/>
              <a:ext cx="3000396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1340915"/>
      </p:ext>
    </p:extLst>
  </p:cSld>
  <p:clrMapOvr>
    <a:masterClrMapping/>
  </p:clrMapOvr>
  <p:transition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439918" y="2028497"/>
            <a:ext cx="10573408" cy="3882725"/>
          </a:xfrm>
        </p:spPr>
        <p:txBody>
          <a:bodyPr>
            <a:normAutofit/>
          </a:bodyPr>
          <a:lstStyle/>
          <a:p>
            <a:pPr marL="0" lvl="0" indent="0" algn="ctr">
              <a:spcBef>
                <a:spcPts val="0"/>
              </a:spcBef>
              <a:buClrTx/>
              <a:buNone/>
            </a:pPr>
            <a:r>
              <a:rPr lang="pt-PT" sz="3600" b="1" dirty="0">
                <a:solidFill>
                  <a:schemeClr val="tx1"/>
                </a:solidFill>
                <a:latin typeface="Arial Black" pitchFamily="34" charset="0"/>
              </a:rPr>
              <a:t>Modelos de Transferência de Conhecimento: </a:t>
            </a:r>
          </a:p>
          <a:p>
            <a:pPr marL="0" lvl="0" indent="0" algn="ctr">
              <a:spcBef>
                <a:spcPts val="0"/>
              </a:spcBef>
              <a:buClrTx/>
              <a:buNone/>
            </a:pPr>
            <a:endParaRPr lang="pt-PT" sz="3600" b="1" dirty="0">
              <a:solidFill>
                <a:schemeClr val="tx1"/>
              </a:solidFill>
              <a:latin typeface="Arial Black" pitchFamily="34" charset="0"/>
            </a:endParaRPr>
          </a:p>
          <a:p>
            <a:pPr marL="0" lvl="0" indent="0" algn="ctr">
              <a:spcBef>
                <a:spcPts val="0"/>
              </a:spcBef>
              <a:buClrTx/>
              <a:buNone/>
            </a:pPr>
            <a:r>
              <a:rPr lang="pt-PT" sz="3600" b="1" dirty="0">
                <a:solidFill>
                  <a:schemeClr val="tx1"/>
                </a:solidFill>
                <a:latin typeface="Arial Black" pitchFamily="34" charset="0"/>
              </a:rPr>
              <a:t>O licenciamento e a criação de </a:t>
            </a:r>
            <a:r>
              <a:rPr lang="pt-PT" sz="3600" b="1" i="1" dirty="0">
                <a:solidFill>
                  <a:schemeClr val="tx1"/>
                </a:solidFill>
                <a:latin typeface="Arial Black" pitchFamily="34" charset="0"/>
              </a:rPr>
              <a:t>Spin-</a:t>
            </a:r>
            <a:r>
              <a:rPr lang="pt-PT" sz="3600" b="1" i="1" dirty="0" err="1">
                <a:solidFill>
                  <a:schemeClr val="tx1"/>
                </a:solidFill>
                <a:latin typeface="Arial Black" pitchFamily="34" charset="0"/>
              </a:rPr>
              <a:t>off</a:t>
            </a:r>
            <a:r>
              <a:rPr lang="pt-PT" sz="3600" b="1" dirty="0">
                <a:solidFill>
                  <a:schemeClr val="tx1"/>
                </a:solidFill>
                <a:latin typeface="Arial Black" pitchFamily="34" charset="0"/>
              </a:rPr>
              <a:t>. Negociação.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185919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6940" y="457200"/>
            <a:ext cx="10972800" cy="1143000"/>
          </a:xfrm>
        </p:spPr>
        <p:txBody>
          <a:bodyPr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Transferência de Conhecimento 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r>
              <a:rPr lang="pt-PT" sz="2800" dirty="0"/>
              <a:t>União Europeia 2007</a:t>
            </a:r>
          </a:p>
          <a:p>
            <a:pPr marL="0" indent="0">
              <a:buNone/>
            </a:pPr>
            <a:endParaRPr lang="pt-PT" sz="2800" dirty="0"/>
          </a:p>
          <a:p>
            <a:r>
              <a:rPr lang="pt-PT" sz="2800" dirty="0"/>
              <a:t>“Conjunto de atividades de transmissão e disseminação, de uma instituição de origem para um destinatário, que se responsabiliza pela sua transformação em resultados económicos.”</a:t>
            </a:r>
          </a:p>
        </p:txBody>
      </p:sp>
    </p:spTree>
    <p:extLst>
      <p:ext uri="{BB962C8B-B14F-4D97-AF65-F5344CB8AC3E}">
        <p14:creationId xmlns:p14="http://schemas.microsoft.com/office/powerpoint/2010/main" val="2051102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6940" y="457200"/>
            <a:ext cx="10972800" cy="1143000"/>
          </a:xfrm>
        </p:spPr>
        <p:txBody>
          <a:bodyPr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Transferência de Tecnologia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800" dirty="0"/>
              <a:t>AUTM (</a:t>
            </a:r>
            <a:r>
              <a:rPr lang="pt-PT" sz="2800" i="1" dirty="0"/>
              <a:t>Associação Norte Americana dos Profissionais de Transferência de Tecnologia</a:t>
            </a:r>
            <a:r>
              <a:rPr lang="pt-PT" sz="2800" dirty="0"/>
              <a:t>)- 2007</a:t>
            </a:r>
          </a:p>
          <a:p>
            <a:endParaRPr lang="pt-PT" sz="2800" dirty="0"/>
          </a:p>
          <a:p>
            <a:r>
              <a:rPr lang="pt-PT" sz="2800" dirty="0"/>
              <a:t>“O processo de transferência de descobertas científicas de uma organização para outra com o propósito de desenvolvimento posterior ou comercialização.”</a:t>
            </a:r>
          </a:p>
        </p:txBody>
      </p:sp>
    </p:spTree>
    <p:extLst>
      <p:ext uri="{BB962C8B-B14F-4D97-AF65-F5344CB8AC3E}">
        <p14:creationId xmlns:p14="http://schemas.microsoft.com/office/powerpoint/2010/main" val="5867861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6940" y="457200"/>
            <a:ext cx="10972800" cy="1143000"/>
          </a:xfrm>
        </p:spPr>
        <p:txBody>
          <a:bodyPr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Modelos de TT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800" dirty="0"/>
              <a:t>Finalidade de </a:t>
            </a:r>
            <a:r>
              <a:rPr lang="pt-PT" sz="2800" b="1" dirty="0"/>
              <a:t>salvaguardar o investimento em I&amp;D </a:t>
            </a:r>
            <a:r>
              <a:rPr lang="pt-PT" sz="2800" dirty="0"/>
              <a:t>das organizações, protegendo os seus ativos intelectuais em diversos contextos;</a:t>
            </a:r>
          </a:p>
          <a:p>
            <a:pPr marL="0" indent="0">
              <a:buNone/>
            </a:pPr>
            <a:endParaRPr lang="pt-PT" sz="2800" dirty="0"/>
          </a:p>
          <a:p>
            <a:r>
              <a:rPr lang="pt-PT" sz="2800" dirty="0"/>
              <a:t>Existem </a:t>
            </a:r>
            <a:r>
              <a:rPr lang="pt-PT" sz="2800" b="1" dirty="0"/>
              <a:t>várias estratégias </a:t>
            </a:r>
            <a:r>
              <a:rPr lang="pt-PT" sz="2800" dirty="0"/>
              <a:t>e aspetos que devem ser salvaguardados no decorrer do processo de transferência.</a:t>
            </a:r>
          </a:p>
          <a:p>
            <a:pPr marL="0" indent="0">
              <a:buNone/>
            </a:pPr>
            <a:endParaRPr lang="pt-PT" sz="2800" dirty="0"/>
          </a:p>
          <a:p>
            <a:r>
              <a:rPr lang="pt-PT" sz="2800" dirty="0"/>
              <a:t>Com uma tecnologia podemos proteger a propriedade intelectual e </a:t>
            </a:r>
            <a:r>
              <a:rPr lang="pt-PT" sz="2800" b="1" dirty="0"/>
              <a:t>Licenciar</a:t>
            </a:r>
            <a:r>
              <a:rPr lang="pt-PT" sz="2800" dirty="0"/>
              <a:t> os direitos a ela conexos ou criar uma </a:t>
            </a:r>
            <a:r>
              <a:rPr lang="pt-PT" sz="2800" b="1" dirty="0"/>
              <a:t>empresa ‘Spin-</a:t>
            </a:r>
            <a:r>
              <a:rPr lang="pt-PT" sz="2800" b="1" dirty="0" err="1"/>
              <a:t>off</a:t>
            </a:r>
            <a:r>
              <a:rPr lang="pt-PT" sz="2800" b="1" dirty="0"/>
              <a:t>’ </a:t>
            </a:r>
            <a:r>
              <a:rPr lang="pt-PT" sz="2800" dirty="0"/>
              <a:t>para promover a comercialização </a:t>
            </a:r>
            <a:r>
              <a:rPr lang="pt-PT" sz="2800" dirty="0" err="1"/>
              <a:t>directa</a:t>
            </a:r>
            <a:r>
              <a:rPr lang="pt-PT" sz="2800" dirty="0"/>
              <a:t> da tecnologia. </a:t>
            </a:r>
          </a:p>
        </p:txBody>
      </p:sp>
    </p:spTree>
    <p:extLst>
      <p:ext uri="{BB962C8B-B14F-4D97-AF65-F5344CB8AC3E}">
        <p14:creationId xmlns:p14="http://schemas.microsoft.com/office/powerpoint/2010/main" val="3604552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 txBox="1">
            <a:spLocks noChangeArrowheads="1"/>
          </p:cNvSpPr>
          <p:nvPr/>
        </p:nvSpPr>
        <p:spPr bwMode="auto">
          <a:xfrm>
            <a:off x="1668464" y="174625"/>
            <a:ext cx="658812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pt-PT" sz="2000" b="1">
              <a:latin typeface="Tahoma" pitchFamily="34" charset="0"/>
              <a:ea typeface="Osaka"/>
              <a:cs typeface="Lucida Sans Unicode" pitchFamily="34" charset="0"/>
            </a:endParaRPr>
          </a:p>
        </p:txBody>
      </p:sp>
      <p:pic>
        <p:nvPicPr>
          <p:cNvPr id="23555" name="Picture 16" descr="GAPI_CO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981075"/>
            <a:ext cx="30956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AutoShape 20"/>
          <p:cNvSpPr>
            <a:spLocks noChangeArrowheads="1"/>
          </p:cNvSpPr>
          <p:nvPr/>
        </p:nvSpPr>
        <p:spPr bwMode="auto">
          <a:xfrm>
            <a:off x="2314575" y="3103564"/>
            <a:ext cx="977900" cy="325437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62781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pt-PT" sz="1600">
                <a:solidFill>
                  <a:srgbClr val="003300"/>
                </a:solidFill>
                <a:latin typeface="Tahoma" pitchFamily="34" charset="0"/>
              </a:rPr>
              <a:t>COTEC</a:t>
            </a:r>
          </a:p>
        </p:txBody>
      </p:sp>
      <p:sp>
        <p:nvSpPr>
          <p:cNvPr id="23557" name="Oval 21"/>
          <p:cNvSpPr>
            <a:spLocks noChangeArrowheads="1"/>
          </p:cNvSpPr>
          <p:nvPr/>
        </p:nvSpPr>
        <p:spPr bwMode="auto">
          <a:xfrm>
            <a:off x="1847851" y="2424114"/>
            <a:ext cx="2087563" cy="719137"/>
          </a:xfrm>
          <a:prstGeom prst="ellipse">
            <a:avLst/>
          </a:prstGeom>
          <a:gradFill rotWithShape="1">
            <a:gsLst>
              <a:gs pos="0">
                <a:srgbClr val="E7F3C3"/>
              </a:gs>
              <a:gs pos="100000">
                <a:srgbClr val="8799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349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4D4D4D"/>
                </a:solidFill>
                <a:latin typeface="Tahoma" pitchFamily="34" charset="0"/>
              </a:rPr>
              <a:t>GAPI </a:t>
            </a:r>
          </a:p>
          <a:p>
            <a:pPr algn="ctr"/>
            <a:r>
              <a:rPr lang="en-US" dirty="0" err="1">
                <a:solidFill>
                  <a:srgbClr val="4D4D4D"/>
                </a:solidFill>
                <a:latin typeface="Tahoma" pitchFamily="34" charset="0"/>
              </a:rPr>
              <a:t>Inovação</a:t>
            </a:r>
            <a:endParaRPr lang="en-US" dirty="0">
              <a:solidFill>
                <a:srgbClr val="4D4D4D"/>
              </a:solidFill>
              <a:latin typeface="Tahoma" pitchFamily="34" charset="0"/>
            </a:endParaRPr>
          </a:p>
        </p:txBody>
      </p:sp>
      <p:grpSp>
        <p:nvGrpSpPr>
          <p:cNvPr id="23558" name="Group 30"/>
          <p:cNvGrpSpPr>
            <a:grpSpLocks/>
          </p:cNvGrpSpPr>
          <p:nvPr/>
        </p:nvGrpSpPr>
        <p:grpSpPr bwMode="auto">
          <a:xfrm>
            <a:off x="6956426" y="2060576"/>
            <a:ext cx="3711575" cy="4252165"/>
            <a:chOff x="3085" y="799"/>
            <a:chExt cx="2632" cy="3325"/>
          </a:xfrm>
        </p:grpSpPr>
        <p:pic>
          <p:nvPicPr>
            <p:cNvPr id="23587" name="Picture 31" descr="pt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" y="799"/>
              <a:ext cx="1578" cy="3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3588" name="Group 32"/>
            <p:cNvGrpSpPr>
              <a:grpSpLocks/>
            </p:cNvGrpSpPr>
            <p:nvPr/>
          </p:nvGrpSpPr>
          <p:grpSpPr bwMode="auto">
            <a:xfrm>
              <a:off x="3085" y="1004"/>
              <a:ext cx="2308" cy="3120"/>
              <a:chOff x="3085" y="1004"/>
              <a:chExt cx="2308" cy="3120"/>
            </a:xfrm>
          </p:grpSpPr>
          <p:pic>
            <p:nvPicPr>
              <p:cNvPr id="23589" name="Picture 33" descr="ilhas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5" y="2523"/>
                <a:ext cx="1324" cy="1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590" name="Oval 34"/>
              <p:cNvSpPr>
                <a:spLocks noChangeArrowheads="1"/>
              </p:cNvSpPr>
              <p:nvPr/>
            </p:nvSpPr>
            <p:spPr bwMode="auto">
              <a:xfrm>
                <a:off x="4740" y="1004"/>
                <a:ext cx="184" cy="406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pt-PT"/>
              </a:p>
            </p:txBody>
          </p:sp>
          <p:sp>
            <p:nvSpPr>
              <p:cNvPr id="23591" name="Rectangle 35"/>
              <p:cNvSpPr>
                <a:spLocks noChangeArrowheads="1"/>
              </p:cNvSpPr>
              <p:nvPr/>
            </p:nvSpPr>
            <p:spPr bwMode="auto">
              <a:xfrm>
                <a:off x="4687" y="1155"/>
                <a:ext cx="569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179388" lvl="1"/>
                <a:r>
                  <a:rPr lang="pt-PT" sz="600">
                    <a:solidFill>
                      <a:schemeClr val="bg1"/>
                    </a:solidFill>
                  </a:rPr>
                  <a:t>UM / Tecminho</a:t>
                </a:r>
              </a:p>
            </p:txBody>
          </p:sp>
          <p:sp>
            <p:nvSpPr>
              <p:cNvPr id="23592" name="Oval 36"/>
              <p:cNvSpPr>
                <a:spLocks noChangeArrowheads="1"/>
              </p:cNvSpPr>
              <p:nvPr/>
            </p:nvSpPr>
            <p:spPr bwMode="auto">
              <a:xfrm>
                <a:off x="4600" y="1587"/>
                <a:ext cx="184" cy="406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pt-PT"/>
              </a:p>
            </p:txBody>
          </p:sp>
          <p:sp>
            <p:nvSpPr>
              <p:cNvPr id="23593" name="Rectangle 37"/>
              <p:cNvSpPr>
                <a:spLocks noChangeArrowheads="1"/>
              </p:cNvSpPr>
              <p:nvPr/>
            </p:nvSpPr>
            <p:spPr bwMode="auto">
              <a:xfrm>
                <a:off x="4483" y="1734"/>
                <a:ext cx="481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179388" lvl="1" algn="r"/>
                <a:r>
                  <a:rPr lang="pt-PT" sz="600">
                    <a:solidFill>
                      <a:schemeClr val="bg1"/>
                    </a:solidFill>
                  </a:rPr>
                  <a:t>UAveiro </a:t>
                </a:r>
              </a:p>
            </p:txBody>
          </p:sp>
          <p:sp>
            <p:nvSpPr>
              <p:cNvPr id="23594" name="Oval 38"/>
              <p:cNvSpPr>
                <a:spLocks noChangeArrowheads="1"/>
              </p:cNvSpPr>
              <p:nvPr/>
            </p:nvSpPr>
            <p:spPr bwMode="auto">
              <a:xfrm>
                <a:off x="4313" y="2613"/>
                <a:ext cx="184" cy="406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pt-PT"/>
              </a:p>
            </p:txBody>
          </p:sp>
          <p:sp>
            <p:nvSpPr>
              <p:cNvPr id="23595" name="Rectangle 39"/>
              <p:cNvSpPr>
                <a:spLocks noChangeArrowheads="1"/>
              </p:cNvSpPr>
              <p:nvPr/>
            </p:nvSpPr>
            <p:spPr bwMode="auto">
              <a:xfrm>
                <a:off x="4087" y="2704"/>
                <a:ext cx="341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179388" lvl="1"/>
                <a:r>
                  <a:rPr lang="pt-PT" sz="600">
                    <a:solidFill>
                      <a:schemeClr val="bg1"/>
                    </a:solidFill>
                  </a:rPr>
                  <a:t>IST</a:t>
                </a:r>
              </a:p>
            </p:txBody>
          </p:sp>
          <p:grpSp>
            <p:nvGrpSpPr>
              <p:cNvPr id="23596" name="Group 40"/>
              <p:cNvGrpSpPr>
                <a:grpSpLocks/>
              </p:cNvGrpSpPr>
              <p:nvPr/>
            </p:nvGrpSpPr>
            <p:grpSpPr bwMode="auto">
              <a:xfrm>
                <a:off x="4440" y="1857"/>
                <a:ext cx="449" cy="406"/>
                <a:chOff x="2161" y="1718"/>
                <a:chExt cx="449" cy="406"/>
              </a:xfrm>
            </p:grpSpPr>
            <p:sp>
              <p:nvSpPr>
                <p:cNvPr id="23643" name="Oval 41"/>
                <p:cNvSpPr>
                  <a:spLocks noChangeArrowheads="1"/>
                </p:cNvSpPr>
                <p:nvPr/>
              </p:nvSpPr>
              <p:spPr bwMode="auto">
                <a:xfrm>
                  <a:off x="2426" y="1718"/>
                  <a:ext cx="184" cy="406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pt-PT"/>
                </a:p>
              </p:txBody>
            </p:sp>
            <p:sp>
              <p:nvSpPr>
                <p:cNvPr id="23644" name="Rectangle 42"/>
                <p:cNvSpPr>
                  <a:spLocks noChangeArrowheads="1"/>
                </p:cNvSpPr>
                <p:nvPr/>
              </p:nvSpPr>
              <p:spPr bwMode="auto">
                <a:xfrm>
                  <a:off x="2161" y="1863"/>
                  <a:ext cx="346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pt-PT" sz="600">
                      <a:solidFill>
                        <a:schemeClr val="bg1"/>
                      </a:solidFill>
                    </a:rPr>
                    <a:t>UC / IPN</a:t>
                  </a:r>
                </a:p>
              </p:txBody>
            </p:sp>
          </p:grpSp>
          <p:sp>
            <p:nvSpPr>
              <p:cNvPr id="23597" name="Oval 43"/>
              <p:cNvSpPr>
                <a:spLocks noChangeArrowheads="1"/>
              </p:cNvSpPr>
              <p:nvPr/>
            </p:nvSpPr>
            <p:spPr bwMode="auto">
              <a:xfrm>
                <a:off x="4680" y="1262"/>
                <a:ext cx="184" cy="406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pt-PT"/>
              </a:p>
            </p:txBody>
          </p:sp>
          <p:sp>
            <p:nvSpPr>
              <p:cNvPr id="23598" name="Rectangle 44"/>
              <p:cNvSpPr>
                <a:spLocks noChangeArrowheads="1"/>
              </p:cNvSpPr>
              <p:nvPr/>
            </p:nvSpPr>
            <p:spPr bwMode="auto">
              <a:xfrm>
                <a:off x="4606" y="1382"/>
                <a:ext cx="48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179388" lvl="1"/>
                <a:r>
                  <a:rPr lang="pt-PT" sz="600">
                    <a:solidFill>
                      <a:schemeClr val="bg1"/>
                    </a:solidFill>
                  </a:rPr>
                  <a:t>UP / FGT</a:t>
                </a:r>
              </a:p>
            </p:txBody>
          </p:sp>
          <p:grpSp>
            <p:nvGrpSpPr>
              <p:cNvPr id="23599" name="Group 45"/>
              <p:cNvGrpSpPr>
                <a:grpSpLocks/>
              </p:cNvGrpSpPr>
              <p:nvPr/>
            </p:nvGrpSpPr>
            <p:grpSpPr bwMode="auto">
              <a:xfrm>
                <a:off x="4737" y="1321"/>
                <a:ext cx="325" cy="406"/>
                <a:chOff x="2426" y="1276"/>
                <a:chExt cx="325" cy="406"/>
              </a:xfrm>
            </p:grpSpPr>
            <p:sp>
              <p:nvSpPr>
                <p:cNvPr id="23641" name="Oval 46"/>
                <p:cNvSpPr>
                  <a:spLocks noChangeArrowheads="1"/>
                </p:cNvSpPr>
                <p:nvPr/>
              </p:nvSpPr>
              <p:spPr bwMode="auto">
                <a:xfrm>
                  <a:off x="2426" y="1276"/>
                  <a:ext cx="184" cy="4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pt-PT"/>
                </a:p>
              </p:txBody>
            </p:sp>
            <p:sp>
              <p:nvSpPr>
                <p:cNvPr id="23642" name="Rectangle 47"/>
                <p:cNvSpPr>
                  <a:spLocks noChangeArrowheads="1"/>
                </p:cNvSpPr>
                <p:nvPr/>
              </p:nvSpPr>
              <p:spPr bwMode="auto">
                <a:xfrm>
                  <a:off x="2471" y="1389"/>
                  <a:ext cx="280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pt-PT" sz="600">
                      <a:solidFill>
                        <a:schemeClr val="bg1"/>
                      </a:solidFill>
                    </a:rPr>
                    <a:t>CTCP</a:t>
                  </a:r>
                </a:p>
              </p:txBody>
            </p:sp>
          </p:grpSp>
          <p:grpSp>
            <p:nvGrpSpPr>
              <p:cNvPr id="23600" name="Group 48"/>
              <p:cNvGrpSpPr>
                <a:grpSpLocks/>
              </p:cNvGrpSpPr>
              <p:nvPr/>
            </p:nvGrpSpPr>
            <p:grpSpPr bwMode="auto">
              <a:xfrm>
                <a:off x="4628" y="1083"/>
                <a:ext cx="373" cy="406"/>
                <a:chOff x="2381" y="687"/>
                <a:chExt cx="373" cy="406"/>
              </a:xfrm>
            </p:grpSpPr>
            <p:sp>
              <p:nvSpPr>
                <p:cNvPr id="23639" name="Oval 49"/>
                <p:cNvSpPr>
                  <a:spLocks noChangeArrowheads="1"/>
                </p:cNvSpPr>
                <p:nvPr/>
              </p:nvSpPr>
              <p:spPr bwMode="auto">
                <a:xfrm>
                  <a:off x="2381" y="687"/>
                  <a:ext cx="184" cy="4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pt-PT"/>
                </a:p>
              </p:txBody>
            </p:sp>
            <p:sp>
              <p:nvSpPr>
                <p:cNvPr id="23640" name="Rectangle 50"/>
                <p:cNvSpPr>
                  <a:spLocks noChangeArrowheads="1"/>
                </p:cNvSpPr>
                <p:nvPr/>
              </p:nvSpPr>
              <p:spPr bwMode="auto">
                <a:xfrm>
                  <a:off x="2426" y="839"/>
                  <a:ext cx="328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pt-PT" sz="600">
                      <a:solidFill>
                        <a:schemeClr val="bg1"/>
                      </a:solidFill>
                    </a:rPr>
                    <a:t>CITEVE</a:t>
                  </a:r>
                </a:p>
              </p:txBody>
            </p:sp>
          </p:grpSp>
          <p:grpSp>
            <p:nvGrpSpPr>
              <p:cNvPr id="23601" name="Group 51"/>
              <p:cNvGrpSpPr>
                <a:grpSpLocks/>
              </p:cNvGrpSpPr>
              <p:nvPr/>
            </p:nvGrpSpPr>
            <p:grpSpPr bwMode="auto">
              <a:xfrm>
                <a:off x="4604" y="1358"/>
                <a:ext cx="391" cy="406"/>
                <a:chOff x="2381" y="1050"/>
                <a:chExt cx="391" cy="406"/>
              </a:xfrm>
            </p:grpSpPr>
            <p:sp>
              <p:nvSpPr>
                <p:cNvPr id="23637" name="Oval 52"/>
                <p:cNvSpPr>
                  <a:spLocks noChangeArrowheads="1"/>
                </p:cNvSpPr>
                <p:nvPr/>
              </p:nvSpPr>
              <p:spPr bwMode="auto">
                <a:xfrm>
                  <a:off x="2381" y="1050"/>
                  <a:ext cx="184" cy="4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pt-PT"/>
                </a:p>
              </p:txBody>
            </p:sp>
            <p:sp>
              <p:nvSpPr>
                <p:cNvPr id="23638" name="Rectangle 53"/>
                <p:cNvSpPr>
                  <a:spLocks noChangeArrowheads="1"/>
                </p:cNvSpPr>
                <p:nvPr/>
              </p:nvSpPr>
              <p:spPr bwMode="auto">
                <a:xfrm>
                  <a:off x="2426" y="1206"/>
                  <a:ext cx="346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pt-PT" sz="600">
                      <a:solidFill>
                        <a:schemeClr val="bg1"/>
                      </a:solidFill>
                    </a:rPr>
                    <a:t>AIMMAP</a:t>
                  </a:r>
                </a:p>
              </p:txBody>
            </p:sp>
          </p:grpSp>
          <p:grpSp>
            <p:nvGrpSpPr>
              <p:cNvPr id="23602" name="Group 54"/>
              <p:cNvGrpSpPr>
                <a:grpSpLocks/>
              </p:cNvGrpSpPr>
              <p:nvPr/>
            </p:nvGrpSpPr>
            <p:grpSpPr bwMode="auto">
              <a:xfrm>
                <a:off x="4677" y="1444"/>
                <a:ext cx="381" cy="406"/>
                <a:chOff x="2517" y="1322"/>
                <a:chExt cx="381" cy="406"/>
              </a:xfrm>
            </p:grpSpPr>
            <p:sp>
              <p:nvSpPr>
                <p:cNvPr id="23635" name="Oval 55"/>
                <p:cNvSpPr>
                  <a:spLocks noChangeArrowheads="1"/>
                </p:cNvSpPr>
                <p:nvPr/>
              </p:nvSpPr>
              <p:spPr bwMode="auto">
                <a:xfrm>
                  <a:off x="2517" y="1322"/>
                  <a:ext cx="184" cy="4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pt-PT"/>
                </a:p>
              </p:txBody>
            </p:sp>
            <p:sp>
              <p:nvSpPr>
                <p:cNvPr id="23636" name="Rectangle 56"/>
                <p:cNvSpPr>
                  <a:spLocks noChangeArrowheads="1"/>
                </p:cNvSpPr>
                <p:nvPr/>
              </p:nvSpPr>
              <p:spPr bwMode="auto">
                <a:xfrm>
                  <a:off x="2575" y="1480"/>
                  <a:ext cx="323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pt-PT" sz="600">
                      <a:solidFill>
                        <a:schemeClr val="bg1"/>
                      </a:solidFill>
                    </a:rPr>
                    <a:t>CTCOR</a:t>
                  </a:r>
                </a:p>
              </p:txBody>
            </p:sp>
          </p:grpSp>
          <p:grpSp>
            <p:nvGrpSpPr>
              <p:cNvPr id="23603" name="Group 57"/>
              <p:cNvGrpSpPr>
                <a:grpSpLocks/>
              </p:cNvGrpSpPr>
              <p:nvPr/>
            </p:nvGrpSpPr>
            <p:grpSpPr bwMode="auto">
              <a:xfrm>
                <a:off x="4126" y="2712"/>
                <a:ext cx="368" cy="406"/>
                <a:chOff x="1970" y="2304"/>
                <a:chExt cx="368" cy="406"/>
              </a:xfrm>
            </p:grpSpPr>
            <p:sp>
              <p:nvSpPr>
                <p:cNvPr id="23633" name="Oval 58"/>
                <p:cNvSpPr>
                  <a:spLocks noChangeArrowheads="1"/>
                </p:cNvSpPr>
                <p:nvPr/>
              </p:nvSpPr>
              <p:spPr bwMode="auto">
                <a:xfrm>
                  <a:off x="2154" y="2304"/>
                  <a:ext cx="184" cy="4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pt-PT"/>
                </a:p>
              </p:txBody>
            </p:sp>
            <p:sp>
              <p:nvSpPr>
                <p:cNvPr id="23634" name="Rectangle 59"/>
                <p:cNvSpPr>
                  <a:spLocks noChangeArrowheads="1"/>
                </p:cNvSpPr>
                <p:nvPr/>
              </p:nvSpPr>
              <p:spPr bwMode="auto">
                <a:xfrm>
                  <a:off x="1970" y="2444"/>
                  <a:ext cx="246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pt-PT" sz="600">
                      <a:solidFill>
                        <a:schemeClr val="bg1"/>
                      </a:solidFill>
                    </a:rPr>
                    <a:t>CPD</a:t>
                  </a:r>
                </a:p>
              </p:txBody>
            </p:sp>
          </p:grpSp>
          <p:grpSp>
            <p:nvGrpSpPr>
              <p:cNvPr id="23604" name="Group 60"/>
              <p:cNvGrpSpPr>
                <a:grpSpLocks/>
              </p:cNvGrpSpPr>
              <p:nvPr/>
            </p:nvGrpSpPr>
            <p:grpSpPr bwMode="auto">
              <a:xfrm>
                <a:off x="4792" y="1872"/>
                <a:ext cx="330" cy="406"/>
                <a:chOff x="2517" y="1821"/>
                <a:chExt cx="330" cy="406"/>
              </a:xfrm>
            </p:grpSpPr>
            <p:sp>
              <p:nvSpPr>
                <p:cNvPr id="23631" name="Oval 61"/>
                <p:cNvSpPr>
                  <a:spLocks noChangeArrowheads="1"/>
                </p:cNvSpPr>
                <p:nvPr/>
              </p:nvSpPr>
              <p:spPr bwMode="auto">
                <a:xfrm>
                  <a:off x="2517" y="1821"/>
                  <a:ext cx="91" cy="4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pt-PT"/>
                </a:p>
              </p:txBody>
            </p:sp>
            <p:sp>
              <p:nvSpPr>
                <p:cNvPr id="23632" name="Rectangle 62"/>
                <p:cNvSpPr>
                  <a:spLocks noChangeArrowheads="1"/>
                </p:cNvSpPr>
                <p:nvPr/>
              </p:nvSpPr>
              <p:spPr bwMode="auto">
                <a:xfrm>
                  <a:off x="2567" y="1971"/>
                  <a:ext cx="280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pt-PT" sz="600">
                      <a:solidFill>
                        <a:schemeClr val="bg1"/>
                      </a:solidFill>
                    </a:rPr>
                    <a:t>CTCV</a:t>
                  </a:r>
                </a:p>
              </p:txBody>
            </p:sp>
          </p:grpSp>
          <p:grpSp>
            <p:nvGrpSpPr>
              <p:cNvPr id="23605" name="Group 63"/>
              <p:cNvGrpSpPr>
                <a:grpSpLocks/>
              </p:cNvGrpSpPr>
              <p:nvPr/>
            </p:nvGrpSpPr>
            <p:grpSpPr bwMode="auto">
              <a:xfrm>
                <a:off x="4489" y="2106"/>
                <a:ext cx="456" cy="406"/>
                <a:chOff x="4225" y="2365"/>
                <a:chExt cx="456" cy="406"/>
              </a:xfrm>
            </p:grpSpPr>
            <p:sp>
              <p:nvSpPr>
                <p:cNvPr id="23629" name="Oval 64"/>
                <p:cNvSpPr>
                  <a:spLocks noChangeArrowheads="1"/>
                </p:cNvSpPr>
                <p:nvPr/>
              </p:nvSpPr>
              <p:spPr bwMode="auto">
                <a:xfrm>
                  <a:off x="4225" y="2365"/>
                  <a:ext cx="184" cy="4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pt-PT"/>
                </a:p>
              </p:txBody>
            </p:sp>
            <p:sp>
              <p:nvSpPr>
                <p:cNvPr id="23630" name="Rectangle 65"/>
                <p:cNvSpPr>
                  <a:spLocks noChangeArrowheads="1"/>
                </p:cNvSpPr>
                <p:nvPr/>
              </p:nvSpPr>
              <p:spPr bwMode="auto">
                <a:xfrm>
                  <a:off x="4275" y="2516"/>
                  <a:ext cx="406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pt-PT" sz="600">
                      <a:solidFill>
                        <a:schemeClr val="bg1"/>
                      </a:solidFill>
                    </a:rPr>
                    <a:t>CENTIMFE</a:t>
                  </a:r>
                </a:p>
              </p:txBody>
            </p:sp>
          </p:grpSp>
          <p:grpSp>
            <p:nvGrpSpPr>
              <p:cNvPr id="23606" name="Group 66"/>
              <p:cNvGrpSpPr>
                <a:grpSpLocks/>
              </p:cNvGrpSpPr>
              <p:nvPr/>
            </p:nvGrpSpPr>
            <p:grpSpPr bwMode="auto">
              <a:xfrm>
                <a:off x="4847" y="3718"/>
                <a:ext cx="324" cy="406"/>
                <a:chOff x="2677" y="3272"/>
                <a:chExt cx="324" cy="406"/>
              </a:xfrm>
            </p:grpSpPr>
            <p:sp>
              <p:nvSpPr>
                <p:cNvPr id="23627" name="Oval 67"/>
                <p:cNvSpPr>
                  <a:spLocks noChangeArrowheads="1"/>
                </p:cNvSpPr>
                <p:nvPr/>
              </p:nvSpPr>
              <p:spPr bwMode="auto">
                <a:xfrm>
                  <a:off x="2677" y="3272"/>
                  <a:ext cx="184" cy="406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pt-PT"/>
                </a:p>
              </p:txBody>
            </p:sp>
            <p:sp>
              <p:nvSpPr>
                <p:cNvPr id="23628" name="Rectangle 68"/>
                <p:cNvSpPr>
                  <a:spLocks noChangeArrowheads="1"/>
                </p:cNvSpPr>
                <p:nvPr/>
              </p:nvSpPr>
              <p:spPr bwMode="auto">
                <a:xfrm>
                  <a:off x="2730" y="3430"/>
                  <a:ext cx="271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pt-PT" sz="600">
                      <a:solidFill>
                        <a:schemeClr val="bg1"/>
                      </a:solidFill>
                    </a:rPr>
                    <a:t>U Alg</a:t>
                  </a:r>
                </a:p>
              </p:txBody>
            </p:sp>
          </p:grpSp>
          <p:grpSp>
            <p:nvGrpSpPr>
              <p:cNvPr id="23607" name="Group 69"/>
              <p:cNvGrpSpPr>
                <a:grpSpLocks/>
              </p:cNvGrpSpPr>
              <p:nvPr/>
            </p:nvGrpSpPr>
            <p:grpSpPr bwMode="auto">
              <a:xfrm>
                <a:off x="4967" y="2830"/>
                <a:ext cx="426" cy="406"/>
                <a:chOff x="2699" y="2592"/>
                <a:chExt cx="426" cy="406"/>
              </a:xfrm>
            </p:grpSpPr>
            <p:sp>
              <p:nvSpPr>
                <p:cNvPr id="23625" name="Oval 70"/>
                <p:cNvSpPr>
                  <a:spLocks noChangeArrowheads="1"/>
                </p:cNvSpPr>
                <p:nvPr/>
              </p:nvSpPr>
              <p:spPr bwMode="auto">
                <a:xfrm>
                  <a:off x="2699" y="2592"/>
                  <a:ext cx="184" cy="406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pt-PT"/>
                </a:p>
              </p:txBody>
            </p:sp>
            <p:sp>
              <p:nvSpPr>
                <p:cNvPr id="23626" name="Rectangle 71"/>
                <p:cNvSpPr>
                  <a:spLocks noChangeArrowheads="1"/>
                </p:cNvSpPr>
                <p:nvPr/>
              </p:nvSpPr>
              <p:spPr bwMode="auto">
                <a:xfrm>
                  <a:off x="2750" y="2738"/>
                  <a:ext cx="375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pt-PT" sz="600">
                      <a:solidFill>
                        <a:schemeClr val="bg1"/>
                      </a:solidFill>
                    </a:rPr>
                    <a:t>U E / FLM</a:t>
                  </a:r>
                </a:p>
              </p:txBody>
            </p:sp>
          </p:grpSp>
          <p:sp>
            <p:nvSpPr>
              <p:cNvPr id="23608" name="Oval 72"/>
              <p:cNvSpPr>
                <a:spLocks noChangeArrowheads="1"/>
              </p:cNvSpPr>
              <p:nvPr/>
            </p:nvSpPr>
            <p:spPr bwMode="auto">
              <a:xfrm>
                <a:off x="4516" y="2359"/>
                <a:ext cx="184" cy="406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pt-PT"/>
              </a:p>
            </p:txBody>
          </p:sp>
          <p:sp>
            <p:nvSpPr>
              <p:cNvPr id="23609" name="Rectangle 73"/>
              <p:cNvSpPr>
                <a:spLocks noChangeArrowheads="1"/>
              </p:cNvSpPr>
              <p:nvPr/>
            </p:nvSpPr>
            <p:spPr bwMode="auto">
              <a:xfrm>
                <a:off x="4558" y="2478"/>
                <a:ext cx="25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t-PT" sz="600">
                    <a:solidFill>
                      <a:srgbClr val="99CC00"/>
                    </a:solidFill>
                  </a:rPr>
                  <a:t>CTIC</a:t>
                </a:r>
              </a:p>
            </p:txBody>
          </p:sp>
          <p:grpSp>
            <p:nvGrpSpPr>
              <p:cNvPr id="23610" name="Group 74"/>
              <p:cNvGrpSpPr>
                <a:grpSpLocks/>
              </p:cNvGrpSpPr>
              <p:nvPr/>
            </p:nvGrpSpPr>
            <p:grpSpPr bwMode="auto">
              <a:xfrm>
                <a:off x="4774" y="2057"/>
                <a:ext cx="593" cy="406"/>
                <a:chOff x="4885" y="2092"/>
                <a:chExt cx="593" cy="406"/>
              </a:xfrm>
            </p:grpSpPr>
            <p:sp>
              <p:nvSpPr>
                <p:cNvPr id="23623" name="Oval 75"/>
                <p:cNvSpPr>
                  <a:spLocks noChangeArrowheads="1"/>
                </p:cNvSpPr>
                <p:nvPr/>
              </p:nvSpPr>
              <p:spPr bwMode="auto">
                <a:xfrm>
                  <a:off x="5294" y="2092"/>
                  <a:ext cx="184" cy="406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pt-PT"/>
                </a:p>
              </p:txBody>
            </p:sp>
            <p:sp>
              <p:nvSpPr>
                <p:cNvPr id="23624" name="Rectangle 76"/>
                <p:cNvSpPr>
                  <a:spLocks noChangeArrowheads="1"/>
                </p:cNvSpPr>
                <p:nvPr/>
              </p:nvSpPr>
              <p:spPr bwMode="auto">
                <a:xfrm>
                  <a:off x="4885" y="2211"/>
                  <a:ext cx="499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pt-PT" sz="600">
                      <a:solidFill>
                        <a:schemeClr val="bg1"/>
                      </a:solidFill>
                    </a:rPr>
                    <a:t>U Beira Interior</a:t>
                  </a:r>
                </a:p>
              </p:txBody>
            </p:sp>
          </p:grpSp>
          <p:grpSp>
            <p:nvGrpSpPr>
              <p:cNvPr id="23611" name="Group 77"/>
              <p:cNvGrpSpPr>
                <a:grpSpLocks/>
              </p:cNvGrpSpPr>
              <p:nvPr/>
            </p:nvGrpSpPr>
            <p:grpSpPr bwMode="auto">
              <a:xfrm>
                <a:off x="5057" y="1152"/>
                <a:ext cx="330" cy="406"/>
                <a:chOff x="5384" y="1140"/>
                <a:chExt cx="330" cy="406"/>
              </a:xfrm>
            </p:grpSpPr>
            <p:sp>
              <p:nvSpPr>
                <p:cNvPr id="23621" name="Oval 78"/>
                <p:cNvSpPr>
                  <a:spLocks noChangeArrowheads="1"/>
                </p:cNvSpPr>
                <p:nvPr/>
              </p:nvSpPr>
              <p:spPr bwMode="auto">
                <a:xfrm>
                  <a:off x="5384" y="1140"/>
                  <a:ext cx="184" cy="406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pt-PT"/>
                </a:p>
              </p:txBody>
            </p:sp>
            <p:sp>
              <p:nvSpPr>
                <p:cNvPr id="23622" name="Rectangle 79"/>
                <p:cNvSpPr>
                  <a:spLocks noChangeArrowheads="1"/>
                </p:cNvSpPr>
                <p:nvPr/>
              </p:nvSpPr>
              <p:spPr bwMode="auto">
                <a:xfrm>
                  <a:off x="5434" y="1286"/>
                  <a:ext cx="280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pt-PT" sz="600">
                      <a:solidFill>
                        <a:schemeClr val="bg1"/>
                      </a:solidFill>
                    </a:rPr>
                    <a:t>UTAD</a:t>
                  </a:r>
                </a:p>
              </p:txBody>
            </p:sp>
          </p:grpSp>
          <p:sp>
            <p:nvSpPr>
              <p:cNvPr id="23612" name="Oval 80"/>
              <p:cNvSpPr>
                <a:spLocks noChangeArrowheads="1"/>
              </p:cNvSpPr>
              <p:nvPr/>
            </p:nvSpPr>
            <p:spPr bwMode="auto">
              <a:xfrm>
                <a:off x="4412" y="2801"/>
                <a:ext cx="184" cy="406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pt-PT"/>
              </a:p>
            </p:txBody>
          </p:sp>
          <p:sp>
            <p:nvSpPr>
              <p:cNvPr id="23613" name="Rectangle 81"/>
              <p:cNvSpPr>
                <a:spLocks noChangeArrowheads="1"/>
              </p:cNvSpPr>
              <p:nvPr/>
            </p:nvSpPr>
            <p:spPr bwMode="auto">
              <a:xfrm>
                <a:off x="4461" y="2941"/>
                <a:ext cx="259" cy="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t-PT" sz="700">
                    <a:solidFill>
                      <a:schemeClr val="bg1"/>
                    </a:solidFill>
                  </a:rPr>
                  <a:t>UNL</a:t>
                </a:r>
              </a:p>
            </p:txBody>
          </p:sp>
          <p:grpSp>
            <p:nvGrpSpPr>
              <p:cNvPr id="23614" name="Group 82"/>
              <p:cNvGrpSpPr>
                <a:grpSpLocks/>
              </p:cNvGrpSpPr>
              <p:nvPr/>
            </p:nvGrpSpPr>
            <p:grpSpPr bwMode="auto">
              <a:xfrm>
                <a:off x="4028" y="3001"/>
                <a:ext cx="423" cy="406"/>
                <a:chOff x="1414" y="2864"/>
                <a:chExt cx="423" cy="406"/>
              </a:xfrm>
            </p:grpSpPr>
            <p:sp>
              <p:nvSpPr>
                <p:cNvPr id="23619" name="Oval 83"/>
                <p:cNvSpPr>
                  <a:spLocks noChangeArrowheads="1"/>
                </p:cNvSpPr>
                <p:nvPr/>
              </p:nvSpPr>
              <p:spPr bwMode="auto">
                <a:xfrm>
                  <a:off x="1414" y="2864"/>
                  <a:ext cx="184" cy="406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pt-PT"/>
                </a:p>
              </p:txBody>
            </p:sp>
            <p:sp>
              <p:nvSpPr>
                <p:cNvPr id="23620" name="Rectangle 84"/>
                <p:cNvSpPr>
                  <a:spLocks noChangeArrowheads="1"/>
                </p:cNvSpPr>
                <p:nvPr/>
              </p:nvSpPr>
              <p:spPr bwMode="auto">
                <a:xfrm>
                  <a:off x="1481" y="3016"/>
                  <a:ext cx="356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pt-PT" sz="600"/>
                    <a:t>U Açores</a:t>
                  </a:r>
                </a:p>
              </p:txBody>
            </p:sp>
          </p:grpSp>
          <p:sp>
            <p:nvSpPr>
              <p:cNvPr id="23615" name="Oval 85"/>
              <p:cNvSpPr>
                <a:spLocks noChangeArrowheads="1"/>
              </p:cNvSpPr>
              <p:nvPr/>
            </p:nvSpPr>
            <p:spPr bwMode="auto">
              <a:xfrm>
                <a:off x="3688" y="3697"/>
                <a:ext cx="184" cy="406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pt-PT"/>
              </a:p>
            </p:txBody>
          </p:sp>
          <p:sp>
            <p:nvSpPr>
              <p:cNvPr id="23616" name="Rectangle 86"/>
              <p:cNvSpPr>
                <a:spLocks noChangeArrowheads="1"/>
              </p:cNvSpPr>
              <p:nvPr/>
            </p:nvSpPr>
            <p:spPr bwMode="auto">
              <a:xfrm>
                <a:off x="3788" y="3838"/>
                <a:ext cx="283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t-PT" sz="600"/>
                  <a:t>PCTM</a:t>
                </a:r>
              </a:p>
            </p:txBody>
          </p:sp>
          <p:sp>
            <p:nvSpPr>
              <p:cNvPr id="23617" name="Oval 87"/>
              <p:cNvSpPr>
                <a:spLocks noChangeArrowheads="1"/>
              </p:cNvSpPr>
              <p:nvPr/>
            </p:nvSpPr>
            <p:spPr bwMode="auto">
              <a:xfrm>
                <a:off x="4551" y="1255"/>
                <a:ext cx="184" cy="406"/>
              </a:xfrm>
              <a:prstGeom prst="ellipse">
                <a:avLst/>
              </a:prstGeom>
              <a:solidFill>
                <a:srgbClr val="99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pt-PT"/>
              </a:p>
            </p:txBody>
          </p:sp>
          <p:sp>
            <p:nvSpPr>
              <p:cNvPr id="23618" name="Rectangle 88"/>
              <p:cNvSpPr>
                <a:spLocks noChangeArrowheads="1"/>
              </p:cNvSpPr>
              <p:nvPr/>
            </p:nvSpPr>
            <p:spPr bwMode="auto">
              <a:xfrm>
                <a:off x="4541" y="1330"/>
                <a:ext cx="319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t-PT" sz="600">
                    <a:solidFill>
                      <a:schemeClr val="bg1"/>
                    </a:solidFill>
                  </a:rPr>
                  <a:t>COTEC</a:t>
                </a:r>
              </a:p>
            </p:txBody>
          </p:sp>
        </p:grpSp>
      </p:grpSp>
      <p:sp>
        <p:nvSpPr>
          <p:cNvPr id="23559" name="Text Box 89"/>
          <p:cNvSpPr txBox="1">
            <a:spLocks noChangeArrowheads="1"/>
          </p:cNvSpPr>
          <p:nvPr/>
        </p:nvSpPr>
        <p:spPr bwMode="auto">
          <a:xfrm>
            <a:off x="6096000" y="981075"/>
            <a:ext cx="424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GB" sz="2400" b="1" dirty="0">
                <a:latin typeface="Tahoma" pitchFamily="34" charset="0"/>
                <a:cs typeface="Lucida Sans Unicode" pitchFamily="34" charset="0"/>
              </a:rPr>
              <a:t>GAPI 2ª </a:t>
            </a:r>
            <a:r>
              <a:rPr lang="en-GB" sz="2400" b="1" dirty="0" err="1">
                <a:latin typeface="Tahoma" pitchFamily="34" charset="0"/>
                <a:cs typeface="Lucida Sans Unicode" pitchFamily="34" charset="0"/>
              </a:rPr>
              <a:t>Geração</a:t>
            </a:r>
            <a:endParaRPr lang="en-GB" sz="2400" b="1" dirty="0">
              <a:latin typeface="Tahoma" pitchFamily="34" charset="0"/>
              <a:cs typeface="Lucida Sans Unicode" pitchFamily="34" charset="0"/>
            </a:endParaRPr>
          </a:p>
        </p:txBody>
      </p:sp>
      <p:grpSp>
        <p:nvGrpSpPr>
          <p:cNvPr id="23560" name="Group 117"/>
          <p:cNvGrpSpPr>
            <a:grpSpLocks/>
          </p:cNvGrpSpPr>
          <p:nvPr/>
        </p:nvGrpSpPr>
        <p:grpSpPr bwMode="auto">
          <a:xfrm>
            <a:off x="4440238" y="1628776"/>
            <a:ext cx="4379912" cy="2449513"/>
            <a:chOff x="1436" y="1480"/>
            <a:chExt cx="2759" cy="1543"/>
          </a:xfrm>
        </p:grpSpPr>
        <p:grpSp>
          <p:nvGrpSpPr>
            <p:cNvPr id="23572" name="Group 94"/>
            <p:cNvGrpSpPr>
              <a:grpSpLocks/>
            </p:cNvGrpSpPr>
            <p:nvPr/>
          </p:nvGrpSpPr>
          <p:grpSpPr bwMode="auto">
            <a:xfrm>
              <a:off x="1973" y="1819"/>
              <a:ext cx="1270" cy="681"/>
              <a:chOff x="113" y="1842"/>
              <a:chExt cx="1270" cy="681"/>
            </a:xfrm>
          </p:grpSpPr>
          <p:sp>
            <p:nvSpPr>
              <p:cNvPr id="23585" name="Oval 17"/>
              <p:cNvSpPr>
                <a:spLocks noChangeArrowheads="1"/>
              </p:cNvSpPr>
              <p:nvPr/>
            </p:nvSpPr>
            <p:spPr bwMode="auto">
              <a:xfrm>
                <a:off x="113" y="1842"/>
                <a:ext cx="1270" cy="454"/>
              </a:xfrm>
              <a:prstGeom prst="ellipse">
                <a:avLst/>
              </a:prstGeom>
              <a:gradFill rotWithShape="1">
                <a:gsLst>
                  <a:gs pos="0">
                    <a:srgbClr val="E7F3C3"/>
                  </a:gs>
                  <a:gs pos="100000">
                    <a:srgbClr val="8799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49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>
                    <a:solidFill>
                      <a:srgbClr val="4D4D4D"/>
                    </a:solidFill>
                    <a:latin typeface="Tahoma" pitchFamily="34" charset="0"/>
                  </a:rPr>
                  <a:t>GAPI </a:t>
                </a:r>
              </a:p>
              <a:p>
                <a:pPr algn="ctr"/>
                <a:r>
                  <a:rPr lang="en-US" dirty="0" err="1">
                    <a:solidFill>
                      <a:srgbClr val="4D4D4D"/>
                    </a:solidFill>
                    <a:latin typeface="Tahoma" pitchFamily="34" charset="0"/>
                  </a:rPr>
                  <a:t>Conhecimento</a:t>
                </a:r>
                <a:endParaRPr lang="en-US" dirty="0">
                  <a:solidFill>
                    <a:srgbClr val="4D4D4D"/>
                  </a:solidFill>
                  <a:latin typeface="Tahoma" pitchFamily="34" charset="0"/>
                </a:endParaRPr>
              </a:p>
            </p:txBody>
          </p:sp>
          <p:sp>
            <p:nvSpPr>
              <p:cNvPr id="23586" name="AutoShape 18"/>
              <p:cNvSpPr>
                <a:spLocks noChangeArrowheads="1"/>
              </p:cNvSpPr>
              <p:nvPr/>
            </p:nvSpPr>
            <p:spPr bwMode="auto">
              <a:xfrm>
                <a:off x="298" y="2296"/>
                <a:ext cx="908" cy="227"/>
              </a:xfrm>
              <a:prstGeom prst="roundRect">
                <a:avLst>
                  <a:gd name="adj" fmla="val 16667"/>
                </a:avLst>
              </a:prstGeom>
              <a:noFill/>
              <a:ln w="28575" algn="ctr">
                <a:solidFill>
                  <a:srgbClr val="62781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600" dirty="0" err="1">
                    <a:solidFill>
                      <a:srgbClr val="003300"/>
                    </a:solidFill>
                    <a:latin typeface="Tahoma" pitchFamily="34" charset="0"/>
                  </a:rPr>
                  <a:t>Universidades</a:t>
                </a:r>
                <a:endParaRPr lang="en-US" sz="1600" dirty="0">
                  <a:solidFill>
                    <a:srgbClr val="003300"/>
                  </a:solidFill>
                  <a:latin typeface="Tahoma" pitchFamily="34" charset="0"/>
                </a:endParaRPr>
              </a:p>
            </p:txBody>
          </p:sp>
        </p:grpSp>
        <p:sp>
          <p:nvSpPr>
            <p:cNvPr id="23573" name="Oval 97"/>
            <p:cNvSpPr>
              <a:spLocks noChangeArrowheads="1"/>
            </p:cNvSpPr>
            <p:nvPr/>
          </p:nvSpPr>
          <p:spPr bwMode="auto">
            <a:xfrm>
              <a:off x="1924" y="1542"/>
              <a:ext cx="408" cy="273"/>
            </a:xfrm>
            <a:prstGeom prst="ellipse">
              <a:avLst/>
            </a:prstGeom>
            <a:gradFill rotWithShape="1">
              <a:gsLst>
                <a:gs pos="0">
                  <a:srgbClr val="879900"/>
                </a:gs>
                <a:gs pos="50000">
                  <a:srgbClr val="FFFFCC"/>
                </a:gs>
                <a:gs pos="100000">
                  <a:srgbClr val="8799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49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" rIns="18000" anchor="ctr"/>
            <a:lstStyle/>
            <a:p>
              <a:pPr algn="ctr"/>
              <a:r>
                <a:rPr lang="pt-PT" sz="1100">
                  <a:solidFill>
                    <a:srgbClr val="4D4D4D"/>
                  </a:solidFill>
                  <a:latin typeface="Tahoma" pitchFamily="34" charset="0"/>
                </a:rPr>
                <a:t>Minho</a:t>
              </a:r>
            </a:p>
          </p:txBody>
        </p:sp>
        <p:sp>
          <p:nvSpPr>
            <p:cNvPr id="23574" name="Oval 98"/>
            <p:cNvSpPr>
              <a:spLocks noChangeArrowheads="1"/>
            </p:cNvSpPr>
            <p:nvPr/>
          </p:nvSpPr>
          <p:spPr bwMode="auto">
            <a:xfrm>
              <a:off x="2371" y="1480"/>
              <a:ext cx="409" cy="273"/>
            </a:xfrm>
            <a:prstGeom prst="ellipse">
              <a:avLst/>
            </a:prstGeom>
            <a:gradFill rotWithShape="1">
              <a:gsLst>
                <a:gs pos="0">
                  <a:srgbClr val="879900"/>
                </a:gs>
                <a:gs pos="50000">
                  <a:srgbClr val="FFFFCC"/>
                </a:gs>
                <a:gs pos="100000">
                  <a:srgbClr val="8799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49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" rIns="18000" anchor="ctr"/>
            <a:lstStyle/>
            <a:p>
              <a:pPr algn="ctr"/>
              <a:r>
                <a:rPr lang="pt-PT" sz="1100">
                  <a:solidFill>
                    <a:srgbClr val="4D4D4D"/>
                  </a:solidFill>
                  <a:latin typeface="Tahoma" pitchFamily="34" charset="0"/>
                </a:rPr>
                <a:t>Porto</a:t>
              </a:r>
            </a:p>
          </p:txBody>
        </p:sp>
        <p:sp>
          <p:nvSpPr>
            <p:cNvPr id="23575" name="Oval 99"/>
            <p:cNvSpPr>
              <a:spLocks noChangeArrowheads="1"/>
            </p:cNvSpPr>
            <p:nvPr/>
          </p:nvSpPr>
          <p:spPr bwMode="auto">
            <a:xfrm>
              <a:off x="2810" y="1535"/>
              <a:ext cx="998" cy="273"/>
            </a:xfrm>
            <a:prstGeom prst="ellipse">
              <a:avLst/>
            </a:prstGeom>
            <a:gradFill rotWithShape="1">
              <a:gsLst>
                <a:gs pos="0">
                  <a:srgbClr val="879900"/>
                </a:gs>
                <a:gs pos="50000">
                  <a:srgbClr val="FFFFCC"/>
                </a:gs>
                <a:gs pos="100000">
                  <a:srgbClr val="8799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49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" rIns="18000" anchor="ctr"/>
            <a:lstStyle/>
            <a:p>
              <a:pPr algn="ctr"/>
              <a:r>
                <a:rPr lang="pt-PT" sz="1100">
                  <a:solidFill>
                    <a:srgbClr val="4D4D4D"/>
                  </a:solidFill>
                  <a:latin typeface="Tahoma" pitchFamily="34" charset="0"/>
                </a:rPr>
                <a:t>Trás-os Montes e Alto Douro</a:t>
              </a:r>
            </a:p>
          </p:txBody>
        </p:sp>
        <p:sp>
          <p:nvSpPr>
            <p:cNvPr id="23576" name="Oval 100"/>
            <p:cNvSpPr>
              <a:spLocks noChangeArrowheads="1"/>
            </p:cNvSpPr>
            <p:nvPr/>
          </p:nvSpPr>
          <p:spPr bwMode="auto">
            <a:xfrm>
              <a:off x="3334" y="1831"/>
              <a:ext cx="589" cy="273"/>
            </a:xfrm>
            <a:prstGeom prst="ellipse">
              <a:avLst/>
            </a:prstGeom>
            <a:gradFill rotWithShape="1">
              <a:gsLst>
                <a:gs pos="0">
                  <a:srgbClr val="879900"/>
                </a:gs>
                <a:gs pos="50000">
                  <a:srgbClr val="FFFFCC"/>
                </a:gs>
                <a:gs pos="100000">
                  <a:srgbClr val="8799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49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" rIns="18000" anchor="ctr"/>
            <a:lstStyle/>
            <a:p>
              <a:pPr algn="ctr"/>
              <a:r>
                <a:rPr lang="pt-PT" sz="1100">
                  <a:solidFill>
                    <a:srgbClr val="4D4D4D"/>
                  </a:solidFill>
                  <a:latin typeface="Tahoma" pitchFamily="34" charset="0"/>
                </a:rPr>
                <a:t>Beira Interior</a:t>
              </a:r>
            </a:p>
          </p:txBody>
        </p:sp>
        <p:sp>
          <p:nvSpPr>
            <p:cNvPr id="23577" name="Oval 101"/>
            <p:cNvSpPr>
              <a:spLocks noChangeArrowheads="1"/>
            </p:cNvSpPr>
            <p:nvPr/>
          </p:nvSpPr>
          <p:spPr bwMode="auto">
            <a:xfrm>
              <a:off x="1547" y="2351"/>
              <a:ext cx="516" cy="273"/>
            </a:xfrm>
            <a:prstGeom prst="ellipse">
              <a:avLst/>
            </a:prstGeom>
            <a:gradFill rotWithShape="1">
              <a:gsLst>
                <a:gs pos="0">
                  <a:srgbClr val="879900"/>
                </a:gs>
                <a:gs pos="50000">
                  <a:srgbClr val="FFFFCC"/>
                </a:gs>
                <a:gs pos="100000">
                  <a:srgbClr val="8799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49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" rIns="18000" anchor="ctr"/>
            <a:lstStyle/>
            <a:p>
              <a:pPr algn="ctr"/>
              <a:r>
                <a:rPr lang="pt-PT" sz="1100">
                  <a:solidFill>
                    <a:srgbClr val="4D4D4D"/>
                  </a:solidFill>
                  <a:latin typeface="Tahoma" pitchFamily="34" charset="0"/>
                </a:rPr>
                <a:t>Algarve</a:t>
              </a:r>
            </a:p>
          </p:txBody>
        </p:sp>
        <p:sp>
          <p:nvSpPr>
            <p:cNvPr id="23578" name="Oval 102"/>
            <p:cNvSpPr>
              <a:spLocks noChangeArrowheads="1"/>
            </p:cNvSpPr>
            <p:nvPr/>
          </p:nvSpPr>
          <p:spPr bwMode="auto">
            <a:xfrm>
              <a:off x="1791" y="2638"/>
              <a:ext cx="408" cy="272"/>
            </a:xfrm>
            <a:prstGeom prst="ellipse">
              <a:avLst/>
            </a:prstGeom>
            <a:gradFill rotWithShape="1">
              <a:gsLst>
                <a:gs pos="0">
                  <a:srgbClr val="879900"/>
                </a:gs>
                <a:gs pos="50000">
                  <a:srgbClr val="FFFFCC"/>
                </a:gs>
                <a:gs pos="100000">
                  <a:srgbClr val="8799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49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" rIns="18000" anchor="ctr"/>
            <a:lstStyle/>
            <a:p>
              <a:pPr algn="ctr"/>
              <a:r>
                <a:rPr lang="pt-PT" sz="1100">
                  <a:solidFill>
                    <a:srgbClr val="4D4D4D"/>
                  </a:solidFill>
                  <a:latin typeface="Tahoma" pitchFamily="34" charset="0"/>
                </a:rPr>
                <a:t>Évora</a:t>
              </a:r>
            </a:p>
          </p:txBody>
        </p:sp>
        <p:sp>
          <p:nvSpPr>
            <p:cNvPr id="23579" name="Oval 103"/>
            <p:cNvSpPr>
              <a:spLocks noChangeArrowheads="1"/>
            </p:cNvSpPr>
            <p:nvPr/>
          </p:nvSpPr>
          <p:spPr bwMode="auto">
            <a:xfrm>
              <a:off x="2789" y="2568"/>
              <a:ext cx="590" cy="273"/>
            </a:xfrm>
            <a:prstGeom prst="ellipse">
              <a:avLst/>
            </a:prstGeom>
            <a:gradFill rotWithShape="1">
              <a:gsLst>
                <a:gs pos="0">
                  <a:srgbClr val="879900"/>
                </a:gs>
                <a:gs pos="50000">
                  <a:srgbClr val="FFFFCC"/>
                </a:gs>
                <a:gs pos="100000">
                  <a:srgbClr val="8799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49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" rIns="18000" anchor="ctr"/>
            <a:lstStyle/>
            <a:p>
              <a:pPr algn="ctr"/>
              <a:r>
                <a:rPr lang="pt-PT" sz="1100">
                  <a:solidFill>
                    <a:srgbClr val="4D4D4D"/>
                  </a:solidFill>
                  <a:latin typeface="Tahoma" pitchFamily="34" charset="0"/>
                </a:rPr>
                <a:t>Nova de Lisboa</a:t>
              </a:r>
            </a:p>
          </p:txBody>
        </p:sp>
        <p:sp>
          <p:nvSpPr>
            <p:cNvPr id="23580" name="Oval 104"/>
            <p:cNvSpPr>
              <a:spLocks noChangeArrowheads="1"/>
            </p:cNvSpPr>
            <p:nvPr/>
          </p:nvSpPr>
          <p:spPr bwMode="auto">
            <a:xfrm>
              <a:off x="2200" y="2750"/>
              <a:ext cx="680" cy="273"/>
            </a:xfrm>
            <a:prstGeom prst="ellipse">
              <a:avLst/>
            </a:prstGeom>
            <a:gradFill rotWithShape="1">
              <a:gsLst>
                <a:gs pos="0">
                  <a:srgbClr val="879900"/>
                </a:gs>
                <a:gs pos="50000">
                  <a:srgbClr val="FFFFCC"/>
                </a:gs>
                <a:gs pos="100000">
                  <a:srgbClr val="8799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49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" rIns="18000" anchor="ctr"/>
            <a:lstStyle/>
            <a:p>
              <a:pPr algn="ctr"/>
              <a:r>
                <a:rPr lang="pt-PT" sz="1100">
                  <a:solidFill>
                    <a:srgbClr val="4D4D4D"/>
                  </a:solidFill>
                  <a:latin typeface="Tahoma" pitchFamily="34" charset="0"/>
                </a:rPr>
                <a:t>Inst. Sup. Técnico</a:t>
              </a:r>
            </a:p>
          </p:txBody>
        </p:sp>
        <p:sp>
          <p:nvSpPr>
            <p:cNvPr id="23581" name="Oval 105"/>
            <p:cNvSpPr>
              <a:spLocks noChangeArrowheads="1"/>
            </p:cNvSpPr>
            <p:nvPr/>
          </p:nvSpPr>
          <p:spPr bwMode="auto">
            <a:xfrm>
              <a:off x="3606" y="2114"/>
              <a:ext cx="589" cy="273"/>
            </a:xfrm>
            <a:prstGeom prst="ellipse">
              <a:avLst/>
            </a:prstGeom>
            <a:gradFill rotWithShape="1">
              <a:gsLst>
                <a:gs pos="0">
                  <a:srgbClr val="879900"/>
                </a:gs>
                <a:gs pos="50000">
                  <a:srgbClr val="FFFFCC"/>
                </a:gs>
                <a:gs pos="100000">
                  <a:srgbClr val="8799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49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" rIns="18000" anchor="ctr"/>
            <a:lstStyle/>
            <a:p>
              <a:pPr algn="ctr"/>
              <a:r>
                <a:rPr lang="pt-PT" sz="1100">
                  <a:solidFill>
                    <a:srgbClr val="4D4D4D"/>
                  </a:solidFill>
                  <a:latin typeface="Tahoma" pitchFamily="34" charset="0"/>
                </a:rPr>
                <a:t>Aveiro</a:t>
              </a:r>
            </a:p>
          </p:txBody>
        </p:sp>
        <p:sp>
          <p:nvSpPr>
            <p:cNvPr id="23582" name="Oval 107"/>
            <p:cNvSpPr>
              <a:spLocks noChangeArrowheads="1"/>
            </p:cNvSpPr>
            <p:nvPr/>
          </p:nvSpPr>
          <p:spPr bwMode="auto">
            <a:xfrm>
              <a:off x="3138" y="2311"/>
              <a:ext cx="589" cy="273"/>
            </a:xfrm>
            <a:prstGeom prst="ellipse">
              <a:avLst/>
            </a:prstGeom>
            <a:gradFill rotWithShape="1">
              <a:gsLst>
                <a:gs pos="0">
                  <a:srgbClr val="879900"/>
                </a:gs>
                <a:gs pos="50000">
                  <a:srgbClr val="FFFFCC"/>
                </a:gs>
                <a:gs pos="100000">
                  <a:srgbClr val="8799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49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" rIns="18000" anchor="ctr"/>
            <a:lstStyle/>
            <a:p>
              <a:pPr algn="ctr"/>
              <a:r>
                <a:rPr lang="pt-PT" sz="1100">
                  <a:solidFill>
                    <a:srgbClr val="4D4D4D"/>
                  </a:solidFill>
                  <a:latin typeface="Tahoma" pitchFamily="34" charset="0"/>
                </a:rPr>
                <a:t>Coimbra</a:t>
              </a:r>
            </a:p>
          </p:txBody>
        </p:sp>
        <p:sp>
          <p:nvSpPr>
            <p:cNvPr id="23583" name="Oval 115"/>
            <p:cNvSpPr>
              <a:spLocks noChangeArrowheads="1"/>
            </p:cNvSpPr>
            <p:nvPr/>
          </p:nvSpPr>
          <p:spPr bwMode="auto">
            <a:xfrm>
              <a:off x="1436" y="2041"/>
              <a:ext cx="541" cy="273"/>
            </a:xfrm>
            <a:prstGeom prst="ellipse">
              <a:avLst/>
            </a:prstGeom>
            <a:gradFill rotWithShape="1">
              <a:gsLst>
                <a:gs pos="0">
                  <a:srgbClr val="879900"/>
                </a:gs>
                <a:gs pos="50000">
                  <a:srgbClr val="FFFFCC"/>
                </a:gs>
                <a:gs pos="100000">
                  <a:srgbClr val="8799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49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" rIns="18000" anchor="ctr"/>
            <a:lstStyle/>
            <a:p>
              <a:pPr algn="ctr"/>
              <a:r>
                <a:rPr lang="pt-PT" sz="1100">
                  <a:solidFill>
                    <a:srgbClr val="4D4D4D"/>
                  </a:solidFill>
                  <a:latin typeface="Tahoma" pitchFamily="34" charset="0"/>
                </a:rPr>
                <a:t>Madeira</a:t>
              </a:r>
            </a:p>
          </p:txBody>
        </p:sp>
        <p:sp>
          <p:nvSpPr>
            <p:cNvPr id="23584" name="Oval 116"/>
            <p:cNvSpPr>
              <a:spLocks noChangeArrowheads="1"/>
            </p:cNvSpPr>
            <p:nvPr/>
          </p:nvSpPr>
          <p:spPr bwMode="auto">
            <a:xfrm>
              <a:off x="1474" y="1722"/>
              <a:ext cx="516" cy="273"/>
            </a:xfrm>
            <a:prstGeom prst="ellipse">
              <a:avLst/>
            </a:prstGeom>
            <a:gradFill rotWithShape="1">
              <a:gsLst>
                <a:gs pos="0">
                  <a:srgbClr val="879900"/>
                </a:gs>
                <a:gs pos="50000">
                  <a:srgbClr val="FFFFCC"/>
                </a:gs>
                <a:gs pos="100000">
                  <a:srgbClr val="8799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49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" rIns="18000" anchor="ctr"/>
            <a:lstStyle/>
            <a:p>
              <a:pPr algn="ctr"/>
              <a:r>
                <a:rPr lang="pt-PT" sz="1100">
                  <a:solidFill>
                    <a:srgbClr val="4D4D4D"/>
                  </a:solidFill>
                  <a:latin typeface="Tahoma" pitchFamily="34" charset="0"/>
                </a:rPr>
                <a:t>Açores</a:t>
              </a:r>
            </a:p>
          </p:txBody>
        </p:sp>
      </p:grpSp>
      <p:grpSp>
        <p:nvGrpSpPr>
          <p:cNvPr id="23561" name="Group 120"/>
          <p:cNvGrpSpPr>
            <a:grpSpLocks/>
          </p:cNvGrpSpPr>
          <p:nvPr/>
        </p:nvGrpSpPr>
        <p:grpSpPr bwMode="auto">
          <a:xfrm>
            <a:off x="1914525" y="4021139"/>
            <a:ext cx="3532188" cy="2162175"/>
            <a:chOff x="246" y="2533"/>
            <a:chExt cx="2225" cy="1362"/>
          </a:xfrm>
        </p:grpSpPr>
        <p:grpSp>
          <p:nvGrpSpPr>
            <p:cNvPr id="23562" name="Group 95"/>
            <p:cNvGrpSpPr>
              <a:grpSpLocks/>
            </p:cNvGrpSpPr>
            <p:nvPr/>
          </p:nvGrpSpPr>
          <p:grpSpPr bwMode="auto">
            <a:xfrm>
              <a:off x="337" y="2854"/>
              <a:ext cx="1318" cy="681"/>
              <a:chOff x="1973" y="1797"/>
              <a:chExt cx="1318" cy="681"/>
            </a:xfrm>
          </p:grpSpPr>
          <p:sp>
            <p:nvSpPr>
              <p:cNvPr id="23570" name="AutoShape 19"/>
              <p:cNvSpPr>
                <a:spLocks noChangeArrowheads="1"/>
              </p:cNvSpPr>
              <p:nvPr/>
            </p:nvSpPr>
            <p:spPr bwMode="auto">
              <a:xfrm>
                <a:off x="1976" y="2251"/>
                <a:ext cx="1315" cy="227"/>
              </a:xfrm>
              <a:prstGeom prst="roundRect">
                <a:avLst>
                  <a:gd name="adj" fmla="val 16667"/>
                </a:avLst>
              </a:prstGeom>
              <a:noFill/>
              <a:ln w="28575" algn="ctr">
                <a:solidFill>
                  <a:srgbClr val="62781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600" dirty="0" err="1">
                    <a:solidFill>
                      <a:srgbClr val="003300"/>
                    </a:solidFill>
                    <a:latin typeface="Tahoma" pitchFamily="34" charset="0"/>
                  </a:rPr>
                  <a:t>Centros</a:t>
                </a:r>
                <a:r>
                  <a:rPr lang="en-US" sz="1600" dirty="0">
                    <a:solidFill>
                      <a:srgbClr val="003300"/>
                    </a:solidFill>
                    <a:latin typeface="Tahoma" pitchFamily="34" charset="0"/>
                  </a:rPr>
                  <a:t> </a:t>
                </a:r>
                <a:r>
                  <a:rPr lang="en-US" sz="1600" dirty="0" err="1">
                    <a:solidFill>
                      <a:srgbClr val="003300"/>
                    </a:solidFill>
                    <a:latin typeface="Tahoma" pitchFamily="34" charset="0"/>
                  </a:rPr>
                  <a:t>Tecnológicos</a:t>
                </a:r>
                <a:endParaRPr lang="en-US" sz="1600" dirty="0">
                  <a:solidFill>
                    <a:srgbClr val="003300"/>
                  </a:solidFill>
                  <a:latin typeface="Tahoma" pitchFamily="34" charset="0"/>
                </a:endParaRPr>
              </a:p>
            </p:txBody>
          </p:sp>
          <p:sp>
            <p:nvSpPr>
              <p:cNvPr id="23571" name="Oval 22"/>
              <p:cNvSpPr>
                <a:spLocks noChangeArrowheads="1"/>
              </p:cNvSpPr>
              <p:nvPr/>
            </p:nvSpPr>
            <p:spPr bwMode="auto">
              <a:xfrm>
                <a:off x="1973" y="1797"/>
                <a:ext cx="1315" cy="454"/>
              </a:xfrm>
              <a:prstGeom prst="ellipse">
                <a:avLst/>
              </a:prstGeom>
              <a:gradFill rotWithShape="1">
                <a:gsLst>
                  <a:gs pos="0">
                    <a:srgbClr val="E7F3C3"/>
                  </a:gs>
                  <a:gs pos="100000">
                    <a:srgbClr val="8799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49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>
                    <a:solidFill>
                      <a:srgbClr val="4D4D4D"/>
                    </a:solidFill>
                    <a:latin typeface="Tahoma" pitchFamily="34" charset="0"/>
                  </a:rPr>
                  <a:t>GAPI </a:t>
                </a:r>
              </a:p>
              <a:p>
                <a:pPr algn="ctr"/>
                <a:r>
                  <a:rPr lang="en-US" dirty="0" err="1">
                    <a:solidFill>
                      <a:srgbClr val="4D4D4D"/>
                    </a:solidFill>
                    <a:latin typeface="Tahoma" pitchFamily="34" charset="0"/>
                  </a:rPr>
                  <a:t>Tecnologicos</a:t>
                </a:r>
                <a:endParaRPr lang="en-US" dirty="0">
                  <a:solidFill>
                    <a:srgbClr val="4D4D4D"/>
                  </a:solidFill>
                  <a:latin typeface="Tahoma" pitchFamily="34" charset="0"/>
                </a:endParaRPr>
              </a:p>
            </p:txBody>
          </p:sp>
        </p:grpSp>
        <p:sp>
          <p:nvSpPr>
            <p:cNvPr id="23563" name="Oval 109"/>
            <p:cNvSpPr>
              <a:spLocks noChangeArrowheads="1"/>
            </p:cNvSpPr>
            <p:nvPr/>
          </p:nvSpPr>
          <p:spPr bwMode="auto">
            <a:xfrm>
              <a:off x="1335" y="3622"/>
              <a:ext cx="680" cy="273"/>
            </a:xfrm>
            <a:prstGeom prst="ellipse">
              <a:avLst/>
            </a:prstGeom>
            <a:gradFill rotWithShape="1">
              <a:gsLst>
                <a:gs pos="0">
                  <a:srgbClr val="879900"/>
                </a:gs>
                <a:gs pos="50000">
                  <a:srgbClr val="FFFFCC"/>
                </a:gs>
                <a:gs pos="100000">
                  <a:srgbClr val="8799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49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" rIns="18000" anchor="ctr"/>
            <a:lstStyle/>
            <a:p>
              <a:pPr algn="ctr"/>
              <a:r>
                <a:rPr lang="pt-PT" sz="1100">
                  <a:solidFill>
                    <a:srgbClr val="4D4D4D"/>
                  </a:solidFill>
                  <a:latin typeface="Tahoma" pitchFamily="34" charset="0"/>
                </a:rPr>
                <a:t>Cerâmica e Vidro</a:t>
              </a:r>
            </a:p>
          </p:txBody>
        </p:sp>
        <p:sp>
          <p:nvSpPr>
            <p:cNvPr id="23564" name="Oval 110"/>
            <p:cNvSpPr>
              <a:spLocks noChangeArrowheads="1"/>
            </p:cNvSpPr>
            <p:nvPr/>
          </p:nvSpPr>
          <p:spPr bwMode="auto">
            <a:xfrm>
              <a:off x="836" y="2533"/>
              <a:ext cx="521" cy="273"/>
            </a:xfrm>
            <a:prstGeom prst="ellipse">
              <a:avLst/>
            </a:prstGeom>
            <a:gradFill rotWithShape="1">
              <a:gsLst>
                <a:gs pos="0">
                  <a:srgbClr val="879900"/>
                </a:gs>
                <a:gs pos="50000">
                  <a:srgbClr val="FFFFCC"/>
                </a:gs>
                <a:gs pos="100000">
                  <a:srgbClr val="8799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49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" rIns="18000" anchor="ctr"/>
            <a:lstStyle/>
            <a:p>
              <a:pPr algn="ctr"/>
              <a:r>
                <a:rPr lang="pt-PT" sz="1100">
                  <a:solidFill>
                    <a:srgbClr val="4D4D4D"/>
                  </a:solidFill>
                  <a:latin typeface="Tahoma" pitchFamily="34" charset="0"/>
                </a:rPr>
                <a:t>Calçado</a:t>
              </a:r>
            </a:p>
          </p:txBody>
        </p:sp>
        <p:sp>
          <p:nvSpPr>
            <p:cNvPr id="23565" name="Oval 111"/>
            <p:cNvSpPr>
              <a:spLocks noChangeArrowheads="1"/>
            </p:cNvSpPr>
            <p:nvPr/>
          </p:nvSpPr>
          <p:spPr bwMode="auto">
            <a:xfrm>
              <a:off x="246" y="3622"/>
              <a:ext cx="1043" cy="273"/>
            </a:xfrm>
            <a:prstGeom prst="ellipse">
              <a:avLst/>
            </a:prstGeom>
            <a:gradFill rotWithShape="1">
              <a:gsLst>
                <a:gs pos="0">
                  <a:srgbClr val="879900"/>
                </a:gs>
                <a:gs pos="50000">
                  <a:srgbClr val="FFFFCC"/>
                </a:gs>
                <a:gs pos="100000">
                  <a:srgbClr val="8799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49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" rIns="18000" anchor="ctr"/>
            <a:lstStyle/>
            <a:p>
              <a:pPr algn="ctr"/>
              <a:r>
                <a:rPr lang="pt-PT" sz="1100">
                  <a:solidFill>
                    <a:srgbClr val="4D4D4D"/>
                  </a:solidFill>
                  <a:latin typeface="Tahoma" pitchFamily="34" charset="0"/>
                </a:rPr>
                <a:t>Metalomecânica</a:t>
              </a:r>
            </a:p>
          </p:txBody>
        </p:sp>
        <p:sp>
          <p:nvSpPr>
            <p:cNvPr id="23566" name="Oval 112"/>
            <p:cNvSpPr>
              <a:spLocks noChangeArrowheads="1"/>
            </p:cNvSpPr>
            <p:nvPr/>
          </p:nvSpPr>
          <p:spPr bwMode="auto">
            <a:xfrm>
              <a:off x="1791" y="3294"/>
              <a:ext cx="680" cy="273"/>
            </a:xfrm>
            <a:prstGeom prst="ellipse">
              <a:avLst/>
            </a:prstGeom>
            <a:gradFill rotWithShape="1">
              <a:gsLst>
                <a:gs pos="0">
                  <a:srgbClr val="879900"/>
                </a:gs>
                <a:gs pos="50000">
                  <a:srgbClr val="FFFFCC"/>
                </a:gs>
                <a:gs pos="100000">
                  <a:srgbClr val="8799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49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" rIns="18000" anchor="ctr"/>
            <a:lstStyle/>
            <a:p>
              <a:pPr algn="ctr"/>
              <a:r>
                <a:rPr lang="pt-PT" sz="1100">
                  <a:solidFill>
                    <a:srgbClr val="4D4D4D"/>
                  </a:solidFill>
                  <a:latin typeface="Tahoma" pitchFamily="34" charset="0"/>
                </a:rPr>
                <a:t>Têxtil e Vestuário</a:t>
              </a:r>
            </a:p>
          </p:txBody>
        </p:sp>
        <p:sp>
          <p:nvSpPr>
            <p:cNvPr id="23567" name="Oval 113"/>
            <p:cNvSpPr>
              <a:spLocks noChangeArrowheads="1"/>
            </p:cNvSpPr>
            <p:nvPr/>
          </p:nvSpPr>
          <p:spPr bwMode="auto">
            <a:xfrm>
              <a:off x="246" y="2561"/>
              <a:ext cx="499" cy="272"/>
            </a:xfrm>
            <a:prstGeom prst="ellipse">
              <a:avLst/>
            </a:prstGeom>
            <a:gradFill rotWithShape="1">
              <a:gsLst>
                <a:gs pos="0">
                  <a:srgbClr val="879900"/>
                </a:gs>
                <a:gs pos="50000">
                  <a:srgbClr val="FFFFCC"/>
                </a:gs>
                <a:gs pos="100000">
                  <a:srgbClr val="8799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49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" rIns="18000" anchor="ctr"/>
            <a:lstStyle/>
            <a:p>
              <a:pPr algn="ctr"/>
              <a:r>
                <a:rPr lang="pt-PT" sz="1100">
                  <a:solidFill>
                    <a:srgbClr val="4D4D4D"/>
                  </a:solidFill>
                  <a:latin typeface="Tahoma" pitchFamily="34" charset="0"/>
                </a:rPr>
                <a:t>Moldes</a:t>
              </a:r>
            </a:p>
          </p:txBody>
        </p:sp>
        <p:sp>
          <p:nvSpPr>
            <p:cNvPr id="23568" name="Oval 114"/>
            <p:cNvSpPr>
              <a:spLocks noChangeArrowheads="1"/>
            </p:cNvSpPr>
            <p:nvPr/>
          </p:nvSpPr>
          <p:spPr bwMode="auto">
            <a:xfrm>
              <a:off x="1701" y="2931"/>
              <a:ext cx="680" cy="273"/>
            </a:xfrm>
            <a:prstGeom prst="ellipse">
              <a:avLst/>
            </a:prstGeom>
            <a:gradFill rotWithShape="1">
              <a:gsLst>
                <a:gs pos="0">
                  <a:srgbClr val="879900"/>
                </a:gs>
                <a:gs pos="50000">
                  <a:srgbClr val="FFFFCC"/>
                </a:gs>
                <a:gs pos="100000">
                  <a:srgbClr val="8799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49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" rIns="18000" anchor="ctr"/>
            <a:lstStyle/>
            <a:p>
              <a:pPr algn="ctr"/>
              <a:r>
                <a:rPr lang="pt-PT" sz="1100">
                  <a:solidFill>
                    <a:srgbClr val="4D4D4D"/>
                  </a:solidFill>
                  <a:latin typeface="Tahoma" pitchFamily="34" charset="0"/>
                </a:rPr>
                <a:t>Cortiça</a:t>
              </a:r>
            </a:p>
          </p:txBody>
        </p:sp>
        <p:sp>
          <p:nvSpPr>
            <p:cNvPr id="23569" name="Oval 119"/>
            <p:cNvSpPr>
              <a:spLocks noChangeArrowheads="1"/>
            </p:cNvSpPr>
            <p:nvPr/>
          </p:nvSpPr>
          <p:spPr bwMode="auto">
            <a:xfrm>
              <a:off x="1474" y="2614"/>
              <a:ext cx="545" cy="273"/>
            </a:xfrm>
            <a:prstGeom prst="ellipse">
              <a:avLst/>
            </a:prstGeom>
            <a:gradFill rotWithShape="1">
              <a:gsLst>
                <a:gs pos="0">
                  <a:srgbClr val="879900"/>
                </a:gs>
                <a:gs pos="50000">
                  <a:srgbClr val="FFFFCC"/>
                </a:gs>
                <a:gs pos="100000">
                  <a:srgbClr val="8799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49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" rIns="18000" anchor="ctr"/>
            <a:lstStyle/>
            <a:p>
              <a:pPr algn="ctr"/>
              <a:r>
                <a:rPr lang="pt-PT" sz="1100" dirty="0">
                  <a:solidFill>
                    <a:srgbClr val="4D4D4D"/>
                  </a:solidFill>
                  <a:latin typeface="Tahoma" pitchFamily="34" charset="0"/>
                </a:rPr>
                <a:t>Design</a:t>
              </a:r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7255683" y="6488669"/>
            <a:ext cx="2723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 dirty="0"/>
              <a:t>Fonte: INPI, Portugal </a:t>
            </a:r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78901-86E1-C94E-9154-09C4329A0CC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931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30" y="674227"/>
            <a:ext cx="11797740" cy="550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419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1052736"/>
            <a:ext cx="7202383" cy="56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9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ângulo 2"/>
          <p:cNvSpPr/>
          <p:nvPr/>
        </p:nvSpPr>
        <p:spPr>
          <a:xfrm>
            <a:off x="4480092" y="2786982"/>
            <a:ext cx="37084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Sofia Vairinho </a:t>
            </a:r>
          </a:p>
        </p:txBody>
      </p:sp>
      <p:sp>
        <p:nvSpPr>
          <p:cNvPr id="4" name="Rectângulo 3"/>
          <p:cNvSpPr/>
          <p:nvPr/>
        </p:nvSpPr>
        <p:spPr>
          <a:xfrm>
            <a:off x="4382481" y="1556792"/>
            <a:ext cx="418576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6600" b="1" dirty="0">
                <a:solidFill>
                  <a:srgbClr val="00A0E3"/>
                </a:solidFill>
              </a:rPr>
              <a:t>Obrigada!</a:t>
            </a:r>
          </a:p>
        </p:txBody>
      </p:sp>
      <p:sp>
        <p:nvSpPr>
          <p:cNvPr id="5" name="Rectângulo 4"/>
          <p:cNvSpPr/>
          <p:nvPr/>
        </p:nvSpPr>
        <p:spPr>
          <a:xfrm>
            <a:off x="4480092" y="3450681"/>
            <a:ext cx="25857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600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svairinho@ualg.pt</a:t>
            </a:r>
            <a:r>
              <a:rPr lang="pt-PT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pt-PT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289 800 097 </a:t>
            </a: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895595" y="5020293"/>
            <a:ext cx="276340" cy="275829"/>
          </a:xfrm>
          <a:custGeom>
            <a:avLst/>
            <a:gdLst>
              <a:gd name="T0" fmla="*/ 3233 w 3239"/>
              <a:gd name="T1" fmla="*/ 460 h 3233"/>
              <a:gd name="T2" fmla="*/ 3205 w 3239"/>
              <a:gd name="T3" fmla="*/ 360 h 3233"/>
              <a:gd name="T4" fmla="*/ 3157 w 3239"/>
              <a:gd name="T5" fmla="*/ 266 h 3233"/>
              <a:gd name="T6" fmla="*/ 3094 w 3239"/>
              <a:gd name="T7" fmla="*/ 182 h 3233"/>
              <a:gd name="T8" fmla="*/ 3016 w 3239"/>
              <a:gd name="T9" fmla="*/ 112 h 3233"/>
              <a:gd name="T10" fmla="*/ 2927 w 3239"/>
              <a:gd name="T11" fmla="*/ 56 h 3233"/>
              <a:gd name="T12" fmla="*/ 2829 w 3239"/>
              <a:gd name="T13" fmla="*/ 18 h 3233"/>
              <a:gd name="T14" fmla="*/ 2726 w 3239"/>
              <a:gd name="T15" fmla="*/ 1 h 3233"/>
              <a:gd name="T16" fmla="*/ 487 w 3239"/>
              <a:gd name="T17" fmla="*/ 3 h 3233"/>
              <a:gd name="T18" fmla="*/ 385 w 3239"/>
              <a:gd name="T19" fmla="*/ 25 h 3233"/>
              <a:gd name="T20" fmla="*/ 289 w 3239"/>
              <a:gd name="T21" fmla="*/ 68 h 3233"/>
              <a:gd name="T22" fmla="*/ 202 w 3239"/>
              <a:gd name="T23" fmla="*/ 127 h 3233"/>
              <a:gd name="T24" fmla="*/ 128 w 3239"/>
              <a:gd name="T25" fmla="*/ 202 h 3233"/>
              <a:gd name="T26" fmla="*/ 69 w 3239"/>
              <a:gd name="T27" fmla="*/ 288 h 3233"/>
              <a:gd name="T28" fmla="*/ 25 w 3239"/>
              <a:gd name="T29" fmla="*/ 384 h 3233"/>
              <a:gd name="T30" fmla="*/ 3 w 3239"/>
              <a:gd name="T31" fmla="*/ 486 h 3233"/>
              <a:gd name="T32" fmla="*/ 1 w 3239"/>
              <a:gd name="T33" fmla="*/ 2721 h 3233"/>
              <a:gd name="T34" fmla="*/ 18 w 3239"/>
              <a:gd name="T35" fmla="*/ 2824 h 3233"/>
              <a:gd name="T36" fmla="*/ 56 w 3239"/>
              <a:gd name="T37" fmla="*/ 2922 h 3233"/>
              <a:gd name="T38" fmla="*/ 112 w 3239"/>
              <a:gd name="T39" fmla="*/ 3011 h 3233"/>
              <a:gd name="T40" fmla="*/ 182 w 3239"/>
              <a:gd name="T41" fmla="*/ 3088 h 3233"/>
              <a:gd name="T42" fmla="*/ 267 w 3239"/>
              <a:gd name="T43" fmla="*/ 3152 h 3233"/>
              <a:gd name="T44" fmla="*/ 361 w 3239"/>
              <a:gd name="T45" fmla="*/ 3200 h 3233"/>
              <a:gd name="T46" fmla="*/ 461 w 3239"/>
              <a:gd name="T47" fmla="*/ 3227 h 3233"/>
              <a:gd name="T48" fmla="*/ 1619 w 3239"/>
              <a:gd name="T49" fmla="*/ 3233 h 3233"/>
              <a:gd name="T50" fmla="*/ 1619 w 3239"/>
              <a:gd name="T51" fmla="*/ 1473 h 3233"/>
              <a:gd name="T52" fmla="*/ 1627 w 3239"/>
              <a:gd name="T53" fmla="*/ 1163 h 3233"/>
              <a:gd name="T54" fmla="*/ 1656 w 3239"/>
              <a:gd name="T55" fmla="*/ 1033 h 3233"/>
              <a:gd name="T56" fmla="*/ 1708 w 3239"/>
              <a:gd name="T57" fmla="*/ 914 h 3233"/>
              <a:gd name="T58" fmla="*/ 1777 w 3239"/>
              <a:gd name="T59" fmla="*/ 807 h 3233"/>
              <a:gd name="T60" fmla="*/ 1864 w 3239"/>
              <a:gd name="T61" fmla="*/ 717 h 3233"/>
              <a:gd name="T62" fmla="*/ 1964 w 3239"/>
              <a:gd name="T63" fmla="*/ 646 h 3233"/>
              <a:gd name="T64" fmla="*/ 2076 w 3239"/>
              <a:gd name="T65" fmla="*/ 598 h 3233"/>
              <a:gd name="T66" fmla="*/ 2196 w 3239"/>
              <a:gd name="T67" fmla="*/ 576 h 3233"/>
              <a:gd name="T68" fmla="*/ 2227 w 3239"/>
              <a:gd name="T69" fmla="*/ 1114 h 3233"/>
              <a:gd name="T70" fmla="*/ 2190 w 3239"/>
              <a:gd name="T71" fmla="*/ 1124 h 3233"/>
              <a:gd name="T72" fmla="*/ 2157 w 3239"/>
              <a:gd name="T73" fmla="*/ 1153 h 3233"/>
              <a:gd name="T74" fmla="*/ 2132 w 3239"/>
              <a:gd name="T75" fmla="*/ 1199 h 3233"/>
              <a:gd name="T76" fmla="*/ 2123 w 3239"/>
              <a:gd name="T77" fmla="*/ 1258 h 3233"/>
              <a:gd name="T78" fmla="*/ 2123 w 3239"/>
              <a:gd name="T79" fmla="*/ 2012 h 3233"/>
              <a:gd name="T80" fmla="*/ 2752 w 3239"/>
              <a:gd name="T81" fmla="*/ 3230 h 3233"/>
              <a:gd name="T82" fmla="*/ 2855 w 3239"/>
              <a:gd name="T83" fmla="*/ 3208 h 3233"/>
              <a:gd name="T84" fmla="*/ 2950 w 3239"/>
              <a:gd name="T85" fmla="*/ 3166 h 3233"/>
              <a:gd name="T86" fmla="*/ 3037 w 3239"/>
              <a:gd name="T87" fmla="*/ 3106 h 3233"/>
              <a:gd name="T88" fmla="*/ 3111 w 3239"/>
              <a:gd name="T89" fmla="*/ 3031 h 3233"/>
              <a:gd name="T90" fmla="*/ 3171 w 3239"/>
              <a:gd name="T91" fmla="*/ 2945 h 3233"/>
              <a:gd name="T92" fmla="*/ 3214 w 3239"/>
              <a:gd name="T93" fmla="*/ 2849 h 3233"/>
              <a:gd name="T94" fmla="*/ 3236 w 3239"/>
              <a:gd name="T95" fmla="*/ 2747 h 3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39" h="3233">
                <a:moveTo>
                  <a:pt x="3239" y="539"/>
                </a:moveTo>
                <a:lnTo>
                  <a:pt x="3238" y="512"/>
                </a:lnTo>
                <a:lnTo>
                  <a:pt x="3236" y="486"/>
                </a:lnTo>
                <a:lnTo>
                  <a:pt x="3233" y="460"/>
                </a:lnTo>
                <a:lnTo>
                  <a:pt x="3228" y="435"/>
                </a:lnTo>
                <a:lnTo>
                  <a:pt x="3221" y="409"/>
                </a:lnTo>
                <a:lnTo>
                  <a:pt x="3214" y="384"/>
                </a:lnTo>
                <a:lnTo>
                  <a:pt x="3205" y="360"/>
                </a:lnTo>
                <a:lnTo>
                  <a:pt x="3195" y="336"/>
                </a:lnTo>
                <a:lnTo>
                  <a:pt x="3183" y="311"/>
                </a:lnTo>
                <a:lnTo>
                  <a:pt x="3171" y="288"/>
                </a:lnTo>
                <a:lnTo>
                  <a:pt x="3157" y="266"/>
                </a:lnTo>
                <a:lnTo>
                  <a:pt x="3143" y="244"/>
                </a:lnTo>
                <a:lnTo>
                  <a:pt x="3128" y="223"/>
                </a:lnTo>
                <a:lnTo>
                  <a:pt x="3111" y="202"/>
                </a:lnTo>
                <a:lnTo>
                  <a:pt x="3094" y="182"/>
                </a:lnTo>
                <a:lnTo>
                  <a:pt x="3076" y="163"/>
                </a:lnTo>
                <a:lnTo>
                  <a:pt x="3057" y="145"/>
                </a:lnTo>
                <a:lnTo>
                  <a:pt x="3037" y="127"/>
                </a:lnTo>
                <a:lnTo>
                  <a:pt x="3016" y="112"/>
                </a:lnTo>
                <a:lnTo>
                  <a:pt x="2995" y="96"/>
                </a:lnTo>
                <a:lnTo>
                  <a:pt x="2973" y="81"/>
                </a:lnTo>
                <a:lnTo>
                  <a:pt x="2950" y="68"/>
                </a:lnTo>
                <a:lnTo>
                  <a:pt x="2927" y="56"/>
                </a:lnTo>
                <a:lnTo>
                  <a:pt x="2903" y="44"/>
                </a:lnTo>
                <a:lnTo>
                  <a:pt x="2879" y="35"/>
                </a:lnTo>
                <a:lnTo>
                  <a:pt x="2855" y="25"/>
                </a:lnTo>
                <a:lnTo>
                  <a:pt x="2829" y="18"/>
                </a:lnTo>
                <a:lnTo>
                  <a:pt x="2804" y="12"/>
                </a:lnTo>
                <a:lnTo>
                  <a:pt x="2778" y="6"/>
                </a:lnTo>
                <a:lnTo>
                  <a:pt x="2752" y="3"/>
                </a:lnTo>
                <a:lnTo>
                  <a:pt x="2726" y="1"/>
                </a:lnTo>
                <a:lnTo>
                  <a:pt x="2700" y="0"/>
                </a:lnTo>
                <a:lnTo>
                  <a:pt x="540" y="0"/>
                </a:lnTo>
                <a:lnTo>
                  <a:pt x="513" y="1"/>
                </a:lnTo>
                <a:lnTo>
                  <a:pt x="487" y="3"/>
                </a:lnTo>
                <a:lnTo>
                  <a:pt x="461" y="6"/>
                </a:lnTo>
                <a:lnTo>
                  <a:pt x="435" y="12"/>
                </a:lnTo>
                <a:lnTo>
                  <a:pt x="410" y="18"/>
                </a:lnTo>
                <a:lnTo>
                  <a:pt x="385" y="25"/>
                </a:lnTo>
                <a:lnTo>
                  <a:pt x="359" y="35"/>
                </a:lnTo>
                <a:lnTo>
                  <a:pt x="336" y="44"/>
                </a:lnTo>
                <a:lnTo>
                  <a:pt x="312" y="56"/>
                </a:lnTo>
                <a:lnTo>
                  <a:pt x="289" y="68"/>
                </a:lnTo>
                <a:lnTo>
                  <a:pt x="267" y="81"/>
                </a:lnTo>
                <a:lnTo>
                  <a:pt x="245" y="96"/>
                </a:lnTo>
                <a:lnTo>
                  <a:pt x="223" y="112"/>
                </a:lnTo>
                <a:lnTo>
                  <a:pt x="202" y="127"/>
                </a:lnTo>
                <a:lnTo>
                  <a:pt x="182" y="145"/>
                </a:lnTo>
                <a:lnTo>
                  <a:pt x="163" y="163"/>
                </a:lnTo>
                <a:lnTo>
                  <a:pt x="145" y="182"/>
                </a:lnTo>
                <a:lnTo>
                  <a:pt x="128" y="202"/>
                </a:lnTo>
                <a:lnTo>
                  <a:pt x="112" y="223"/>
                </a:lnTo>
                <a:lnTo>
                  <a:pt x="96" y="244"/>
                </a:lnTo>
                <a:lnTo>
                  <a:pt x="81" y="266"/>
                </a:lnTo>
                <a:lnTo>
                  <a:pt x="69" y="288"/>
                </a:lnTo>
                <a:lnTo>
                  <a:pt x="56" y="311"/>
                </a:lnTo>
                <a:lnTo>
                  <a:pt x="44" y="336"/>
                </a:lnTo>
                <a:lnTo>
                  <a:pt x="35" y="360"/>
                </a:lnTo>
                <a:lnTo>
                  <a:pt x="25" y="384"/>
                </a:lnTo>
                <a:lnTo>
                  <a:pt x="18" y="409"/>
                </a:lnTo>
                <a:lnTo>
                  <a:pt x="12" y="435"/>
                </a:lnTo>
                <a:lnTo>
                  <a:pt x="6" y="460"/>
                </a:lnTo>
                <a:lnTo>
                  <a:pt x="3" y="486"/>
                </a:lnTo>
                <a:lnTo>
                  <a:pt x="1" y="512"/>
                </a:lnTo>
                <a:lnTo>
                  <a:pt x="0" y="539"/>
                </a:lnTo>
                <a:lnTo>
                  <a:pt x="0" y="2695"/>
                </a:lnTo>
                <a:lnTo>
                  <a:pt x="1" y="2721"/>
                </a:lnTo>
                <a:lnTo>
                  <a:pt x="3" y="2747"/>
                </a:lnTo>
                <a:lnTo>
                  <a:pt x="6" y="2774"/>
                </a:lnTo>
                <a:lnTo>
                  <a:pt x="12" y="2799"/>
                </a:lnTo>
                <a:lnTo>
                  <a:pt x="18" y="2824"/>
                </a:lnTo>
                <a:lnTo>
                  <a:pt x="25" y="2849"/>
                </a:lnTo>
                <a:lnTo>
                  <a:pt x="35" y="2875"/>
                </a:lnTo>
                <a:lnTo>
                  <a:pt x="44" y="2899"/>
                </a:lnTo>
                <a:lnTo>
                  <a:pt x="56" y="2922"/>
                </a:lnTo>
                <a:lnTo>
                  <a:pt x="69" y="2945"/>
                </a:lnTo>
                <a:lnTo>
                  <a:pt x="81" y="2967"/>
                </a:lnTo>
                <a:lnTo>
                  <a:pt x="96" y="2989"/>
                </a:lnTo>
                <a:lnTo>
                  <a:pt x="112" y="3011"/>
                </a:lnTo>
                <a:lnTo>
                  <a:pt x="128" y="3031"/>
                </a:lnTo>
                <a:lnTo>
                  <a:pt x="145" y="3051"/>
                </a:lnTo>
                <a:lnTo>
                  <a:pt x="163" y="3070"/>
                </a:lnTo>
                <a:lnTo>
                  <a:pt x="182" y="3088"/>
                </a:lnTo>
                <a:lnTo>
                  <a:pt x="202" y="3106"/>
                </a:lnTo>
                <a:lnTo>
                  <a:pt x="223" y="3122"/>
                </a:lnTo>
                <a:lnTo>
                  <a:pt x="245" y="3138"/>
                </a:lnTo>
                <a:lnTo>
                  <a:pt x="267" y="3152"/>
                </a:lnTo>
                <a:lnTo>
                  <a:pt x="289" y="3166"/>
                </a:lnTo>
                <a:lnTo>
                  <a:pt x="312" y="3178"/>
                </a:lnTo>
                <a:lnTo>
                  <a:pt x="336" y="3189"/>
                </a:lnTo>
                <a:lnTo>
                  <a:pt x="361" y="3200"/>
                </a:lnTo>
                <a:lnTo>
                  <a:pt x="385" y="3208"/>
                </a:lnTo>
                <a:lnTo>
                  <a:pt x="410" y="3215"/>
                </a:lnTo>
                <a:lnTo>
                  <a:pt x="435" y="3222"/>
                </a:lnTo>
                <a:lnTo>
                  <a:pt x="461" y="3227"/>
                </a:lnTo>
                <a:lnTo>
                  <a:pt x="487" y="3230"/>
                </a:lnTo>
                <a:lnTo>
                  <a:pt x="513" y="3232"/>
                </a:lnTo>
                <a:lnTo>
                  <a:pt x="540" y="3233"/>
                </a:lnTo>
                <a:lnTo>
                  <a:pt x="1619" y="3233"/>
                </a:lnTo>
                <a:lnTo>
                  <a:pt x="1619" y="2012"/>
                </a:lnTo>
                <a:lnTo>
                  <a:pt x="1224" y="2012"/>
                </a:lnTo>
                <a:lnTo>
                  <a:pt x="1224" y="1473"/>
                </a:lnTo>
                <a:lnTo>
                  <a:pt x="1619" y="1473"/>
                </a:lnTo>
                <a:lnTo>
                  <a:pt x="1619" y="1263"/>
                </a:lnTo>
                <a:lnTo>
                  <a:pt x="1620" y="1229"/>
                </a:lnTo>
                <a:lnTo>
                  <a:pt x="1622" y="1195"/>
                </a:lnTo>
                <a:lnTo>
                  <a:pt x="1627" y="1163"/>
                </a:lnTo>
                <a:lnTo>
                  <a:pt x="1632" y="1130"/>
                </a:lnTo>
                <a:lnTo>
                  <a:pt x="1639" y="1097"/>
                </a:lnTo>
                <a:lnTo>
                  <a:pt x="1647" y="1065"/>
                </a:lnTo>
                <a:lnTo>
                  <a:pt x="1656" y="1033"/>
                </a:lnTo>
                <a:lnTo>
                  <a:pt x="1668" y="1003"/>
                </a:lnTo>
                <a:lnTo>
                  <a:pt x="1679" y="972"/>
                </a:lnTo>
                <a:lnTo>
                  <a:pt x="1693" y="943"/>
                </a:lnTo>
                <a:lnTo>
                  <a:pt x="1708" y="914"/>
                </a:lnTo>
                <a:lnTo>
                  <a:pt x="1723" y="886"/>
                </a:lnTo>
                <a:lnTo>
                  <a:pt x="1740" y="859"/>
                </a:lnTo>
                <a:lnTo>
                  <a:pt x="1758" y="833"/>
                </a:lnTo>
                <a:lnTo>
                  <a:pt x="1777" y="807"/>
                </a:lnTo>
                <a:lnTo>
                  <a:pt x="1797" y="783"/>
                </a:lnTo>
                <a:lnTo>
                  <a:pt x="1818" y="760"/>
                </a:lnTo>
                <a:lnTo>
                  <a:pt x="1841" y="738"/>
                </a:lnTo>
                <a:lnTo>
                  <a:pt x="1864" y="717"/>
                </a:lnTo>
                <a:lnTo>
                  <a:pt x="1888" y="698"/>
                </a:lnTo>
                <a:lnTo>
                  <a:pt x="1912" y="679"/>
                </a:lnTo>
                <a:lnTo>
                  <a:pt x="1937" y="662"/>
                </a:lnTo>
                <a:lnTo>
                  <a:pt x="1964" y="646"/>
                </a:lnTo>
                <a:lnTo>
                  <a:pt x="1990" y="631"/>
                </a:lnTo>
                <a:lnTo>
                  <a:pt x="2019" y="619"/>
                </a:lnTo>
                <a:lnTo>
                  <a:pt x="2046" y="607"/>
                </a:lnTo>
                <a:lnTo>
                  <a:pt x="2076" y="598"/>
                </a:lnTo>
                <a:lnTo>
                  <a:pt x="2105" y="589"/>
                </a:lnTo>
                <a:lnTo>
                  <a:pt x="2135" y="583"/>
                </a:lnTo>
                <a:lnTo>
                  <a:pt x="2165" y="579"/>
                </a:lnTo>
                <a:lnTo>
                  <a:pt x="2196" y="576"/>
                </a:lnTo>
                <a:lnTo>
                  <a:pt x="2227" y="574"/>
                </a:lnTo>
                <a:lnTo>
                  <a:pt x="2664" y="574"/>
                </a:lnTo>
                <a:lnTo>
                  <a:pt x="2664" y="1114"/>
                </a:lnTo>
                <a:lnTo>
                  <a:pt x="2227" y="1114"/>
                </a:lnTo>
                <a:lnTo>
                  <a:pt x="2218" y="1114"/>
                </a:lnTo>
                <a:lnTo>
                  <a:pt x="2208" y="1116"/>
                </a:lnTo>
                <a:lnTo>
                  <a:pt x="2200" y="1120"/>
                </a:lnTo>
                <a:lnTo>
                  <a:pt x="2190" y="1124"/>
                </a:lnTo>
                <a:lnTo>
                  <a:pt x="2182" y="1130"/>
                </a:lnTo>
                <a:lnTo>
                  <a:pt x="2174" y="1136"/>
                </a:lnTo>
                <a:lnTo>
                  <a:pt x="2165" y="1145"/>
                </a:lnTo>
                <a:lnTo>
                  <a:pt x="2157" y="1153"/>
                </a:lnTo>
                <a:lnTo>
                  <a:pt x="2150" y="1164"/>
                </a:lnTo>
                <a:lnTo>
                  <a:pt x="2143" y="1174"/>
                </a:lnTo>
                <a:lnTo>
                  <a:pt x="2138" y="1187"/>
                </a:lnTo>
                <a:lnTo>
                  <a:pt x="2132" y="1199"/>
                </a:lnTo>
                <a:lnTo>
                  <a:pt x="2129" y="1213"/>
                </a:lnTo>
                <a:lnTo>
                  <a:pt x="2126" y="1227"/>
                </a:lnTo>
                <a:lnTo>
                  <a:pt x="2124" y="1243"/>
                </a:lnTo>
                <a:lnTo>
                  <a:pt x="2123" y="1258"/>
                </a:lnTo>
                <a:lnTo>
                  <a:pt x="2123" y="1473"/>
                </a:lnTo>
                <a:lnTo>
                  <a:pt x="2664" y="1473"/>
                </a:lnTo>
                <a:lnTo>
                  <a:pt x="2664" y="2012"/>
                </a:lnTo>
                <a:lnTo>
                  <a:pt x="2123" y="2012"/>
                </a:lnTo>
                <a:lnTo>
                  <a:pt x="2123" y="3233"/>
                </a:lnTo>
                <a:lnTo>
                  <a:pt x="2700" y="3233"/>
                </a:lnTo>
                <a:lnTo>
                  <a:pt x="2726" y="3232"/>
                </a:lnTo>
                <a:lnTo>
                  <a:pt x="2752" y="3230"/>
                </a:lnTo>
                <a:lnTo>
                  <a:pt x="2778" y="3227"/>
                </a:lnTo>
                <a:lnTo>
                  <a:pt x="2804" y="3222"/>
                </a:lnTo>
                <a:lnTo>
                  <a:pt x="2829" y="3215"/>
                </a:lnTo>
                <a:lnTo>
                  <a:pt x="2855" y="3208"/>
                </a:lnTo>
                <a:lnTo>
                  <a:pt x="2879" y="3200"/>
                </a:lnTo>
                <a:lnTo>
                  <a:pt x="2903" y="3189"/>
                </a:lnTo>
                <a:lnTo>
                  <a:pt x="2927" y="3178"/>
                </a:lnTo>
                <a:lnTo>
                  <a:pt x="2950" y="3166"/>
                </a:lnTo>
                <a:lnTo>
                  <a:pt x="2973" y="3152"/>
                </a:lnTo>
                <a:lnTo>
                  <a:pt x="2995" y="3138"/>
                </a:lnTo>
                <a:lnTo>
                  <a:pt x="3016" y="3122"/>
                </a:lnTo>
                <a:lnTo>
                  <a:pt x="3037" y="3106"/>
                </a:lnTo>
                <a:lnTo>
                  <a:pt x="3057" y="3088"/>
                </a:lnTo>
                <a:lnTo>
                  <a:pt x="3076" y="3070"/>
                </a:lnTo>
                <a:lnTo>
                  <a:pt x="3094" y="3051"/>
                </a:lnTo>
                <a:lnTo>
                  <a:pt x="3111" y="3031"/>
                </a:lnTo>
                <a:lnTo>
                  <a:pt x="3128" y="3011"/>
                </a:lnTo>
                <a:lnTo>
                  <a:pt x="3143" y="2989"/>
                </a:lnTo>
                <a:lnTo>
                  <a:pt x="3157" y="2967"/>
                </a:lnTo>
                <a:lnTo>
                  <a:pt x="3171" y="2945"/>
                </a:lnTo>
                <a:lnTo>
                  <a:pt x="3183" y="2922"/>
                </a:lnTo>
                <a:lnTo>
                  <a:pt x="3195" y="2899"/>
                </a:lnTo>
                <a:lnTo>
                  <a:pt x="3205" y="2875"/>
                </a:lnTo>
                <a:lnTo>
                  <a:pt x="3214" y="2849"/>
                </a:lnTo>
                <a:lnTo>
                  <a:pt x="3221" y="2824"/>
                </a:lnTo>
                <a:lnTo>
                  <a:pt x="3228" y="2799"/>
                </a:lnTo>
                <a:lnTo>
                  <a:pt x="3233" y="2774"/>
                </a:lnTo>
                <a:lnTo>
                  <a:pt x="3236" y="2747"/>
                </a:lnTo>
                <a:lnTo>
                  <a:pt x="3238" y="2721"/>
                </a:lnTo>
                <a:lnTo>
                  <a:pt x="3239" y="2695"/>
                </a:lnTo>
                <a:lnTo>
                  <a:pt x="3239" y="539"/>
                </a:lnTo>
                <a:close/>
              </a:path>
            </a:pathLst>
          </a:custGeom>
          <a:solidFill>
            <a:srgbClr val="00A0E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sz="16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831874" y="5445095"/>
            <a:ext cx="363337" cy="250242"/>
          </a:xfrm>
          <a:custGeom>
            <a:avLst/>
            <a:gdLst>
              <a:gd name="T0" fmla="*/ 3927 w 4265"/>
              <a:gd name="T1" fmla="*/ 1278 h 2933"/>
              <a:gd name="T2" fmla="*/ 4065 w 4265"/>
              <a:gd name="T3" fmla="*/ 1222 h 2933"/>
              <a:gd name="T4" fmla="*/ 4171 w 4265"/>
              <a:gd name="T5" fmla="*/ 1142 h 2933"/>
              <a:gd name="T6" fmla="*/ 4240 w 4265"/>
              <a:gd name="T7" fmla="*/ 1041 h 2933"/>
              <a:gd name="T8" fmla="*/ 4054 w 4265"/>
              <a:gd name="T9" fmla="*/ 1090 h 2933"/>
              <a:gd name="T10" fmla="*/ 3821 w 4265"/>
              <a:gd name="T11" fmla="*/ 1101 h 2933"/>
              <a:gd name="T12" fmla="*/ 3726 w 4265"/>
              <a:gd name="T13" fmla="*/ 1009 h 2933"/>
              <a:gd name="T14" fmla="*/ 3609 w 4265"/>
              <a:gd name="T15" fmla="*/ 729 h 2933"/>
              <a:gd name="T16" fmla="*/ 3408 w 4265"/>
              <a:gd name="T17" fmla="*/ 487 h 2933"/>
              <a:gd name="T18" fmla="*/ 3147 w 4265"/>
              <a:gd name="T19" fmla="*/ 327 h 2933"/>
              <a:gd name="T20" fmla="*/ 2853 w 4265"/>
              <a:gd name="T21" fmla="*/ 276 h 2933"/>
              <a:gd name="T22" fmla="*/ 3004 w 4265"/>
              <a:gd name="T23" fmla="*/ 219 h 2933"/>
              <a:gd name="T24" fmla="*/ 3155 w 4265"/>
              <a:gd name="T25" fmla="*/ 159 h 2933"/>
              <a:gd name="T26" fmla="*/ 3183 w 4265"/>
              <a:gd name="T27" fmla="*/ 101 h 2933"/>
              <a:gd name="T28" fmla="*/ 3122 w 4265"/>
              <a:gd name="T29" fmla="*/ 67 h 2933"/>
              <a:gd name="T30" fmla="*/ 2948 w 4265"/>
              <a:gd name="T31" fmla="*/ 105 h 2933"/>
              <a:gd name="T32" fmla="*/ 2850 w 4265"/>
              <a:gd name="T33" fmla="*/ 137 h 2933"/>
              <a:gd name="T34" fmla="*/ 2966 w 4265"/>
              <a:gd name="T35" fmla="*/ 53 h 2933"/>
              <a:gd name="T36" fmla="*/ 2967 w 4265"/>
              <a:gd name="T37" fmla="*/ 3 h 2933"/>
              <a:gd name="T38" fmla="*/ 2791 w 4265"/>
              <a:gd name="T39" fmla="*/ 64 h 2933"/>
              <a:gd name="T40" fmla="*/ 2669 w 4265"/>
              <a:gd name="T41" fmla="*/ 143 h 2933"/>
              <a:gd name="T42" fmla="*/ 2691 w 4265"/>
              <a:gd name="T43" fmla="*/ 50 h 2933"/>
              <a:gd name="T44" fmla="*/ 2477 w 4265"/>
              <a:gd name="T45" fmla="*/ 250 h 2933"/>
              <a:gd name="T46" fmla="*/ 2303 w 4265"/>
              <a:gd name="T47" fmla="*/ 505 h 2933"/>
              <a:gd name="T48" fmla="*/ 2083 w 4265"/>
              <a:gd name="T49" fmla="*/ 984 h 2933"/>
              <a:gd name="T50" fmla="*/ 1785 w 4265"/>
              <a:gd name="T51" fmla="*/ 833 h 2933"/>
              <a:gd name="T52" fmla="*/ 1459 w 4265"/>
              <a:gd name="T53" fmla="*/ 663 h 2933"/>
              <a:gd name="T54" fmla="*/ 901 w 4265"/>
              <a:gd name="T55" fmla="*/ 421 h 2933"/>
              <a:gd name="T56" fmla="*/ 636 w 4265"/>
              <a:gd name="T57" fmla="*/ 402 h 2933"/>
              <a:gd name="T58" fmla="*/ 678 w 4265"/>
              <a:gd name="T59" fmla="*/ 542 h 2933"/>
              <a:gd name="T60" fmla="*/ 771 w 4265"/>
              <a:gd name="T61" fmla="*/ 682 h 2933"/>
              <a:gd name="T62" fmla="*/ 926 w 4265"/>
              <a:gd name="T63" fmla="*/ 812 h 2933"/>
              <a:gd name="T64" fmla="*/ 915 w 4265"/>
              <a:gd name="T65" fmla="*/ 855 h 2933"/>
              <a:gd name="T66" fmla="*/ 750 w 4265"/>
              <a:gd name="T67" fmla="*/ 939 h 2933"/>
              <a:gd name="T68" fmla="*/ 809 w 4265"/>
              <a:gd name="T69" fmla="*/ 1070 h 2933"/>
              <a:gd name="T70" fmla="*/ 916 w 4265"/>
              <a:gd name="T71" fmla="*/ 1181 h 2933"/>
              <a:gd name="T72" fmla="*/ 1079 w 4265"/>
              <a:gd name="T73" fmla="*/ 1269 h 2933"/>
              <a:gd name="T74" fmla="*/ 1140 w 4265"/>
              <a:gd name="T75" fmla="*/ 1318 h 2933"/>
              <a:gd name="T76" fmla="*/ 992 w 4265"/>
              <a:gd name="T77" fmla="*/ 1369 h 2933"/>
              <a:gd name="T78" fmla="*/ 962 w 4265"/>
              <a:gd name="T79" fmla="*/ 1489 h 2933"/>
              <a:gd name="T80" fmla="*/ 1055 w 4265"/>
              <a:gd name="T81" fmla="*/ 1585 h 2933"/>
              <a:gd name="T82" fmla="*/ 1190 w 4265"/>
              <a:gd name="T83" fmla="*/ 1658 h 2933"/>
              <a:gd name="T84" fmla="*/ 1369 w 4265"/>
              <a:gd name="T85" fmla="*/ 1686 h 2933"/>
              <a:gd name="T86" fmla="*/ 1331 w 4265"/>
              <a:gd name="T87" fmla="*/ 1756 h 2933"/>
              <a:gd name="T88" fmla="*/ 1277 w 4265"/>
              <a:gd name="T89" fmla="*/ 1885 h 2933"/>
              <a:gd name="T90" fmla="*/ 1351 w 4265"/>
              <a:gd name="T91" fmla="*/ 1997 h 2933"/>
              <a:gd name="T92" fmla="*/ 1509 w 4265"/>
              <a:gd name="T93" fmla="*/ 2048 h 2933"/>
              <a:gd name="T94" fmla="*/ 1351 w 4265"/>
              <a:gd name="T95" fmla="*/ 2229 h 2933"/>
              <a:gd name="T96" fmla="*/ 936 w 4265"/>
              <a:gd name="T97" fmla="*/ 2378 h 2933"/>
              <a:gd name="T98" fmla="*/ 509 w 4265"/>
              <a:gd name="T99" fmla="*/ 2359 h 2933"/>
              <a:gd name="T100" fmla="*/ 123 w 4265"/>
              <a:gd name="T101" fmla="*/ 2188 h 2933"/>
              <a:gd name="T102" fmla="*/ 583 w 4265"/>
              <a:gd name="T103" fmla="*/ 2627 h 2933"/>
              <a:gd name="T104" fmla="*/ 1715 w 4265"/>
              <a:gd name="T105" fmla="*/ 2933 h 2933"/>
              <a:gd name="T106" fmla="*/ 2825 w 4265"/>
              <a:gd name="T107" fmla="*/ 2658 h 2933"/>
              <a:gd name="T108" fmla="*/ 3609 w 4265"/>
              <a:gd name="T109" fmla="*/ 1918 h 2933"/>
              <a:gd name="T110" fmla="*/ 3870 w 4265"/>
              <a:gd name="T111" fmla="*/ 1539 h 2933"/>
              <a:gd name="T112" fmla="*/ 4102 w 4265"/>
              <a:gd name="T113" fmla="*/ 1474 h 2933"/>
              <a:gd name="T114" fmla="*/ 4236 w 4265"/>
              <a:gd name="T115" fmla="*/ 1357 h 2933"/>
              <a:gd name="T116" fmla="*/ 3978 w 4265"/>
              <a:gd name="T117" fmla="*/ 1352 h 2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265" h="2933">
                <a:moveTo>
                  <a:pt x="3782" y="1303"/>
                </a:moveTo>
                <a:lnTo>
                  <a:pt x="3804" y="1301"/>
                </a:lnTo>
                <a:lnTo>
                  <a:pt x="3826" y="1299"/>
                </a:lnTo>
                <a:lnTo>
                  <a:pt x="3847" y="1296"/>
                </a:lnTo>
                <a:lnTo>
                  <a:pt x="3868" y="1292"/>
                </a:lnTo>
                <a:lnTo>
                  <a:pt x="3888" y="1289"/>
                </a:lnTo>
                <a:lnTo>
                  <a:pt x="3908" y="1283"/>
                </a:lnTo>
                <a:lnTo>
                  <a:pt x="3927" y="1278"/>
                </a:lnTo>
                <a:lnTo>
                  <a:pt x="3946" y="1273"/>
                </a:lnTo>
                <a:lnTo>
                  <a:pt x="3965" y="1267"/>
                </a:lnTo>
                <a:lnTo>
                  <a:pt x="3983" y="1260"/>
                </a:lnTo>
                <a:lnTo>
                  <a:pt x="4000" y="1254"/>
                </a:lnTo>
                <a:lnTo>
                  <a:pt x="4018" y="1247"/>
                </a:lnTo>
                <a:lnTo>
                  <a:pt x="4034" y="1239"/>
                </a:lnTo>
                <a:lnTo>
                  <a:pt x="4050" y="1231"/>
                </a:lnTo>
                <a:lnTo>
                  <a:pt x="4065" y="1222"/>
                </a:lnTo>
                <a:lnTo>
                  <a:pt x="4080" y="1214"/>
                </a:lnTo>
                <a:lnTo>
                  <a:pt x="4095" y="1204"/>
                </a:lnTo>
                <a:lnTo>
                  <a:pt x="4109" y="1195"/>
                </a:lnTo>
                <a:lnTo>
                  <a:pt x="4122" y="1184"/>
                </a:lnTo>
                <a:lnTo>
                  <a:pt x="4135" y="1175"/>
                </a:lnTo>
                <a:lnTo>
                  <a:pt x="4148" y="1165"/>
                </a:lnTo>
                <a:lnTo>
                  <a:pt x="4159" y="1153"/>
                </a:lnTo>
                <a:lnTo>
                  <a:pt x="4171" y="1142"/>
                </a:lnTo>
                <a:lnTo>
                  <a:pt x="4181" y="1130"/>
                </a:lnTo>
                <a:lnTo>
                  <a:pt x="4191" y="1118"/>
                </a:lnTo>
                <a:lnTo>
                  <a:pt x="4200" y="1107"/>
                </a:lnTo>
                <a:lnTo>
                  <a:pt x="4210" y="1094"/>
                </a:lnTo>
                <a:lnTo>
                  <a:pt x="4218" y="1081"/>
                </a:lnTo>
                <a:lnTo>
                  <a:pt x="4226" y="1068"/>
                </a:lnTo>
                <a:lnTo>
                  <a:pt x="4233" y="1055"/>
                </a:lnTo>
                <a:lnTo>
                  <a:pt x="4240" y="1041"/>
                </a:lnTo>
                <a:lnTo>
                  <a:pt x="4247" y="1028"/>
                </a:lnTo>
                <a:lnTo>
                  <a:pt x="4228" y="1037"/>
                </a:lnTo>
                <a:lnTo>
                  <a:pt x="4206" y="1048"/>
                </a:lnTo>
                <a:lnTo>
                  <a:pt x="4180" y="1057"/>
                </a:lnTo>
                <a:lnTo>
                  <a:pt x="4152" y="1067"/>
                </a:lnTo>
                <a:lnTo>
                  <a:pt x="4121" y="1075"/>
                </a:lnTo>
                <a:lnTo>
                  <a:pt x="4089" y="1083"/>
                </a:lnTo>
                <a:lnTo>
                  <a:pt x="4054" y="1090"/>
                </a:lnTo>
                <a:lnTo>
                  <a:pt x="4018" y="1096"/>
                </a:lnTo>
                <a:lnTo>
                  <a:pt x="3981" y="1100"/>
                </a:lnTo>
                <a:lnTo>
                  <a:pt x="3945" y="1103"/>
                </a:lnTo>
                <a:lnTo>
                  <a:pt x="3908" y="1106"/>
                </a:lnTo>
                <a:lnTo>
                  <a:pt x="3873" y="1106"/>
                </a:lnTo>
                <a:lnTo>
                  <a:pt x="3855" y="1105"/>
                </a:lnTo>
                <a:lnTo>
                  <a:pt x="3838" y="1103"/>
                </a:lnTo>
                <a:lnTo>
                  <a:pt x="3821" y="1101"/>
                </a:lnTo>
                <a:lnTo>
                  <a:pt x="3804" y="1099"/>
                </a:lnTo>
                <a:lnTo>
                  <a:pt x="3788" y="1096"/>
                </a:lnTo>
                <a:lnTo>
                  <a:pt x="3772" y="1093"/>
                </a:lnTo>
                <a:lnTo>
                  <a:pt x="3758" y="1089"/>
                </a:lnTo>
                <a:lnTo>
                  <a:pt x="3744" y="1083"/>
                </a:lnTo>
                <a:lnTo>
                  <a:pt x="3738" y="1058"/>
                </a:lnTo>
                <a:lnTo>
                  <a:pt x="3732" y="1033"/>
                </a:lnTo>
                <a:lnTo>
                  <a:pt x="3726" y="1009"/>
                </a:lnTo>
                <a:lnTo>
                  <a:pt x="3720" y="986"/>
                </a:lnTo>
                <a:lnTo>
                  <a:pt x="3709" y="948"/>
                </a:lnTo>
                <a:lnTo>
                  <a:pt x="3695" y="909"/>
                </a:lnTo>
                <a:lnTo>
                  <a:pt x="3682" y="872"/>
                </a:lnTo>
                <a:lnTo>
                  <a:pt x="3666" y="835"/>
                </a:lnTo>
                <a:lnTo>
                  <a:pt x="3648" y="799"/>
                </a:lnTo>
                <a:lnTo>
                  <a:pt x="3629" y="764"/>
                </a:lnTo>
                <a:lnTo>
                  <a:pt x="3609" y="729"/>
                </a:lnTo>
                <a:lnTo>
                  <a:pt x="3588" y="695"/>
                </a:lnTo>
                <a:lnTo>
                  <a:pt x="3566" y="663"/>
                </a:lnTo>
                <a:lnTo>
                  <a:pt x="3542" y="630"/>
                </a:lnTo>
                <a:lnTo>
                  <a:pt x="3517" y="599"/>
                </a:lnTo>
                <a:lnTo>
                  <a:pt x="3491" y="570"/>
                </a:lnTo>
                <a:lnTo>
                  <a:pt x="3465" y="541"/>
                </a:lnTo>
                <a:lnTo>
                  <a:pt x="3436" y="513"/>
                </a:lnTo>
                <a:lnTo>
                  <a:pt x="3408" y="487"/>
                </a:lnTo>
                <a:lnTo>
                  <a:pt x="3377" y="462"/>
                </a:lnTo>
                <a:lnTo>
                  <a:pt x="3347" y="438"/>
                </a:lnTo>
                <a:lnTo>
                  <a:pt x="3315" y="416"/>
                </a:lnTo>
                <a:lnTo>
                  <a:pt x="3283" y="395"/>
                </a:lnTo>
                <a:lnTo>
                  <a:pt x="3251" y="375"/>
                </a:lnTo>
                <a:lnTo>
                  <a:pt x="3217" y="357"/>
                </a:lnTo>
                <a:lnTo>
                  <a:pt x="3182" y="342"/>
                </a:lnTo>
                <a:lnTo>
                  <a:pt x="3147" y="327"/>
                </a:lnTo>
                <a:lnTo>
                  <a:pt x="3113" y="314"/>
                </a:lnTo>
                <a:lnTo>
                  <a:pt x="3077" y="303"/>
                </a:lnTo>
                <a:lnTo>
                  <a:pt x="3040" y="293"/>
                </a:lnTo>
                <a:lnTo>
                  <a:pt x="3003" y="286"/>
                </a:lnTo>
                <a:lnTo>
                  <a:pt x="2966" y="281"/>
                </a:lnTo>
                <a:lnTo>
                  <a:pt x="2929" y="278"/>
                </a:lnTo>
                <a:lnTo>
                  <a:pt x="2891" y="275"/>
                </a:lnTo>
                <a:lnTo>
                  <a:pt x="2853" y="276"/>
                </a:lnTo>
                <a:lnTo>
                  <a:pt x="2815" y="279"/>
                </a:lnTo>
                <a:lnTo>
                  <a:pt x="2841" y="269"/>
                </a:lnTo>
                <a:lnTo>
                  <a:pt x="2865" y="260"/>
                </a:lnTo>
                <a:lnTo>
                  <a:pt x="2890" y="251"/>
                </a:lnTo>
                <a:lnTo>
                  <a:pt x="2915" y="243"/>
                </a:lnTo>
                <a:lnTo>
                  <a:pt x="2941" y="235"/>
                </a:lnTo>
                <a:lnTo>
                  <a:pt x="2981" y="225"/>
                </a:lnTo>
                <a:lnTo>
                  <a:pt x="3004" y="219"/>
                </a:lnTo>
                <a:lnTo>
                  <a:pt x="3029" y="212"/>
                </a:lnTo>
                <a:lnTo>
                  <a:pt x="3055" y="204"/>
                </a:lnTo>
                <a:lnTo>
                  <a:pt x="3080" y="195"/>
                </a:lnTo>
                <a:lnTo>
                  <a:pt x="3103" y="186"/>
                </a:lnTo>
                <a:lnTo>
                  <a:pt x="3126" y="175"/>
                </a:lnTo>
                <a:lnTo>
                  <a:pt x="3136" y="170"/>
                </a:lnTo>
                <a:lnTo>
                  <a:pt x="3145" y="164"/>
                </a:lnTo>
                <a:lnTo>
                  <a:pt x="3155" y="159"/>
                </a:lnTo>
                <a:lnTo>
                  <a:pt x="3162" y="152"/>
                </a:lnTo>
                <a:lnTo>
                  <a:pt x="3168" y="145"/>
                </a:lnTo>
                <a:lnTo>
                  <a:pt x="3175" y="139"/>
                </a:lnTo>
                <a:lnTo>
                  <a:pt x="3179" y="131"/>
                </a:lnTo>
                <a:lnTo>
                  <a:pt x="3182" y="124"/>
                </a:lnTo>
                <a:lnTo>
                  <a:pt x="3184" y="117"/>
                </a:lnTo>
                <a:lnTo>
                  <a:pt x="3184" y="108"/>
                </a:lnTo>
                <a:lnTo>
                  <a:pt x="3183" y="101"/>
                </a:lnTo>
                <a:lnTo>
                  <a:pt x="3180" y="91"/>
                </a:lnTo>
                <a:lnTo>
                  <a:pt x="3176" y="85"/>
                </a:lnTo>
                <a:lnTo>
                  <a:pt x="3171" y="79"/>
                </a:lnTo>
                <a:lnTo>
                  <a:pt x="3163" y="74"/>
                </a:lnTo>
                <a:lnTo>
                  <a:pt x="3155" y="71"/>
                </a:lnTo>
                <a:lnTo>
                  <a:pt x="3145" y="69"/>
                </a:lnTo>
                <a:lnTo>
                  <a:pt x="3134" y="67"/>
                </a:lnTo>
                <a:lnTo>
                  <a:pt x="3122" y="67"/>
                </a:lnTo>
                <a:lnTo>
                  <a:pt x="3109" y="67"/>
                </a:lnTo>
                <a:lnTo>
                  <a:pt x="3095" y="69"/>
                </a:lnTo>
                <a:lnTo>
                  <a:pt x="3081" y="70"/>
                </a:lnTo>
                <a:lnTo>
                  <a:pt x="3065" y="73"/>
                </a:lnTo>
                <a:lnTo>
                  <a:pt x="3049" y="77"/>
                </a:lnTo>
                <a:lnTo>
                  <a:pt x="3017" y="85"/>
                </a:lnTo>
                <a:lnTo>
                  <a:pt x="2982" y="94"/>
                </a:lnTo>
                <a:lnTo>
                  <a:pt x="2948" y="105"/>
                </a:lnTo>
                <a:lnTo>
                  <a:pt x="2913" y="117"/>
                </a:lnTo>
                <a:lnTo>
                  <a:pt x="2881" y="128"/>
                </a:lnTo>
                <a:lnTo>
                  <a:pt x="2851" y="140"/>
                </a:lnTo>
                <a:lnTo>
                  <a:pt x="2799" y="160"/>
                </a:lnTo>
                <a:lnTo>
                  <a:pt x="2766" y="171"/>
                </a:lnTo>
                <a:lnTo>
                  <a:pt x="2797" y="160"/>
                </a:lnTo>
                <a:lnTo>
                  <a:pt x="2832" y="145"/>
                </a:lnTo>
                <a:lnTo>
                  <a:pt x="2850" y="137"/>
                </a:lnTo>
                <a:lnTo>
                  <a:pt x="2868" y="128"/>
                </a:lnTo>
                <a:lnTo>
                  <a:pt x="2885" y="119"/>
                </a:lnTo>
                <a:lnTo>
                  <a:pt x="2903" y="108"/>
                </a:lnTo>
                <a:lnTo>
                  <a:pt x="2919" y="98"/>
                </a:lnTo>
                <a:lnTo>
                  <a:pt x="2933" y="86"/>
                </a:lnTo>
                <a:lnTo>
                  <a:pt x="2948" y="73"/>
                </a:lnTo>
                <a:lnTo>
                  <a:pt x="2961" y="61"/>
                </a:lnTo>
                <a:lnTo>
                  <a:pt x="2966" y="53"/>
                </a:lnTo>
                <a:lnTo>
                  <a:pt x="2971" y="47"/>
                </a:lnTo>
                <a:lnTo>
                  <a:pt x="2976" y="40"/>
                </a:lnTo>
                <a:lnTo>
                  <a:pt x="2980" y="31"/>
                </a:lnTo>
                <a:lnTo>
                  <a:pt x="2983" y="24"/>
                </a:lnTo>
                <a:lnTo>
                  <a:pt x="2986" y="16"/>
                </a:lnTo>
                <a:lnTo>
                  <a:pt x="2988" y="8"/>
                </a:lnTo>
                <a:lnTo>
                  <a:pt x="2990" y="0"/>
                </a:lnTo>
                <a:lnTo>
                  <a:pt x="2967" y="3"/>
                </a:lnTo>
                <a:lnTo>
                  <a:pt x="2945" y="7"/>
                </a:lnTo>
                <a:lnTo>
                  <a:pt x="2922" y="13"/>
                </a:lnTo>
                <a:lnTo>
                  <a:pt x="2900" y="20"/>
                </a:lnTo>
                <a:lnTo>
                  <a:pt x="2877" y="26"/>
                </a:lnTo>
                <a:lnTo>
                  <a:pt x="2855" y="34"/>
                </a:lnTo>
                <a:lnTo>
                  <a:pt x="2834" y="44"/>
                </a:lnTo>
                <a:lnTo>
                  <a:pt x="2812" y="53"/>
                </a:lnTo>
                <a:lnTo>
                  <a:pt x="2791" y="64"/>
                </a:lnTo>
                <a:lnTo>
                  <a:pt x="2771" y="74"/>
                </a:lnTo>
                <a:lnTo>
                  <a:pt x="2751" y="87"/>
                </a:lnTo>
                <a:lnTo>
                  <a:pt x="2731" y="100"/>
                </a:lnTo>
                <a:lnTo>
                  <a:pt x="2711" y="113"/>
                </a:lnTo>
                <a:lnTo>
                  <a:pt x="2693" y="127"/>
                </a:lnTo>
                <a:lnTo>
                  <a:pt x="2674" y="142"/>
                </a:lnTo>
                <a:lnTo>
                  <a:pt x="2657" y="157"/>
                </a:lnTo>
                <a:lnTo>
                  <a:pt x="2669" y="143"/>
                </a:lnTo>
                <a:lnTo>
                  <a:pt x="2680" y="129"/>
                </a:lnTo>
                <a:lnTo>
                  <a:pt x="2690" y="113"/>
                </a:lnTo>
                <a:lnTo>
                  <a:pt x="2699" y="98"/>
                </a:lnTo>
                <a:lnTo>
                  <a:pt x="2707" y="82"/>
                </a:lnTo>
                <a:lnTo>
                  <a:pt x="2713" y="65"/>
                </a:lnTo>
                <a:lnTo>
                  <a:pt x="2718" y="48"/>
                </a:lnTo>
                <a:lnTo>
                  <a:pt x="2720" y="30"/>
                </a:lnTo>
                <a:lnTo>
                  <a:pt x="2691" y="50"/>
                </a:lnTo>
                <a:lnTo>
                  <a:pt x="2661" y="72"/>
                </a:lnTo>
                <a:lnTo>
                  <a:pt x="2633" y="94"/>
                </a:lnTo>
                <a:lnTo>
                  <a:pt x="2606" y="118"/>
                </a:lnTo>
                <a:lnTo>
                  <a:pt x="2578" y="142"/>
                </a:lnTo>
                <a:lnTo>
                  <a:pt x="2552" y="168"/>
                </a:lnTo>
                <a:lnTo>
                  <a:pt x="2526" y="194"/>
                </a:lnTo>
                <a:lnTo>
                  <a:pt x="2501" y="222"/>
                </a:lnTo>
                <a:lnTo>
                  <a:pt x="2477" y="250"/>
                </a:lnTo>
                <a:lnTo>
                  <a:pt x="2453" y="280"/>
                </a:lnTo>
                <a:lnTo>
                  <a:pt x="2429" y="310"/>
                </a:lnTo>
                <a:lnTo>
                  <a:pt x="2407" y="341"/>
                </a:lnTo>
                <a:lnTo>
                  <a:pt x="2385" y="372"/>
                </a:lnTo>
                <a:lnTo>
                  <a:pt x="2364" y="405"/>
                </a:lnTo>
                <a:lnTo>
                  <a:pt x="2343" y="437"/>
                </a:lnTo>
                <a:lnTo>
                  <a:pt x="2323" y="471"/>
                </a:lnTo>
                <a:lnTo>
                  <a:pt x="2303" y="505"/>
                </a:lnTo>
                <a:lnTo>
                  <a:pt x="2284" y="540"/>
                </a:lnTo>
                <a:lnTo>
                  <a:pt x="2265" y="575"/>
                </a:lnTo>
                <a:lnTo>
                  <a:pt x="2246" y="611"/>
                </a:lnTo>
                <a:lnTo>
                  <a:pt x="2210" y="684"/>
                </a:lnTo>
                <a:lnTo>
                  <a:pt x="2177" y="757"/>
                </a:lnTo>
                <a:lnTo>
                  <a:pt x="2144" y="832"/>
                </a:lnTo>
                <a:lnTo>
                  <a:pt x="2112" y="908"/>
                </a:lnTo>
                <a:lnTo>
                  <a:pt x="2083" y="984"/>
                </a:lnTo>
                <a:lnTo>
                  <a:pt x="2053" y="1059"/>
                </a:lnTo>
                <a:lnTo>
                  <a:pt x="2009" y="1017"/>
                </a:lnTo>
                <a:lnTo>
                  <a:pt x="1966" y="977"/>
                </a:lnTo>
                <a:lnTo>
                  <a:pt x="1924" y="940"/>
                </a:lnTo>
                <a:lnTo>
                  <a:pt x="1882" y="906"/>
                </a:lnTo>
                <a:lnTo>
                  <a:pt x="1842" y="874"/>
                </a:lnTo>
                <a:lnTo>
                  <a:pt x="1804" y="846"/>
                </a:lnTo>
                <a:lnTo>
                  <a:pt x="1785" y="833"/>
                </a:lnTo>
                <a:lnTo>
                  <a:pt x="1766" y="821"/>
                </a:lnTo>
                <a:lnTo>
                  <a:pt x="1749" y="811"/>
                </a:lnTo>
                <a:lnTo>
                  <a:pt x="1731" y="800"/>
                </a:lnTo>
                <a:lnTo>
                  <a:pt x="1679" y="773"/>
                </a:lnTo>
                <a:lnTo>
                  <a:pt x="1626" y="746"/>
                </a:lnTo>
                <a:lnTo>
                  <a:pt x="1572" y="718"/>
                </a:lnTo>
                <a:lnTo>
                  <a:pt x="1517" y="691"/>
                </a:lnTo>
                <a:lnTo>
                  <a:pt x="1459" y="663"/>
                </a:lnTo>
                <a:lnTo>
                  <a:pt x="1399" y="634"/>
                </a:lnTo>
                <a:lnTo>
                  <a:pt x="1336" y="606"/>
                </a:lnTo>
                <a:lnTo>
                  <a:pt x="1271" y="576"/>
                </a:lnTo>
                <a:lnTo>
                  <a:pt x="1204" y="546"/>
                </a:lnTo>
                <a:lnTo>
                  <a:pt x="1133" y="516"/>
                </a:lnTo>
                <a:lnTo>
                  <a:pt x="1059" y="485"/>
                </a:lnTo>
                <a:lnTo>
                  <a:pt x="982" y="453"/>
                </a:lnTo>
                <a:lnTo>
                  <a:pt x="901" y="421"/>
                </a:lnTo>
                <a:lnTo>
                  <a:pt x="817" y="388"/>
                </a:lnTo>
                <a:lnTo>
                  <a:pt x="728" y="354"/>
                </a:lnTo>
                <a:lnTo>
                  <a:pt x="635" y="320"/>
                </a:lnTo>
                <a:lnTo>
                  <a:pt x="634" y="335"/>
                </a:lnTo>
                <a:lnTo>
                  <a:pt x="634" y="351"/>
                </a:lnTo>
                <a:lnTo>
                  <a:pt x="634" y="368"/>
                </a:lnTo>
                <a:lnTo>
                  <a:pt x="635" y="385"/>
                </a:lnTo>
                <a:lnTo>
                  <a:pt x="636" y="402"/>
                </a:lnTo>
                <a:lnTo>
                  <a:pt x="640" y="419"/>
                </a:lnTo>
                <a:lnTo>
                  <a:pt x="643" y="435"/>
                </a:lnTo>
                <a:lnTo>
                  <a:pt x="646" y="453"/>
                </a:lnTo>
                <a:lnTo>
                  <a:pt x="651" y="470"/>
                </a:lnTo>
                <a:lnTo>
                  <a:pt x="656" y="488"/>
                </a:lnTo>
                <a:lnTo>
                  <a:pt x="663" y="506"/>
                </a:lnTo>
                <a:lnTo>
                  <a:pt x="670" y="524"/>
                </a:lnTo>
                <a:lnTo>
                  <a:pt x="678" y="542"/>
                </a:lnTo>
                <a:lnTo>
                  <a:pt x="686" y="558"/>
                </a:lnTo>
                <a:lnTo>
                  <a:pt x="695" y="576"/>
                </a:lnTo>
                <a:lnTo>
                  <a:pt x="706" y="594"/>
                </a:lnTo>
                <a:lnTo>
                  <a:pt x="718" y="612"/>
                </a:lnTo>
                <a:lnTo>
                  <a:pt x="730" y="630"/>
                </a:lnTo>
                <a:lnTo>
                  <a:pt x="743" y="648"/>
                </a:lnTo>
                <a:lnTo>
                  <a:pt x="757" y="665"/>
                </a:lnTo>
                <a:lnTo>
                  <a:pt x="771" y="682"/>
                </a:lnTo>
                <a:lnTo>
                  <a:pt x="787" y="699"/>
                </a:lnTo>
                <a:lnTo>
                  <a:pt x="804" y="716"/>
                </a:lnTo>
                <a:lnTo>
                  <a:pt x="822" y="733"/>
                </a:lnTo>
                <a:lnTo>
                  <a:pt x="841" y="749"/>
                </a:lnTo>
                <a:lnTo>
                  <a:pt x="861" y="765"/>
                </a:lnTo>
                <a:lnTo>
                  <a:pt x="881" y="782"/>
                </a:lnTo>
                <a:lnTo>
                  <a:pt x="903" y="796"/>
                </a:lnTo>
                <a:lnTo>
                  <a:pt x="926" y="812"/>
                </a:lnTo>
                <a:lnTo>
                  <a:pt x="950" y="827"/>
                </a:lnTo>
                <a:lnTo>
                  <a:pt x="975" y="840"/>
                </a:lnTo>
                <a:lnTo>
                  <a:pt x="1001" y="855"/>
                </a:lnTo>
                <a:lnTo>
                  <a:pt x="989" y="854"/>
                </a:lnTo>
                <a:lnTo>
                  <a:pt x="976" y="853"/>
                </a:lnTo>
                <a:lnTo>
                  <a:pt x="961" y="853"/>
                </a:lnTo>
                <a:lnTo>
                  <a:pt x="946" y="853"/>
                </a:lnTo>
                <a:lnTo>
                  <a:pt x="915" y="855"/>
                </a:lnTo>
                <a:lnTo>
                  <a:pt x="880" y="859"/>
                </a:lnTo>
                <a:lnTo>
                  <a:pt x="844" y="865"/>
                </a:lnTo>
                <a:lnTo>
                  <a:pt x="808" y="871"/>
                </a:lnTo>
                <a:lnTo>
                  <a:pt x="772" y="878"/>
                </a:lnTo>
                <a:lnTo>
                  <a:pt x="738" y="887"/>
                </a:lnTo>
                <a:lnTo>
                  <a:pt x="742" y="905"/>
                </a:lnTo>
                <a:lnTo>
                  <a:pt x="746" y="921"/>
                </a:lnTo>
                <a:lnTo>
                  <a:pt x="750" y="939"/>
                </a:lnTo>
                <a:lnTo>
                  <a:pt x="756" y="956"/>
                </a:lnTo>
                <a:lnTo>
                  <a:pt x="762" y="973"/>
                </a:lnTo>
                <a:lnTo>
                  <a:pt x="768" y="990"/>
                </a:lnTo>
                <a:lnTo>
                  <a:pt x="776" y="1007"/>
                </a:lnTo>
                <a:lnTo>
                  <a:pt x="783" y="1022"/>
                </a:lnTo>
                <a:lnTo>
                  <a:pt x="791" y="1038"/>
                </a:lnTo>
                <a:lnTo>
                  <a:pt x="800" y="1054"/>
                </a:lnTo>
                <a:lnTo>
                  <a:pt x="809" y="1070"/>
                </a:lnTo>
                <a:lnTo>
                  <a:pt x="820" y="1085"/>
                </a:lnTo>
                <a:lnTo>
                  <a:pt x="831" y="1099"/>
                </a:lnTo>
                <a:lnTo>
                  <a:pt x="843" y="1114"/>
                </a:lnTo>
                <a:lnTo>
                  <a:pt x="856" y="1128"/>
                </a:lnTo>
                <a:lnTo>
                  <a:pt x="869" y="1141"/>
                </a:lnTo>
                <a:lnTo>
                  <a:pt x="884" y="1155"/>
                </a:lnTo>
                <a:lnTo>
                  <a:pt x="899" y="1168"/>
                </a:lnTo>
                <a:lnTo>
                  <a:pt x="916" y="1181"/>
                </a:lnTo>
                <a:lnTo>
                  <a:pt x="933" y="1193"/>
                </a:lnTo>
                <a:lnTo>
                  <a:pt x="951" y="1206"/>
                </a:lnTo>
                <a:lnTo>
                  <a:pt x="970" y="1217"/>
                </a:lnTo>
                <a:lnTo>
                  <a:pt x="990" y="1229"/>
                </a:lnTo>
                <a:lnTo>
                  <a:pt x="1011" y="1239"/>
                </a:lnTo>
                <a:lnTo>
                  <a:pt x="1032" y="1250"/>
                </a:lnTo>
                <a:lnTo>
                  <a:pt x="1055" y="1259"/>
                </a:lnTo>
                <a:lnTo>
                  <a:pt x="1079" y="1269"/>
                </a:lnTo>
                <a:lnTo>
                  <a:pt x="1104" y="1278"/>
                </a:lnTo>
                <a:lnTo>
                  <a:pt x="1131" y="1287"/>
                </a:lnTo>
                <a:lnTo>
                  <a:pt x="1157" y="1295"/>
                </a:lnTo>
                <a:lnTo>
                  <a:pt x="1186" y="1303"/>
                </a:lnTo>
                <a:lnTo>
                  <a:pt x="1216" y="1311"/>
                </a:lnTo>
                <a:lnTo>
                  <a:pt x="1189" y="1313"/>
                </a:lnTo>
                <a:lnTo>
                  <a:pt x="1163" y="1315"/>
                </a:lnTo>
                <a:lnTo>
                  <a:pt x="1140" y="1318"/>
                </a:lnTo>
                <a:lnTo>
                  <a:pt x="1118" y="1322"/>
                </a:lnTo>
                <a:lnTo>
                  <a:pt x="1097" y="1327"/>
                </a:lnTo>
                <a:lnTo>
                  <a:pt x="1077" y="1332"/>
                </a:lnTo>
                <a:lnTo>
                  <a:pt x="1058" y="1338"/>
                </a:lnTo>
                <a:lnTo>
                  <a:pt x="1040" y="1344"/>
                </a:lnTo>
                <a:lnTo>
                  <a:pt x="1023" y="1352"/>
                </a:lnTo>
                <a:lnTo>
                  <a:pt x="1007" y="1360"/>
                </a:lnTo>
                <a:lnTo>
                  <a:pt x="992" y="1369"/>
                </a:lnTo>
                <a:lnTo>
                  <a:pt x="978" y="1379"/>
                </a:lnTo>
                <a:lnTo>
                  <a:pt x="963" y="1390"/>
                </a:lnTo>
                <a:lnTo>
                  <a:pt x="950" y="1400"/>
                </a:lnTo>
                <a:lnTo>
                  <a:pt x="937" y="1413"/>
                </a:lnTo>
                <a:lnTo>
                  <a:pt x="923" y="1425"/>
                </a:lnTo>
                <a:lnTo>
                  <a:pt x="937" y="1451"/>
                </a:lnTo>
                <a:lnTo>
                  <a:pt x="953" y="1476"/>
                </a:lnTo>
                <a:lnTo>
                  <a:pt x="962" y="1489"/>
                </a:lnTo>
                <a:lnTo>
                  <a:pt x="972" y="1501"/>
                </a:lnTo>
                <a:lnTo>
                  <a:pt x="981" y="1514"/>
                </a:lnTo>
                <a:lnTo>
                  <a:pt x="993" y="1526"/>
                </a:lnTo>
                <a:lnTo>
                  <a:pt x="1003" y="1539"/>
                </a:lnTo>
                <a:lnTo>
                  <a:pt x="1016" y="1551"/>
                </a:lnTo>
                <a:lnTo>
                  <a:pt x="1029" y="1562"/>
                </a:lnTo>
                <a:lnTo>
                  <a:pt x="1041" y="1574"/>
                </a:lnTo>
                <a:lnTo>
                  <a:pt x="1055" y="1585"/>
                </a:lnTo>
                <a:lnTo>
                  <a:pt x="1070" y="1596"/>
                </a:lnTo>
                <a:lnTo>
                  <a:pt x="1084" y="1606"/>
                </a:lnTo>
                <a:lnTo>
                  <a:pt x="1100" y="1616"/>
                </a:lnTo>
                <a:lnTo>
                  <a:pt x="1117" y="1625"/>
                </a:lnTo>
                <a:lnTo>
                  <a:pt x="1134" y="1635"/>
                </a:lnTo>
                <a:lnTo>
                  <a:pt x="1152" y="1643"/>
                </a:lnTo>
                <a:lnTo>
                  <a:pt x="1171" y="1651"/>
                </a:lnTo>
                <a:lnTo>
                  <a:pt x="1190" y="1658"/>
                </a:lnTo>
                <a:lnTo>
                  <a:pt x="1210" y="1664"/>
                </a:lnTo>
                <a:lnTo>
                  <a:pt x="1230" y="1670"/>
                </a:lnTo>
                <a:lnTo>
                  <a:pt x="1252" y="1675"/>
                </a:lnTo>
                <a:lnTo>
                  <a:pt x="1274" y="1679"/>
                </a:lnTo>
                <a:lnTo>
                  <a:pt x="1296" y="1682"/>
                </a:lnTo>
                <a:lnTo>
                  <a:pt x="1320" y="1684"/>
                </a:lnTo>
                <a:lnTo>
                  <a:pt x="1344" y="1686"/>
                </a:lnTo>
                <a:lnTo>
                  <a:pt x="1369" y="1686"/>
                </a:lnTo>
                <a:lnTo>
                  <a:pt x="1395" y="1686"/>
                </a:lnTo>
                <a:lnTo>
                  <a:pt x="1422" y="1685"/>
                </a:lnTo>
                <a:lnTo>
                  <a:pt x="1448" y="1682"/>
                </a:lnTo>
                <a:lnTo>
                  <a:pt x="1420" y="1696"/>
                </a:lnTo>
                <a:lnTo>
                  <a:pt x="1393" y="1711"/>
                </a:lnTo>
                <a:lnTo>
                  <a:pt x="1370" y="1725"/>
                </a:lnTo>
                <a:lnTo>
                  <a:pt x="1349" y="1740"/>
                </a:lnTo>
                <a:lnTo>
                  <a:pt x="1331" y="1756"/>
                </a:lnTo>
                <a:lnTo>
                  <a:pt x="1316" y="1772"/>
                </a:lnTo>
                <a:lnTo>
                  <a:pt x="1304" y="1788"/>
                </a:lnTo>
                <a:lnTo>
                  <a:pt x="1294" y="1804"/>
                </a:lnTo>
                <a:lnTo>
                  <a:pt x="1286" y="1821"/>
                </a:lnTo>
                <a:lnTo>
                  <a:pt x="1280" y="1837"/>
                </a:lnTo>
                <a:lnTo>
                  <a:pt x="1277" y="1854"/>
                </a:lnTo>
                <a:lnTo>
                  <a:pt x="1276" y="1869"/>
                </a:lnTo>
                <a:lnTo>
                  <a:pt x="1277" y="1885"/>
                </a:lnTo>
                <a:lnTo>
                  <a:pt x="1280" y="1901"/>
                </a:lnTo>
                <a:lnTo>
                  <a:pt x="1286" y="1917"/>
                </a:lnTo>
                <a:lnTo>
                  <a:pt x="1292" y="1932"/>
                </a:lnTo>
                <a:lnTo>
                  <a:pt x="1301" y="1946"/>
                </a:lnTo>
                <a:lnTo>
                  <a:pt x="1311" y="1960"/>
                </a:lnTo>
                <a:lnTo>
                  <a:pt x="1323" y="1973"/>
                </a:lnTo>
                <a:lnTo>
                  <a:pt x="1336" y="1985"/>
                </a:lnTo>
                <a:lnTo>
                  <a:pt x="1351" y="1997"/>
                </a:lnTo>
                <a:lnTo>
                  <a:pt x="1367" y="2007"/>
                </a:lnTo>
                <a:lnTo>
                  <a:pt x="1384" y="2017"/>
                </a:lnTo>
                <a:lnTo>
                  <a:pt x="1403" y="2025"/>
                </a:lnTo>
                <a:lnTo>
                  <a:pt x="1422" y="2033"/>
                </a:lnTo>
                <a:lnTo>
                  <a:pt x="1442" y="2039"/>
                </a:lnTo>
                <a:lnTo>
                  <a:pt x="1464" y="2043"/>
                </a:lnTo>
                <a:lnTo>
                  <a:pt x="1486" y="2047"/>
                </a:lnTo>
                <a:lnTo>
                  <a:pt x="1509" y="2048"/>
                </a:lnTo>
                <a:lnTo>
                  <a:pt x="1532" y="2049"/>
                </a:lnTo>
                <a:lnTo>
                  <a:pt x="1557" y="2048"/>
                </a:lnTo>
                <a:lnTo>
                  <a:pt x="1582" y="2045"/>
                </a:lnTo>
                <a:lnTo>
                  <a:pt x="1538" y="2088"/>
                </a:lnTo>
                <a:lnTo>
                  <a:pt x="1493" y="2127"/>
                </a:lnTo>
                <a:lnTo>
                  <a:pt x="1447" y="2164"/>
                </a:lnTo>
                <a:lnTo>
                  <a:pt x="1400" y="2198"/>
                </a:lnTo>
                <a:lnTo>
                  <a:pt x="1351" y="2229"/>
                </a:lnTo>
                <a:lnTo>
                  <a:pt x="1302" y="2257"/>
                </a:lnTo>
                <a:lnTo>
                  <a:pt x="1252" y="2282"/>
                </a:lnTo>
                <a:lnTo>
                  <a:pt x="1200" y="2305"/>
                </a:lnTo>
                <a:lnTo>
                  <a:pt x="1149" y="2325"/>
                </a:lnTo>
                <a:lnTo>
                  <a:pt x="1096" y="2342"/>
                </a:lnTo>
                <a:lnTo>
                  <a:pt x="1043" y="2357"/>
                </a:lnTo>
                <a:lnTo>
                  <a:pt x="990" y="2368"/>
                </a:lnTo>
                <a:lnTo>
                  <a:pt x="936" y="2378"/>
                </a:lnTo>
                <a:lnTo>
                  <a:pt x="882" y="2384"/>
                </a:lnTo>
                <a:lnTo>
                  <a:pt x="828" y="2388"/>
                </a:lnTo>
                <a:lnTo>
                  <a:pt x="775" y="2389"/>
                </a:lnTo>
                <a:lnTo>
                  <a:pt x="721" y="2388"/>
                </a:lnTo>
                <a:lnTo>
                  <a:pt x="667" y="2385"/>
                </a:lnTo>
                <a:lnTo>
                  <a:pt x="613" y="2379"/>
                </a:lnTo>
                <a:lnTo>
                  <a:pt x="561" y="2370"/>
                </a:lnTo>
                <a:lnTo>
                  <a:pt x="509" y="2359"/>
                </a:lnTo>
                <a:lnTo>
                  <a:pt x="457" y="2346"/>
                </a:lnTo>
                <a:lnTo>
                  <a:pt x="407" y="2330"/>
                </a:lnTo>
                <a:lnTo>
                  <a:pt x="356" y="2312"/>
                </a:lnTo>
                <a:lnTo>
                  <a:pt x="308" y="2292"/>
                </a:lnTo>
                <a:lnTo>
                  <a:pt x="259" y="2269"/>
                </a:lnTo>
                <a:lnTo>
                  <a:pt x="213" y="2245"/>
                </a:lnTo>
                <a:lnTo>
                  <a:pt x="166" y="2218"/>
                </a:lnTo>
                <a:lnTo>
                  <a:pt x="123" y="2188"/>
                </a:lnTo>
                <a:lnTo>
                  <a:pt x="80" y="2157"/>
                </a:lnTo>
                <a:lnTo>
                  <a:pt x="39" y="2123"/>
                </a:lnTo>
                <a:lnTo>
                  <a:pt x="0" y="2087"/>
                </a:lnTo>
                <a:lnTo>
                  <a:pt x="104" y="2219"/>
                </a:lnTo>
                <a:lnTo>
                  <a:pt x="215" y="2338"/>
                </a:lnTo>
                <a:lnTo>
                  <a:pt x="332" y="2445"/>
                </a:lnTo>
                <a:lnTo>
                  <a:pt x="455" y="2542"/>
                </a:lnTo>
                <a:lnTo>
                  <a:pt x="583" y="2627"/>
                </a:lnTo>
                <a:lnTo>
                  <a:pt x="715" y="2701"/>
                </a:lnTo>
                <a:lnTo>
                  <a:pt x="851" y="2764"/>
                </a:lnTo>
                <a:lnTo>
                  <a:pt x="991" y="2817"/>
                </a:lnTo>
                <a:lnTo>
                  <a:pt x="1133" y="2860"/>
                </a:lnTo>
                <a:lnTo>
                  <a:pt x="1276" y="2892"/>
                </a:lnTo>
                <a:lnTo>
                  <a:pt x="1422" y="2915"/>
                </a:lnTo>
                <a:lnTo>
                  <a:pt x="1568" y="2929"/>
                </a:lnTo>
                <a:lnTo>
                  <a:pt x="1715" y="2933"/>
                </a:lnTo>
                <a:lnTo>
                  <a:pt x="1861" y="2928"/>
                </a:lnTo>
                <a:lnTo>
                  <a:pt x="2006" y="2914"/>
                </a:lnTo>
                <a:lnTo>
                  <a:pt x="2150" y="2892"/>
                </a:lnTo>
                <a:lnTo>
                  <a:pt x="2291" y="2861"/>
                </a:lnTo>
                <a:lnTo>
                  <a:pt x="2431" y="2822"/>
                </a:lnTo>
                <a:lnTo>
                  <a:pt x="2567" y="2774"/>
                </a:lnTo>
                <a:lnTo>
                  <a:pt x="2697" y="2720"/>
                </a:lnTo>
                <a:lnTo>
                  <a:pt x="2825" y="2658"/>
                </a:lnTo>
                <a:lnTo>
                  <a:pt x="2947" y="2588"/>
                </a:lnTo>
                <a:lnTo>
                  <a:pt x="3063" y="2512"/>
                </a:lnTo>
                <a:lnTo>
                  <a:pt x="3174" y="2428"/>
                </a:lnTo>
                <a:lnTo>
                  <a:pt x="3277" y="2339"/>
                </a:lnTo>
                <a:lnTo>
                  <a:pt x="3372" y="2242"/>
                </a:lnTo>
                <a:lnTo>
                  <a:pt x="3459" y="2140"/>
                </a:lnTo>
                <a:lnTo>
                  <a:pt x="3538" y="2032"/>
                </a:lnTo>
                <a:lnTo>
                  <a:pt x="3609" y="1918"/>
                </a:lnTo>
                <a:lnTo>
                  <a:pt x="3668" y="1799"/>
                </a:lnTo>
                <a:lnTo>
                  <a:pt x="3718" y="1674"/>
                </a:lnTo>
                <a:lnTo>
                  <a:pt x="3757" y="1544"/>
                </a:lnTo>
                <a:lnTo>
                  <a:pt x="3780" y="1544"/>
                </a:lnTo>
                <a:lnTo>
                  <a:pt x="3804" y="1543"/>
                </a:lnTo>
                <a:lnTo>
                  <a:pt x="3826" y="1542"/>
                </a:lnTo>
                <a:lnTo>
                  <a:pt x="3849" y="1541"/>
                </a:lnTo>
                <a:lnTo>
                  <a:pt x="3870" y="1539"/>
                </a:lnTo>
                <a:lnTo>
                  <a:pt x="3892" y="1536"/>
                </a:lnTo>
                <a:lnTo>
                  <a:pt x="3913" y="1533"/>
                </a:lnTo>
                <a:lnTo>
                  <a:pt x="3933" y="1530"/>
                </a:lnTo>
                <a:lnTo>
                  <a:pt x="3971" y="1521"/>
                </a:lnTo>
                <a:lnTo>
                  <a:pt x="4006" y="1512"/>
                </a:lnTo>
                <a:lnTo>
                  <a:pt x="4040" y="1500"/>
                </a:lnTo>
                <a:lnTo>
                  <a:pt x="4073" y="1488"/>
                </a:lnTo>
                <a:lnTo>
                  <a:pt x="4102" y="1474"/>
                </a:lnTo>
                <a:lnTo>
                  <a:pt x="4131" y="1458"/>
                </a:lnTo>
                <a:lnTo>
                  <a:pt x="4157" y="1442"/>
                </a:lnTo>
                <a:lnTo>
                  <a:pt x="4183" y="1425"/>
                </a:lnTo>
                <a:lnTo>
                  <a:pt x="4205" y="1409"/>
                </a:lnTo>
                <a:lnTo>
                  <a:pt x="4227" y="1390"/>
                </a:lnTo>
                <a:lnTo>
                  <a:pt x="4247" y="1372"/>
                </a:lnTo>
                <a:lnTo>
                  <a:pt x="4265" y="1353"/>
                </a:lnTo>
                <a:lnTo>
                  <a:pt x="4236" y="1357"/>
                </a:lnTo>
                <a:lnTo>
                  <a:pt x="4206" y="1360"/>
                </a:lnTo>
                <a:lnTo>
                  <a:pt x="4174" y="1361"/>
                </a:lnTo>
                <a:lnTo>
                  <a:pt x="4142" y="1362"/>
                </a:lnTo>
                <a:lnTo>
                  <a:pt x="4110" y="1362"/>
                </a:lnTo>
                <a:lnTo>
                  <a:pt x="4077" y="1361"/>
                </a:lnTo>
                <a:lnTo>
                  <a:pt x="4043" y="1359"/>
                </a:lnTo>
                <a:lnTo>
                  <a:pt x="4011" y="1356"/>
                </a:lnTo>
                <a:lnTo>
                  <a:pt x="3978" y="1352"/>
                </a:lnTo>
                <a:lnTo>
                  <a:pt x="3945" y="1347"/>
                </a:lnTo>
                <a:lnTo>
                  <a:pt x="3915" y="1341"/>
                </a:lnTo>
                <a:lnTo>
                  <a:pt x="3885" y="1335"/>
                </a:lnTo>
                <a:lnTo>
                  <a:pt x="3857" y="1329"/>
                </a:lnTo>
                <a:lnTo>
                  <a:pt x="3829" y="1320"/>
                </a:lnTo>
                <a:lnTo>
                  <a:pt x="3804" y="1313"/>
                </a:lnTo>
                <a:lnTo>
                  <a:pt x="3782" y="1303"/>
                </a:lnTo>
                <a:close/>
              </a:path>
            </a:pathLst>
          </a:custGeom>
          <a:solidFill>
            <a:srgbClr val="00A0E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sz="1600"/>
          </a:p>
        </p:txBody>
      </p:sp>
      <p:sp>
        <p:nvSpPr>
          <p:cNvPr id="10" name="Freeform 8"/>
          <p:cNvSpPr>
            <a:spLocks noEditPoints="1"/>
          </p:cNvSpPr>
          <p:nvPr/>
        </p:nvSpPr>
        <p:spPr bwMode="auto">
          <a:xfrm>
            <a:off x="907399" y="5817467"/>
            <a:ext cx="276340" cy="275829"/>
          </a:xfrm>
          <a:custGeom>
            <a:avLst/>
            <a:gdLst>
              <a:gd name="T0" fmla="*/ 180 w 3239"/>
              <a:gd name="T1" fmla="*/ 7 h 3233"/>
              <a:gd name="T2" fmla="*/ 105 w 3239"/>
              <a:gd name="T3" fmla="*/ 39 h 3233"/>
              <a:gd name="T4" fmla="*/ 47 w 3239"/>
              <a:gd name="T5" fmla="*/ 92 h 3233"/>
              <a:gd name="T6" fmla="*/ 10 w 3239"/>
              <a:gd name="T7" fmla="*/ 163 h 3233"/>
              <a:gd name="T8" fmla="*/ 0 w 3239"/>
              <a:gd name="T9" fmla="*/ 3002 h 3233"/>
              <a:gd name="T10" fmla="*/ 14 w 3239"/>
              <a:gd name="T11" fmla="*/ 3080 h 3233"/>
              <a:gd name="T12" fmla="*/ 54 w 3239"/>
              <a:gd name="T13" fmla="*/ 3149 h 3233"/>
              <a:gd name="T14" fmla="*/ 116 w 3239"/>
              <a:gd name="T15" fmla="*/ 3199 h 3233"/>
              <a:gd name="T16" fmla="*/ 192 w 3239"/>
              <a:gd name="T17" fmla="*/ 3229 h 3233"/>
              <a:gd name="T18" fmla="*/ 3024 w 3239"/>
              <a:gd name="T19" fmla="*/ 3232 h 3233"/>
              <a:gd name="T20" fmla="*/ 3103 w 3239"/>
              <a:gd name="T21" fmla="*/ 3210 h 3233"/>
              <a:gd name="T22" fmla="*/ 3169 w 3239"/>
              <a:gd name="T23" fmla="*/ 3165 h 3233"/>
              <a:gd name="T24" fmla="*/ 3216 w 3239"/>
              <a:gd name="T25" fmla="*/ 3101 h 3233"/>
              <a:gd name="T26" fmla="*/ 3238 w 3239"/>
              <a:gd name="T27" fmla="*/ 3025 h 3233"/>
              <a:gd name="T28" fmla="*/ 3234 w 3239"/>
              <a:gd name="T29" fmla="*/ 185 h 3233"/>
              <a:gd name="T30" fmla="*/ 3204 w 3239"/>
              <a:gd name="T31" fmla="*/ 111 h 3233"/>
              <a:gd name="T32" fmla="*/ 3152 w 3239"/>
              <a:gd name="T33" fmla="*/ 52 h 3233"/>
              <a:gd name="T34" fmla="*/ 3082 w 3239"/>
              <a:gd name="T35" fmla="*/ 13 h 3233"/>
              <a:gd name="T36" fmla="*/ 3000 w 3239"/>
              <a:gd name="T37" fmla="*/ 0 h 3233"/>
              <a:gd name="T38" fmla="*/ 734 w 3239"/>
              <a:gd name="T39" fmla="*/ 1047 h 3233"/>
              <a:gd name="T40" fmla="*/ 635 w 3239"/>
              <a:gd name="T41" fmla="*/ 1032 h 3233"/>
              <a:gd name="T42" fmla="*/ 556 w 3239"/>
              <a:gd name="T43" fmla="*/ 990 h 3233"/>
              <a:gd name="T44" fmla="*/ 499 w 3239"/>
              <a:gd name="T45" fmla="*/ 926 h 3233"/>
              <a:gd name="T46" fmla="*/ 469 w 3239"/>
              <a:gd name="T47" fmla="*/ 846 h 3233"/>
              <a:gd name="T48" fmla="*/ 467 w 3239"/>
              <a:gd name="T49" fmla="*/ 755 h 3233"/>
              <a:gd name="T50" fmla="*/ 494 w 3239"/>
              <a:gd name="T51" fmla="*/ 673 h 3233"/>
              <a:gd name="T52" fmla="*/ 549 w 3239"/>
              <a:gd name="T53" fmla="*/ 607 h 3233"/>
              <a:gd name="T54" fmla="*/ 627 w 3239"/>
              <a:gd name="T55" fmla="*/ 562 h 3233"/>
              <a:gd name="T56" fmla="*/ 725 w 3239"/>
              <a:gd name="T57" fmla="*/ 543 h 3233"/>
              <a:gd name="T58" fmla="*/ 827 w 3239"/>
              <a:gd name="T59" fmla="*/ 553 h 3233"/>
              <a:gd name="T60" fmla="*/ 910 w 3239"/>
              <a:gd name="T61" fmla="*/ 591 h 3233"/>
              <a:gd name="T62" fmla="*/ 971 w 3239"/>
              <a:gd name="T63" fmla="*/ 652 h 3233"/>
              <a:gd name="T64" fmla="*/ 1005 w 3239"/>
              <a:gd name="T65" fmla="*/ 730 h 3233"/>
              <a:gd name="T66" fmla="*/ 1013 w 3239"/>
              <a:gd name="T67" fmla="*/ 820 h 3233"/>
              <a:gd name="T68" fmla="*/ 989 w 3239"/>
              <a:gd name="T69" fmla="*/ 905 h 3233"/>
              <a:gd name="T70" fmla="*/ 940 w 3239"/>
              <a:gd name="T71" fmla="*/ 973 h 3233"/>
              <a:gd name="T72" fmla="*/ 865 w 3239"/>
              <a:gd name="T73" fmla="*/ 1022 h 3233"/>
              <a:gd name="T74" fmla="*/ 768 w 3239"/>
              <a:gd name="T75" fmla="*/ 1046 h 3233"/>
              <a:gd name="T76" fmla="*/ 2253 w 3239"/>
              <a:gd name="T77" fmla="*/ 1855 h 3233"/>
              <a:gd name="T78" fmla="*/ 2220 w 3239"/>
              <a:gd name="T79" fmla="*/ 1722 h 3233"/>
              <a:gd name="T80" fmla="*/ 2165 w 3239"/>
              <a:gd name="T81" fmla="*/ 1647 h 3233"/>
              <a:gd name="T82" fmla="*/ 2085 w 3239"/>
              <a:gd name="T83" fmla="*/ 1604 h 3233"/>
              <a:gd name="T84" fmla="*/ 1960 w 3239"/>
              <a:gd name="T85" fmla="*/ 1599 h 3233"/>
              <a:gd name="T86" fmla="*/ 1831 w 3239"/>
              <a:gd name="T87" fmla="*/ 1664 h 3233"/>
              <a:gd name="T88" fmla="*/ 1758 w 3239"/>
              <a:gd name="T89" fmla="*/ 1773 h 3233"/>
              <a:gd name="T90" fmla="*/ 1742 w 3239"/>
              <a:gd name="T91" fmla="*/ 2706 h 3233"/>
              <a:gd name="T92" fmla="*/ 1254 w 3239"/>
              <a:gd name="T93" fmla="*/ 2281 h 3233"/>
              <a:gd name="T94" fmla="*/ 1255 w 3239"/>
              <a:gd name="T95" fmla="*/ 1432 h 3233"/>
              <a:gd name="T96" fmla="*/ 1768 w 3239"/>
              <a:gd name="T97" fmla="*/ 1415 h 3233"/>
              <a:gd name="T98" fmla="*/ 1902 w 3239"/>
              <a:gd name="T99" fmla="*/ 1286 h 3233"/>
              <a:gd name="T100" fmla="*/ 2013 w 3239"/>
              <a:gd name="T101" fmla="*/ 1236 h 3233"/>
              <a:gd name="T102" fmla="*/ 2159 w 3239"/>
              <a:gd name="T103" fmla="*/ 1213 h 3233"/>
              <a:gd name="T104" fmla="*/ 2355 w 3239"/>
              <a:gd name="T105" fmla="*/ 1234 h 3233"/>
              <a:gd name="T106" fmla="*/ 2524 w 3239"/>
              <a:gd name="T107" fmla="*/ 1317 h 3233"/>
              <a:gd name="T108" fmla="*/ 2653 w 3239"/>
              <a:gd name="T109" fmla="*/ 1464 h 3233"/>
              <a:gd name="T110" fmla="*/ 2729 w 3239"/>
              <a:gd name="T111" fmla="*/ 1676 h 3233"/>
              <a:gd name="T112" fmla="*/ 1739 w 3239"/>
              <a:gd name="T113" fmla="*/ 1458 h 3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239" h="3233">
                <a:moveTo>
                  <a:pt x="3000" y="0"/>
                </a:moveTo>
                <a:lnTo>
                  <a:pt x="239" y="0"/>
                </a:lnTo>
                <a:lnTo>
                  <a:pt x="227" y="0"/>
                </a:lnTo>
                <a:lnTo>
                  <a:pt x="215" y="1"/>
                </a:lnTo>
                <a:lnTo>
                  <a:pt x="203" y="2"/>
                </a:lnTo>
                <a:lnTo>
                  <a:pt x="192" y="4"/>
                </a:lnTo>
                <a:lnTo>
                  <a:pt x="180" y="7"/>
                </a:lnTo>
                <a:lnTo>
                  <a:pt x="168" y="10"/>
                </a:lnTo>
                <a:lnTo>
                  <a:pt x="157" y="13"/>
                </a:lnTo>
                <a:lnTo>
                  <a:pt x="146" y="18"/>
                </a:lnTo>
                <a:lnTo>
                  <a:pt x="136" y="23"/>
                </a:lnTo>
                <a:lnTo>
                  <a:pt x="125" y="27"/>
                </a:lnTo>
                <a:lnTo>
                  <a:pt x="116" y="33"/>
                </a:lnTo>
                <a:lnTo>
                  <a:pt x="105" y="39"/>
                </a:lnTo>
                <a:lnTo>
                  <a:pt x="96" y="46"/>
                </a:lnTo>
                <a:lnTo>
                  <a:pt x="87" y="52"/>
                </a:lnTo>
                <a:lnTo>
                  <a:pt x="79" y="60"/>
                </a:lnTo>
                <a:lnTo>
                  <a:pt x="70" y="67"/>
                </a:lnTo>
                <a:lnTo>
                  <a:pt x="62" y="75"/>
                </a:lnTo>
                <a:lnTo>
                  <a:pt x="54" y="84"/>
                </a:lnTo>
                <a:lnTo>
                  <a:pt x="47" y="92"/>
                </a:lnTo>
                <a:lnTo>
                  <a:pt x="41" y="102"/>
                </a:lnTo>
                <a:lnTo>
                  <a:pt x="34" y="111"/>
                </a:lnTo>
                <a:lnTo>
                  <a:pt x="29" y="121"/>
                </a:lnTo>
                <a:lnTo>
                  <a:pt x="24" y="131"/>
                </a:lnTo>
                <a:lnTo>
                  <a:pt x="19" y="141"/>
                </a:lnTo>
                <a:lnTo>
                  <a:pt x="14" y="151"/>
                </a:lnTo>
                <a:lnTo>
                  <a:pt x="10" y="163"/>
                </a:lnTo>
                <a:lnTo>
                  <a:pt x="7" y="173"/>
                </a:lnTo>
                <a:lnTo>
                  <a:pt x="5" y="185"/>
                </a:lnTo>
                <a:lnTo>
                  <a:pt x="3" y="196"/>
                </a:lnTo>
                <a:lnTo>
                  <a:pt x="1" y="208"/>
                </a:lnTo>
                <a:lnTo>
                  <a:pt x="1" y="220"/>
                </a:lnTo>
                <a:lnTo>
                  <a:pt x="0" y="231"/>
                </a:lnTo>
                <a:lnTo>
                  <a:pt x="0" y="3002"/>
                </a:lnTo>
                <a:lnTo>
                  <a:pt x="1" y="3013"/>
                </a:lnTo>
                <a:lnTo>
                  <a:pt x="1" y="3025"/>
                </a:lnTo>
                <a:lnTo>
                  <a:pt x="3" y="3036"/>
                </a:lnTo>
                <a:lnTo>
                  <a:pt x="5" y="3048"/>
                </a:lnTo>
                <a:lnTo>
                  <a:pt x="7" y="3059"/>
                </a:lnTo>
                <a:lnTo>
                  <a:pt x="10" y="3070"/>
                </a:lnTo>
                <a:lnTo>
                  <a:pt x="14" y="3080"/>
                </a:lnTo>
                <a:lnTo>
                  <a:pt x="19" y="3091"/>
                </a:lnTo>
                <a:lnTo>
                  <a:pt x="24" y="3101"/>
                </a:lnTo>
                <a:lnTo>
                  <a:pt x="29" y="3112"/>
                </a:lnTo>
                <a:lnTo>
                  <a:pt x="34" y="3121"/>
                </a:lnTo>
                <a:lnTo>
                  <a:pt x="41" y="3131"/>
                </a:lnTo>
                <a:lnTo>
                  <a:pt x="47" y="3140"/>
                </a:lnTo>
                <a:lnTo>
                  <a:pt x="54" y="3149"/>
                </a:lnTo>
                <a:lnTo>
                  <a:pt x="62" y="3157"/>
                </a:lnTo>
                <a:lnTo>
                  <a:pt x="70" y="3165"/>
                </a:lnTo>
                <a:lnTo>
                  <a:pt x="79" y="3173"/>
                </a:lnTo>
                <a:lnTo>
                  <a:pt x="87" y="3180"/>
                </a:lnTo>
                <a:lnTo>
                  <a:pt x="96" y="3187"/>
                </a:lnTo>
                <a:lnTo>
                  <a:pt x="105" y="3193"/>
                </a:lnTo>
                <a:lnTo>
                  <a:pt x="116" y="3199"/>
                </a:lnTo>
                <a:lnTo>
                  <a:pt x="125" y="3205"/>
                </a:lnTo>
                <a:lnTo>
                  <a:pt x="136" y="3210"/>
                </a:lnTo>
                <a:lnTo>
                  <a:pt x="146" y="3215"/>
                </a:lnTo>
                <a:lnTo>
                  <a:pt x="157" y="3219"/>
                </a:lnTo>
                <a:lnTo>
                  <a:pt x="168" y="3222"/>
                </a:lnTo>
                <a:lnTo>
                  <a:pt x="180" y="3226"/>
                </a:lnTo>
                <a:lnTo>
                  <a:pt x="192" y="3229"/>
                </a:lnTo>
                <a:lnTo>
                  <a:pt x="203" y="3230"/>
                </a:lnTo>
                <a:lnTo>
                  <a:pt x="215" y="3232"/>
                </a:lnTo>
                <a:lnTo>
                  <a:pt x="227" y="3233"/>
                </a:lnTo>
                <a:lnTo>
                  <a:pt x="239" y="3233"/>
                </a:lnTo>
                <a:lnTo>
                  <a:pt x="3000" y="3233"/>
                </a:lnTo>
                <a:lnTo>
                  <a:pt x="3012" y="3233"/>
                </a:lnTo>
                <a:lnTo>
                  <a:pt x="3024" y="3232"/>
                </a:lnTo>
                <a:lnTo>
                  <a:pt x="3037" y="3230"/>
                </a:lnTo>
                <a:lnTo>
                  <a:pt x="3048" y="3229"/>
                </a:lnTo>
                <a:lnTo>
                  <a:pt x="3060" y="3226"/>
                </a:lnTo>
                <a:lnTo>
                  <a:pt x="3071" y="3222"/>
                </a:lnTo>
                <a:lnTo>
                  <a:pt x="3082" y="3219"/>
                </a:lnTo>
                <a:lnTo>
                  <a:pt x="3092" y="3215"/>
                </a:lnTo>
                <a:lnTo>
                  <a:pt x="3103" y="3210"/>
                </a:lnTo>
                <a:lnTo>
                  <a:pt x="3114" y="3205"/>
                </a:lnTo>
                <a:lnTo>
                  <a:pt x="3124" y="3199"/>
                </a:lnTo>
                <a:lnTo>
                  <a:pt x="3134" y="3193"/>
                </a:lnTo>
                <a:lnTo>
                  <a:pt x="3143" y="3187"/>
                </a:lnTo>
                <a:lnTo>
                  <a:pt x="3152" y="3180"/>
                </a:lnTo>
                <a:lnTo>
                  <a:pt x="3161" y="3173"/>
                </a:lnTo>
                <a:lnTo>
                  <a:pt x="3169" y="3165"/>
                </a:lnTo>
                <a:lnTo>
                  <a:pt x="3177" y="3157"/>
                </a:lnTo>
                <a:lnTo>
                  <a:pt x="3184" y="3149"/>
                </a:lnTo>
                <a:lnTo>
                  <a:pt x="3192" y="3140"/>
                </a:lnTo>
                <a:lnTo>
                  <a:pt x="3198" y="3131"/>
                </a:lnTo>
                <a:lnTo>
                  <a:pt x="3204" y="3121"/>
                </a:lnTo>
                <a:lnTo>
                  <a:pt x="3211" y="3112"/>
                </a:lnTo>
                <a:lnTo>
                  <a:pt x="3216" y="3101"/>
                </a:lnTo>
                <a:lnTo>
                  <a:pt x="3220" y="3091"/>
                </a:lnTo>
                <a:lnTo>
                  <a:pt x="3224" y="3080"/>
                </a:lnTo>
                <a:lnTo>
                  <a:pt x="3228" y="3070"/>
                </a:lnTo>
                <a:lnTo>
                  <a:pt x="3232" y="3059"/>
                </a:lnTo>
                <a:lnTo>
                  <a:pt x="3234" y="3048"/>
                </a:lnTo>
                <a:lnTo>
                  <a:pt x="3236" y="3036"/>
                </a:lnTo>
                <a:lnTo>
                  <a:pt x="3238" y="3025"/>
                </a:lnTo>
                <a:lnTo>
                  <a:pt x="3239" y="3013"/>
                </a:lnTo>
                <a:lnTo>
                  <a:pt x="3239" y="3002"/>
                </a:lnTo>
                <a:lnTo>
                  <a:pt x="3239" y="231"/>
                </a:lnTo>
                <a:lnTo>
                  <a:pt x="3239" y="220"/>
                </a:lnTo>
                <a:lnTo>
                  <a:pt x="3238" y="208"/>
                </a:lnTo>
                <a:lnTo>
                  <a:pt x="3236" y="196"/>
                </a:lnTo>
                <a:lnTo>
                  <a:pt x="3234" y="185"/>
                </a:lnTo>
                <a:lnTo>
                  <a:pt x="3232" y="173"/>
                </a:lnTo>
                <a:lnTo>
                  <a:pt x="3228" y="163"/>
                </a:lnTo>
                <a:lnTo>
                  <a:pt x="3224" y="151"/>
                </a:lnTo>
                <a:lnTo>
                  <a:pt x="3220" y="141"/>
                </a:lnTo>
                <a:lnTo>
                  <a:pt x="3216" y="131"/>
                </a:lnTo>
                <a:lnTo>
                  <a:pt x="3211" y="121"/>
                </a:lnTo>
                <a:lnTo>
                  <a:pt x="3204" y="111"/>
                </a:lnTo>
                <a:lnTo>
                  <a:pt x="3198" y="102"/>
                </a:lnTo>
                <a:lnTo>
                  <a:pt x="3192" y="92"/>
                </a:lnTo>
                <a:lnTo>
                  <a:pt x="3184" y="84"/>
                </a:lnTo>
                <a:lnTo>
                  <a:pt x="3177" y="75"/>
                </a:lnTo>
                <a:lnTo>
                  <a:pt x="3169" y="67"/>
                </a:lnTo>
                <a:lnTo>
                  <a:pt x="3161" y="60"/>
                </a:lnTo>
                <a:lnTo>
                  <a:pt x="3152" y="52"/>
                </a:lnTo>
                <a:lnTo>
                  <a:pt x="3143" y="46"/>
                </a:lnTo>
                <a:lnTo>
                  <a:pt x="3134" y="39"/>
                </a:lnTo>
                <a:lnTo>
                  <a:pt x="3124" y="33"/>
                </a:lnTo>
                <a:lnTo>
                  <a:pt x="3114" y="27"/>
                </a:lnTo>
                <a:lnTo>
                  <a:pt x="3103" y="23"/>
                </a:lnTo>
                <a:lnTo>
                  <a:pt x="3092" y="18"/>
                </a:lnTo>
                <a:lnTo>
                  <a:pt x="3082" y="13"/>
                </a:lnTo>
                <a:lnTo>
                  <a:pt x="3071" y="10"/>
                </a:lnTo>
                <a:lnTo>
                  <a:pt x="3060" y="7"/>
                </a:lnTo>
                <a:lnTo>
                  <a:pt x="3048" y="4"/>
                </a:lnTo>
                <a:lnTo>
                  <a:pt x="3037" y="2"/>
                </a:lnTo>
                <a:lnTo>
                  <a:pt x="3024" y="1"/>
                </a:lnTo>
                <a:lnTo>
                  <a:pt x="3012" y="0"/>
                </a:lnTo>
                <a:lnTo>
                  <a:pt x="3000" y="0"/>
                </a:lnTo>
                <a:close/>
                <a:moveTo>
                  <a:pt x="982" y="2706"/>
                </a:moveTo>
                <a:lnTo>
                  <a:pt x="493" y="2706"/>
                </a:lnTo>
                <a:lnTo>
                  <a:pt x="493" y="1246"/>
                </a:lnTo>
                <a:lnTo>
                  <a:pt x="982" y="1246"/>
                </a:lnTo>
                <a:lnTo>
                  <a:pt x="982" y="2706"/>
                </a:lnTo>
                <a:close/>
                <a:moveTo>
                  <a:pt x="738" y="1047"/>
                </a:moveTo>
                <a:lnTo>
                  <a:pt x="734" y="1047"/>
                </a:lnTo>
                <a:lnTo>
                  <a:pt x="719" y="1047"/>
                </a:lnTo>
                <a:lnTo>
                  <a:pt x="704" y="1046"/>
                </a:lnTo>
                <a:lnTo>
                  <a:pt x="689" y="1044"/>
                </a:lnTo>
                <a:lnTo>
                  <a:pt x="675" y="1041"/>
                </a:lnTo>
                <a:lnTo>
                  <a:pt x="662" y="1039"/>
                </a:lnTo>
                <a:lnTo>
                  <a:pt x="648" y="1036"/>
                </a:lnTo>
                <a:lnTo>
                  <a:pt x="635" y="1032"/>
                </a:lnTo>
                <a:lnTo>
                  <a:pt x="623" y="1028"/>
                </a:lnTo>
                <a:lnTo>
                  <a:pt x="610" y="1022"/>
                </a:lnTo>
                <a:lnTo>
                  <a:pt x="598" y="1017"/>
                </a:lnTo>
                <a:lnTo>
                  <a:pt x="587" y="1011"/>
                </a:lnTo>
                <a:lnTo>
                  <a:pt x="576" y="1004"/>
                </a:lnTo>
                <a:lnTo>
                  <a:pt x="566" y="997"/>
                </a:lnTo>
                <a:lnTo>
                  <a:pt x="556" y="990"/>
                </a:lnTo>
                <a:lnTo>
                  <a:pt x="546" y="981"/>
                </a:lnTo>
                <a:lnTo>
                  <a:pt x="537" y="973"/>
                </a:lnTo>
                <a:lnTo>
                  <a:pt x="529" y="964"/>
                </a:lnTo>
                <a:lnTo>
                  <a:pt x="520" y="955"/>
                </a:lnTo>
                <a:lnTo>
                  <a:pt x="513" y="946"/>
                </a:lnTo>
                <a:lnTo>
                  <a:pt x="506" y="936"/>
                </a:lnTo>
                <a:lnTo>
                  <a:pt x="499" y="926"/>
                </a:lnTo>
                <a:lnTo>
                  <a:pt x="493" y="915"/>
                </a:lnTo>
                <a:lnTo>
                  <a:pt x="488" y="905"/>
                </a:lnTo>
                <a:lnTo>
                  <a:pt x="482" y="893"/>
                </a:lnTo>
                <a:lnTo>
                  <a:pt x="478" y="881"/>
                </a:lnTo>
                <a:lnTo>
                  <a:pt x="474" y="870"/>
                </a:lnTo>
                <a:lnTo>
                  <a:pt x="471" y="858"/>
                </a:lnTo>
                <a:lnTo>
                  <a:pt x="469" y="846"/>
                </a:lnTo>
                <a:lnTo>
                  <a:pt x="467" y="833"/>
                </a:lnTo>
                <a:lnTo>
                  <a:pt x="465" y="820"/>
                </a:lnTo>
                <a:lnTo>
                  <a:pt x="463" y="808"/>
                </a:lnTo>
                <a:lnTo>
                  <a:pt x="463" y="794"/>
                </a:lnTo>
                <a:lnTo>
                  <a:pt x="463" y="781"/>
                </a:lnTo>
                <a:lnTo>
                  <a:pt x="465" y="768"/>
                </a:lnTo>
                <a:lnTo>
                  <a:pt x="467" y="755"/>
                </a:lnTo>
                <a:lnTo>
                  <a:pt x="469" y="742"/>
                </a:lnTo>
                <a:lnTo>
                  <a:pt x="471" y="730"/>
                </a:lnTo>
                <a:lnTo>
                  <a:pt x="475" y="718"/>
                </a:lnTo>
                <a:lnTo>
                  <a:pt x="478" y="707"/>
                </a:lnTo>
                <a:lnTo>
                  <a:pt x="484" y="695"/>
                </a:lnTo>
                <a:lnTo>
                  <a:pt x="489" y="684"/>
                </a:lnTo>
                <a:lnTo>
                  <a:pt x="494" y="673"/>
                </a:lnTo>
                <a:lnTo>
                  <a:pt x="500" y="663"/>
                </a:lnTo>
                <a:lnTo>
                  <a:pt x="507" y="652"/>
                </a:lnTo>
                <a:lnTo>
                  <a:pt x="514" y="643"/>
                </a:lnTo>
                <a:lnTo>
                  <a:pt x="523" y="633"/>
                </a:lnTo>
                <a:lnTo>
                  <a:pt x="530" y="624"/>
                </a:lnTo>
                <a:lnTo>
                  <a:pt x="539" y="615"/>
                </a:lnTo>
                <a:lnTo>
                  <a:pt x="549" y="607"/>
                </a:lnTo>
                <a:lnTo>
                  <a:pt x="558" y="598"/>
                </a:lnTo>
                <a:lnTo>
                  <a:pt x="569" y="591"/>
                </a:lnTo>
                <a:lnTo>
                  <a:pt x="579" y="585"/>
                </a:lnTo>
                <a:lnTo>
                  <a:pt x="590" y="578"/>
                </a:lnTo>
                <a:lnTo>
                  <a:pt x="602" y="572"/>
                </a:lnTo>
                <a:lnTo>
                  <a:pt x="614" y="567"/>
                </a:lnTo>
                <a:lnTo>
                  <a:pt x="627" y="562"/>
                </a:lnTo>
                <a:lnTo>
                  <a:pt x="640" y="557"/>
                </a:lnTo>
                <a:lnTo>
                  <a:pt x="652" y="553"/>
                </a:lnTo>
                <a:lnTo>
                  <a:pt x="666" y="550"/>
                </a:lnTo>
                <a:lnTo>
                  <a:pt x="681" y="548"/>
                </a:lnTo>
                <a:lnTo>
                  <a:pt x="694" y="546"/>
                </a:lnTo>
                <a:lnTo>
                  <a:pt x="710" y="544"/>
                </a:lnTo>
                <a:lnTo>
                  <a:pt x="725" y="543"/>
                </a:lnTo>
                <a:lnTo>
                  <a:pt x="741" y="543"/>
                </a:lnTo>
                <a:lnTo>
                  <a:pt x="755" y="543"/>
                </a:lnTo>
                <a:lnTo>
                  <a:pt x="771" y="544"/>
                </a:lnTo>
                <a:lnTo>
                  <a:pt x="786" y="546"/>
                </a:lnTo>
                <a:lnTo>
                  <a:pt x="800" y="548"/>
                </a:lnTo>
                <a:lnTo>
                  <a:pt x="813" y="550"/>
                </a:lnTo>
                <a:lnTo>
                  <a:pt x="827" y="553"/>
                </a:lnTo>
                <a:lnTo>
                  <a:pt x="841" y="557"/>
                </a:lnTo>
                <a:lnTo>
                  <a:pt x="854" y="562"/>
                </a:lnTo>
                <a:lnTo>
                  <a:pt x="865" y="567"/>
                </a:lnTo>
                <a:lnTo>
                  <a:pt x="878" y="572"/>
                </a:lnTo>
                <a:lnTo>
                  <a:pt x="888" y="578"/>
                </a:lnTo>
                <a:lnTo>
                  <a:pt x="900" y="585"/>
                </a:lnTo>
                <a:lnTo>
                  <a:pt x="910" y="591"/>
                </a:lnTo>
                <a:lnTo>
                  <a:pt x="920" y="598"/>
                </a:lnTo>
                <a:lnTo>
                  <a:pt x="929" y="607"/>
                </a:lnTo>
                <a:lnTo>
                  <a:pt x="939" y="615"/>
                </a:lnTo>
                <a:lnTo>
                  <a:pt x="947" y="624"/>
                </a:lnTo>
                <a:lnTo>
                  <a:pt x="956" y="633"/>
                </a:lnTo>
                <a:lnTo>
                  <a:pt x="963" y="643"/>
                </a:lnTo>
                <a:lnTo>
                  <a:pt x="971" y="652"/>
                </a:lnTo>
                <a:lnTo>
                  <a:pt x="977" y="663"/>
                </a:lnTo>
                <a:lnTo>
                  <a:pt x="983" y="673"/>
                </a:lnTo>
                <a:lnTo>
                  <a:pt x="988" y="684"/>
                </a:lnTo>
                <a:lnTo>
                  <a:pt x="994" y="695"/>
                </a:lnTo>
                <a:lnTo>
                  <a:pt x="998" y="707"/>
                </a:lnTo>
                <a:lnTo>
                  <a:pt x="1002" y="718"/>
                </a:lnTo>
                <a:lnTo>
                  <a:pt x="1005" y="730"/>
                </a:lnTo>
                <a:lnTo>
                  <a:pt x="1008" y="742"/>
                </a:lnTo>
                <a:lnTo>
                  <a:pt x="1011" y="755"/>
                </a:lnTo>
                <a:lnTo>
                  <a:pt x="1013" y="768"/>
                </a:lnTo>
                <a:lnTo>
                  <a:pt x="1014" y="781"/>
                </a:lnTo>
                <a:lnTo>
                  <a:pt x="1014" y="794"/>
                </a:lnTo>
                <a:lnTo>
                  <a:pt x="1014" y="808"/>
                </a:lnTo>
                <a:lnTo>
                  <a:pt x="1013" y="820"/>
                </a:lnTo>
                <a:lnTo>
                  <a:pt x="1012" y="833"/>
                </a:lnTo>
                <a:lnTo>
                  <a:pt x="1010" y="846"/>
                </a:lnTo>
                <a:lnTo>
                  <a:pt x="1006" y="858"/>
                </a:lnTo>
                <a:lnTo>
                  <a:pt x="1003" y="870"/>
                </a:lnTo>
                <a:lnTo>
                  <a:pt x="999" y="881"/>
                </a:lnTo>
                <a:lnTo>
                  <a:pt x="995" y="893"/>
                </a:lnTo>
                <a:lnTo>
                  <a:pt x="989" y="905"/>
                </a:lnTo>
                <a:lnTo>
                  <a:pt x="984" y="915"/>
                </a:lnTo>
                <a:lnTo>
                  <a:pt x="978" y="926"/>
                </a:lnTo>
                <a:lnTo>
                  <a:pt x="972" y="936"/>
                </a:lnTo>
                <a:lnTo>
                  <a:pt x="964" y="946"/>
                </a:lnTo>
                <a:lnTo>
                  <a:pt x="957" y="955"/>
                </a:lnTo>
                <a:lnTo>
                  <a:pt x="948" y="964"/>
                </a:lnTo>
                <a:lnTo>
                  <a:pt x="940" y="973"/>
                </a:lnTo>
                <a:lnTo>
                  <a:pt x="930" y="981"/>
                </a:lnTo>
                <a:lnTo>
                  <a:pt x="921" y="990"/>
                </a:lnTo>
                <a:lnTo>
                  <a:pt x="910" y="997"/>
                </a:lnTo>
                <a:lnTo>
                  <a:pt x="900" y="1004"/>
                </a:lnTo>
                <a:lnTo>
                  <a:pt x="888" y="1011"/>
                </a:lnTo>
                <a:lnTo>
                  <a:pt x="877" y="1017"/>
                </a:lnTo>
                <a:lnTo>
                  <a:pt x="865" y="1022"/>
                </a:lnTo>
                <a:lnTo>
                  <a:pt x="852" y="1028"/>
                </a:lnTo>
                <a:lnTo>
                  <a:pt x="840" y="1032"/>
                </a:lnTo>
                <a:lnTo>
                  <a:pt x="826" y="1036"/>
                </a:lnTo>
                <a:lnTo>
                  <a:pt x="812" y="1039"/>
                </a:lnTo>
                <a:lnTo>
                  <a:pt x="798" y="1041"/>
                </a:lnTo>
                <a:lnTo>
                  <a:pt x="784" y="1044"/>
                </a:lnTo>
                <a:lnTo>
                  <a:pt x="768" y="1046"/>
                </a:lnTo>
                <a:lnTo>
                  <a:pt x="753" y="1047"/>
                </a:lnTo>
                <a:lnTo>
                  <a:pt x="738" y="1047"/>
                </a:lnTo>
                <a:close/>
                <a:moveTo>
                  <a:pt x="2746" y="2706"/>
                </a:moveTo>
                <a:lnTo>
                  <a:pt x="2257" y="2706"/>
                </a:lnTo>
                <a:lnTo>
                  <a:pt x="2257" y="1925"/>
                </a:lnTo>
                <a:lnTo>
                  <a:pt x="2256" y="1889"/>
                </a:lnTo>
                <a:lnTo>
                  <a:pt x="2253" y="1855"/>
                </a:lnTo>
                <a:lnTo>
                  <a:pt x="2249" y="1822"/>
                </a:lnTo>
                <a:lnTo>
                  <a:pt x="2243" y="1790"/>
                </a:lnTo>
                <a:lnTo>
                  <a:pt x="2240" y="1776"/>
                </a:lnTo>
                <a:lnTo>
                  <a:pt x="2235" y="1762"/>
                </a:lnTo>
                <a:lnTo>
                  <a:pt x="2230" y="1747"/>
                </a:lnTo>
                <a:lnTo>
                  <a:pt x="2225" y="1735"/>
                </a:lnTo>
                <a:lnTo>
                  <a:pt x="2220" y="1722"/>
                </a:lnTo>
                <a:lnTo>
                  <a:pt x="2213" y="1709"/>
                </a:lnTo>
                <a:lnTo>
                  <a:pt x="2206" y="1698"/>
                </a:lnTo>
                <a:lnTo>
                  <a:pt x="2200" y="1686"/>
                </a:lnTo>
                <a:lnTo>
                  <a:pt x="2191" y="1676"/>
                </a:lnTo>
                <a:lnTo>
                  <a:pt x="2183" y="1666"/>
                </a:lnTo>
                <a:lnTo>
                  <a:pt x="2174" y="1657"/>
                </a:lnTo>
                <a:lnTo>
                  <a:pt x="2165" y="1647"/>
                </a:lnTo>
                <a:lnTo>
                  <a:pt x="2155" y="1640"/>
                </a:lnTo>
                <a:lnTo>
                  <a:pt x="2145" y="1632"/>
                </a:lnTo>
                <a:lnTo>
                  <a:pt x="2134" y="1625"/>
                </a:lnTo>
                <a:lnTo>
                  <a:pt x="2123" y="1619"/>
                </a:lnTo>
                <a:lnTo>
                  <a:pt x="2110" y="1614"/>
                </a:lnTo>
                <a:lnTo>
                  <a:pt x="2097" y="1608"/>
                </a:lnTo>
                <a:lnTo>
                  <a:pt x="2085" y="1604"/>
                </a:lnTo>
                <a:lnTo>
                  <a:pt x="2070" y="1601"/>
                </a:lnTo>
                <a:lnTo>
                  <a:pt x="2056" y="1598"/>
                </a:lnTo>
                <a:lnTo>
                  <a:pt x="2040" y="1597"/>
                </a:lnTo>
                <a:lnTo>
                  <a:pt x="2026" y="1596"/>
                </a:lnTo>
                <a:lnTo>
                  <a:pt x="2009" y="1595"/>
                </a:lnTo>
                <a:lnTo>
                  <a:pt x="1985" y="1596"/>
                </a:lnTo>
                <a:lnTo>
                  <a:pt x="1960" y="1599"/>
                </a:lnTo>
                <a:lnTo>
                  <a:pt x="1938" y="1604"/>
                </a:lnTo>
                <a:lnTo>
                  <a:pt x="1917" y="1611"/>
                </a:lnTo>
                <a:lnTo>
                  <a:pt x="1898" y="1619"/>
                </a:lnTo>
                <a:lnTo>
                  <a:pt x="1879" y="1628"/>
                </a:lnTo>
                <a:lnTo>
                  <a:pt x="1862" y="1639"/>
                </a:lnTo>
                <a:lnTo>
                  <a:pt x="1847" y="1651"/>
                </a:lnTo>
                <a:lnTo>
                  <a:pt x="1831" y="1664"/>
                </a:lnTo>
                <a:lnTo>
                  <a:pt x="1817" y="1678"/>
                </a:lnTo>
                <a:lnTo>
                  <a:pt x="1804" y="1693"/>
                </a:lnTo>
                <a:lnTo>
                  <a:pt x="1793" y="1708"/>
                </a:lnTo>
                <a:lnTo>
                  <a:pt x="1782" y="1724"/>
                </a:lnTo>
                <a:lnTo>
                  <a:pt x="1774" y="1740"/>
                </a:lnTo>
                <a:lnTo>
                  <a:pt x="1765" y="1756"/>
                </a:lnTo>
                <a:lnTo>
                  <a:pt x="1758" y="1773"/>
                </a:lnTo>
                <a:lnTo>
                  <a:pt x="1754" y="1785"/>
                </a:lnTo>
                <a:lnTo>
                  <a:pt x="1750" y="1798"/>
                </a:lnTo>
                <a:lnTo>
                  <a:pt x="1747" y="1813"/>
                </a:lnTo>
                <a:lnTo>
                  <a:pt x="1745" y="1827"/>
                </a:lnTo>
                <a:lnTo>
                  <a:pt x="1742" y="1858"/>
                </a:lnTo>
                <a:lnTo>
                  <a:pt x="1742" y="1890"/>
                </a:lnTo>
                <a:lnTo>
                  <a:pt x="1742" y="2706"/>
                </a:lnTo>
                <a:lnTo>
                  <a:pt x="1253" y="2706"/>
                </a:lnTo>
                <a:lnTo>
                  <a:pt x="1253" y="2691"/>
                </a:lnTo>
                <a:lnTo>
                  <a:pt x="1253" y="2649"/>
                </a:lnTo>
                <a:lnTo>
                  <a:pt x="1253" y="2583"/>
                </a:lnTo>
                <a:lnTo>
                  <a:pt x="1253" y="2498"/>
                </a:lnTo>
                <a:lnTo>
                  <a:pt x="1254" y="2395"/>
                </a:lnTo>
                <a:lnTo>
                  <a:pt x="1254" y="2281"/>
                </a:lnTo>
                <a:lnTo>
                  <a:pt x="1255" y="2157"/>
                </a:lnTo>
                <a:lnTo>
                  <a:pt x="1255" y="2027"/>
                </a:lnTo>
                <a:lnTo>
                  <a:pt x="1255" y="1897"/>
                </a:lnTo>
                <a:lnTo>
                  <a:pt x="1255" y="1768"/>
                </a:lnTo>
                <a:lnTo>
                  <a:pt x="1255" y="1645"/>
                </a:lnTo>
                <a:lnTo>
                  <a:pt x="1255" y="1532"/>
                </a:lnTo>
                <a:lnTo>
                  <a:pt x="1255" y="1432"/>
                </a:lnTo>
                <a:lnTo>
                  <a:pt x="1254" y="1349"/>
                </a:lnTo>
                <a:lnTo>
                  <a:pt x="1254" y="1285"/>
                </a:lnTo>
                <a:lnTo>
                  <a:pt x="1253" y="1246"/>
                </a:lnTo>
                <a:lnTo>
                  <a:pt x="1742" y="1246"/>
                </a:lnTo>
                <a:lnTo>
                  <a:pt x="1742" y="1453"/>
                </a:lnTo>
                <a:lnTo>
                  <a:pt x="1755" y="1434"/>
                </a:lnTo>
                <a:lnTo>
                  <a:pt x="1768" y="1415"/>
                </a:lnTo>
                <a:lnTo>
                  <a:pt x="1784" y="1394"/>
                </a:lnTo>
                <a:lnTo>
                  <a:pt x="1801" y="1374"/>
                </a:lnTo>
                <a:lnTo>
                  <a:pt x="1820" y="1353"/>
                </a:lnTo>
                <a:lnTo>
                  <a:pt x="1841" y="1333"/>
                </a:lnTo>
                <a:lnTo>
                  <a:pt x="1864" y="1314"/>
                </a:lnTo>
                <a:lnTo>
                  <a:pt x="1889" y="1295"/>
                </a:lnTo>
                <a:lnTo>
                  <a:pt x="1902" y="1286"/>
                </a:lnTo>
                <a:lnTo>
                  <a:pt x="1916" y="1278"/>
                </a:lnTo>
                <a:lnTo>
                  <a:pt x="1931" y="1270"/>
                </a:lnTo>
                <a:lnTo>
                  <a:pt x="1946" y="1262"/>
                </a:lnTo>
                <a:lnTo>
                  <a:pt x="1961" y="1255"/>
                </a:lnTo>
                <a:lnTo>
                  <a:pt x="1978" y="1248"/>
                </a:lnTo>
                <a:lnTo>
                  <a:pt x="1995" y="1241"/>
                </a:lnTo>
                <a:lnTo>
                  <a:pt x="2013" y="1236"/>
                </a:lnTo>
                <a:lnTo>
                  <a:pt x="2032" y="1231"/>
                </a:lnTo>
                <a:lnTo>
                  <a:pt x="2051" y="1225"/>
                </a:lnTo>
                <a:lnTo>
                  <a:pt x="2071" y="1221"/>
                </a:lnTo>
                <a:lnTo>
                  <a:pt x="2092" y="1218"/>
                </a:lnTo>
                <a:lnTo>
                  <a:pt x="2113" y="1216"/>
                </a:lnTo>
                <a:lnTo>
                  <a:pt x="2135" y="1214"/>
                </a:lnTo>
                <a:lnTo>
                  <a:pt x="2159" y="1213"/>
                </a:lnTo>
                <a:lnTo>
                  <a:pt x="2183" y="1212"/>
                </a:lnTo>
                <a:lnTo>
                  <a:pt x="2212" y="1213"/>
                </a:lnTo>
                <a:lnTo>
                  <a:pt x="2242" y="1214"/>
                </a:lnTo>
                <a:lnTo>
                  <a:pt x="2271" y="1217"/>
                </a:lnTo>
                <a:lnTo>
                  <a:pt x="2300" y="1221"/>
                </a:lnTo>
                <a:lnTo>
                  <a:pt x="2327" y="1228"/>
                </a:lnTo>
                <a:lnTo>
                  <a:pt x="2355" y="1234"/>
                </a:lnTo>
                <a:lnTo>
                  <a:pt x="2381" y="1242"/>
                </a:lnTo>
                <a:lnTo>
                  <a:pt x="2406" y="1252"/>
                </a:lnTo>
                <a:lnTo>
                  <a:pt x="2432" y="1262"/>
                </a:lnTo>
                <a:lnTo>
                  <a:pt x="2456" y="1274"/>
                </a:lnTo>
                <a:lnTo>
                  <a:pt x="2480" y="1288"/>
                </a:lnTo>
                <a:lnTo>
                  <a:pt x="2502" y="1301"/>
                </a:lnTo>
                <a:lnTo>
                  <a:pt x="2524" y="1317"/>
                </a:lnTo>
                <a:lnTo>
                  <a:pt x="2545" y="1334"/>
                </a:lnTo>
                <a:lnTo>
                  <a:pt x="2565" y="1353"/>
                </a:lnTo>
                <a:lnTo>
                  <a:pt x="2585" y="1373"/>
                </a:lnTo>
                <a:lnTo>
                  <a:pt x="2603" y="1393"/>
                </a:lnTo>
                <a:lnTo>
                  <a:pt x="2621" y="1416"/>
                </a:lnTo>
                <a:lnTo>
                  <a:pt x="2637" y="1439"/>
                </a:lnTo>
                <a:lnTo>
                  <a:pt x="2653" y="1464"/>
                </a:lnTo>
                <a:lnTo>
                  <a:pt x="2667" y="1491"/>
                </a:lnTo>
                <a:lnTo>
                  <a:pt x="2680" y="1518"/>
                </a:lnTo>
                <a:lnTo>
                  <a:pt x="2692" y="1546"/>
                </a:lnTo>
                <a:lnTo>
                  <a:pt x="2704" y="1577"/>
                </a:lnTo>
                <a:lnTo>
                  <a:pt x="2713" y="1608"/>
                </a:lnTo>
                <a:lnTo>
                  <a:pt x="2721" y="1642"/>
                </a:lnTo>
                <a:lnTo>
                  <a:pt x="2729" y="1676"/>
                </a:lnTo>
                <a:lnTo>
                  <a:pt x="2735" y="1712"/>
                </a:lnTo>
                <a:lnTo>
                  <a:pt x="2739" y="1749"/>
                </a:lnTo>
                <a:lnTo>
                  <a:pt x="2744" y="1787"/>
                </a:lnTo>
                <a:lnTo>
                  <a:pt x="2746" y="1827"/>
                </a:lnTo>
                <a:lnTo>
                  <a:pt x="2746" y="1869"/>
                </a:lnTo>
                <a:lnTo>
                  <a:pt x="2746" y="2706"/>
                </a:lnTo>
                <a:close/>
                <a:moveTo>
                  <a:pt x="1739" y="1458"/>
                </a:moveTo>
                <a:lnTo>
                  <a:pt x="1740" y="1456"/>
                </a:lnTo>
                <a:lnTo>
                  <a:pt x="1742" y="1454"/>
                </a:lnTo>
                <a:lnTo>
                  <a:pt x="1742" y="1458"/>
                </a:lnTo>
                <a:lnTo>
                  <a:pt x="1739" y="1458"/>
                </a:lnTo>
                <a:close/>
              </a:path>
            </a:pathLst>
          </a:custGeom>
          <a:solidFill>
            <a:srgbClr val="00A0E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sz="1600"/>
          </a:p>
        </p:txBody>
      </p:sp>
      <p:sp>
        <p:nvSpPr>
          <p:cNvPr id="1066" name="Freeform 106"/>
          <p:cNvSpPr>
            <a:spLocks noEditPoints="1"/>
          </p:cNvSpPr>
          <p:nvPr/>
        </p:nvSpPr>
        <p:spPr bwMode="auto">
          <a:xfrm>
            <a:off x="879062" y="4601540"/>
            <a:ext cx="317935" cy="317935"/>
          </a:xfrm>
          <a:custGeom>
            <a:avLst/>
            <a:gdLst>
              <a:gd name="T0" fmla="*/ 4857 w 16520"/>
              <a:gd name="T1" fmla="*/ 1539 h 16520"/>
              <a:gd name="T2" fmla="*/ 5104 w 16520"/>
              <a:gd name="T3" fmla="*/ 1425 h 16520"/>
              <a:gd name="T4" fmla="*/ 4011 w 16520"/>
              <a:gd name="T5" fmla="*/ 6144 h 16520"/>
              <a:gd name="T6" fmla="*/ 3067 w 16520"/>
              <a:gd name="T7" fmla="*/ 5514 h 16520"/>
              <a:gd name="T8" fmla="*/ 1848 w 16520"/>
              <a:gd name="T9" fmla="*/ 4272 h 16520"/>
              <a:gd name="T10" fmla="*/ 1098 w 16520"/>
              <a:gd name="T11" fmla="*/ 8515 h 16520"/>
              <a:gd name="T12" fmla="*/ 1697 w 16520"/>
              <a:gd name="T13" fmla="*/ 8999 h 16520"/>
              <a:gd name="T14" fmla="*/ 3769 w 16520"/>
              <a:gd name="T15" fmla="*/ 11705 h 16520"/>
              <a:gd name="T16" fmla="*/ 4929 w 16520"/>
              <a:gd name="T17" fmla="*/ 14525 h 16520"/>
              <a:gd name="T18" fmla="*/ 7089 w 16520"/>
              <a:gd name="T19" fmla="*/ 13737 h 16520"/>
              <a:gd name="T20" fmla="*/ 7215 w 16520"/>
              <a:gd name="T21" fmla="*/ 11635 h 16520"/>
              <a:gd name="T22" fmla="*/ 5690 w 16520"/>
              <a:gd name="T23" fmla="*/ 10447 h 16520"/>
              <a:gd name="T24" fmla="*/ 4264 w 16520"/>
              <a:gd name="T25" fmla="*/ 10407 h 16520"/>
              <a:gd name="T26" fmla="*/ 2851 w 16520"/>
              <a:gd name="T27" fmla="*/ 9418 h 16520"/>
              <a:gd name="T28" fmla="*/ 3866 w 16520"/>
              <a:gd name="T29" fmla="*/ 8409 h 16520"/>
              <a:gd name="T30" fmla="*/ 4620 w 16520"/>
              <a:gd name="T31" fmla="*/ 7237 h 16520"/>
              <a:gd name="T32" fmla="*/ 5584 w 16520"/>
              <a:gd name="T33" fmla="*/ 6499 h 16520"/>
              <a:gd name="T34" fmla="*/ 5553 w 16520"/>
              <a:gd name="T35" fmla="*/ 5724 h 16520"/>
              <a:gd name="T36" fmla="*/ 5900 w 16520"/>
              <a:gd name="T37" fmla="*/ 4169 h 16520"/>
              <a:gd name="T38" fmla="*/ 4425 w 16520"/>
              <a:gd name="T39" fmla="*/ 5069 h 16520"/>
              <a:gd name="T40" fmla="*/ 4625 w 16520"/>
              <a:gd name="T41" fmla="*/ 3480 h 16520"/>
              <a:gd name="T42" fmla="*/ 4333 w 16520"/>
              <a:gd name="T43" fmla="*/ 3189 h 16520"/>
              <a:gd name="T44" fmla="*/ 2868 w 16520"/>
              <a:gd name="T45" fmla="*/ 3563 h 16520"/>
              <a:gd name="T46" fmla="*/ 14166 w 16520"/>
              <a:gd name="T47" fmla="*/ 11581 h 16520"/>
              <a:gd name="T48" fmla="*/ 13959 w 16520"/>
              <a:gd name="T49" fmla="*/ 4033 h 16520"/>
              <a:gd name="T50" fmla="*/ 12848 w 16520"/>
              <a:gd name="T51" fmla="*/ 4115 h 16520"/>
              <a:gd name="T52" fmla="*/ 13283 w 16520"/>
              <a:gd name="T53" fmla="*/ 4388 h 16520"/>
              <a:gd name="T54" fmla="*/ 12136 w 16520"/>
              <a:gd name="T55" fmla="*/ 4372 h 16520"/>
              <a:gd name="T56" fmla="*/ 10557 w 16520"/>
              <a:gd name="T57" fmla="*/ 6350 h 16520"/>
              <a:gd name="T58" fmla="*/ 11382 w 16520"/>
              <a:gd name="T59" fmla="*/ 6746 h 16520"/>
              <a:gd name="T60" fmla="*/ 12777 w 16520"/>
              <a:gd name="T61" fmla="*/ 7087 h 16520"/>
              <a:gd name="T62" fmla="*/ 13067 w 16520"/>
              <a:gd name="T63" fmla="*/ 6705 h 16520"/>
              <a:gd name="T64" fmla="*/ 14322 w 16520"/>
              <a:gd name="T65" fmla="*/ 6059 h 16520"/>
              <a:gd name="T66" fmla="*/ 13781 w 16520"/>
              <a:gd name="T67" fmla="*/ 7191 h 16520"/>
              <a:gd name="T68" fmla="*/ 12421 w 16520"/>
              <a:gd name="T69" fmla="*/ 7748 h 16520"/>
              <a:gd name="T70" fmla="*/ 9923 w 16520"/>
              <a:gd name="T71" fmla="*/ 8647 h 16520"/>
              <a:gd name="T72" fmla="*/ 10612 w 16520"/>
              <a:gd name="T73" fmla="*/ 10922 h 16520"/>
              <a:gd name="T74" fmla="*/ 12150 w 16520"/>
              <a:gd name="T75" fmla="*/ 12168 h 16520"/>
              <a:gd name="T76" fmla="*/ 12393 w 16520"/>
              <a:gd name="T77" fmla="*/ 14614 h 16520"/>
              <a:gd name="T78" fmla="*/ 14662 w 16520"/>
              <a:gd name="T79" fmla="*/ 11761 h 16520"/>
              <a:gd name="T80" fmla="*/ 14718 w 16520"/>
              <a:gd name="T81" fmla="*/ 9455 h 16520"/>
              <a:gd name="T82" fmla="*/ 14959 w 16520"/>
              <a:gd name="T83" fmla="*/ 9343 h 16520"/>
              <a:gd name="T84" fmla="*/ 15472 w 16520"/>
              <a:gd name="T85" fmla="*/ 6157 h 16520"/>
              <a:gd name="T86" fmla="*/ 12297 w 16520"/>
              <a:gd name="T87" fmla="*/ 3107 h 16520"/>
              <a:gd name="T88" fmla="*/ 4128 w 16520"/>
              <a:gd name="T89" fmla="*/ 9430 h 16520"/>
              <a:gd name="T90" fmla="*/ 4326 w 16520"/>
              <a:gd name="T91" fmla="*/ 9116 h 16520"/>
              <a:gd name="T92" fmla="*/ 12157 w 16520"/>
              <a:gd name="T93" fmla="*/ 6598 h 16520"/>
              <a:gd name="T94" fmla="*/ 10792 w 16520"/>
              <a:gd name="T95" fmla="*/ 4895 h 16520"/>
              <a:gd name="T96" fmla="*/ 11380 w 16520"/>
              <a:gd name="T97" fmla="*/ 5072 h 16520"/>
              <a:gd name="T98" fmla="*/ 4645 w 16520"/>
              <a:gd name="T99" fmla="*/ 3808 h 16520"/>
              <a:gd name="T100" fmla="*/ 5068 w 16520"/>
              <a:gd name="T101" fmla="*/ 2735 h 16520"/>
              <a:gd name="T102" fmla="*/ 6017 w 16520"/>
              <a:gd name="T103" fmla="*/ 3580 h 16520"/>
              <a:gd name="T104" fmla="*/ 5569 w 16520"/>
              <a:gd name="T105" fmla="*/ 2381 h 16520"/>
              <a:gd name="T106" fmla="*/ 3443 w 16520"/>
              <a:gd name="T107" fmla="*/ 3276 h 16520"/>
              <a:gd name="T108" fmla="*/ 5253 w 16520"/>
              <a:gd name="T109" fmla="*/ 3163 h 16520"/>
              <a:gd name="T110" fmla="*/ 9701 w 16520"/>
              <a:gd name="T111" fmla="*/ 3492 h 16520"/>
              <a:gd name="T112" fmla="*/ 7002 w 16520"/>
              <a:gd name="T113" fmla="*/ 2737 h 16520"/>
              <a:gd name="T114" fmla="*/ 6033 w 16520"/>
              <a:gd name="T115" fmla="*/ 1451 h 16520"/>
              <a:gd name="T116" fmla="*/ 7097 w 16520"/>
              <a:gd name="T117" fmla="*/ 2315 h 16520"/>
              <a:gd name="T118" fmla="*/ 8235 w 16520"/>
              <a:gd name="T119" fmla="*/ 3155 h 16520"/>
              <a:gd name="T120" fmla="*/ 9310 w 16520"/>
              <a:gd name="T121" fmla="*/ 2363 h 16520"/>
              <a:gd name="T122" fmla="*/ 9216 w 16520"/>
              <a:gd name="T123" fmla="*/ 785 h 16520"/>
              <a:gd name="T124" fmla="*/ 4311 w 16520"/>
              <a:gd name="T125" fmla="*/ 1909 h 16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520" h="16520">
                <a:moveTo>
                  <a:pt x="8260" y="0"/>
                </a:moveTo>
                <a:lnTo>
                  <a:pt x="8684" y="10"/>
                </a:lnTo>
                <a:lnTo>
                  <a:pt x="9104" y="42"/>
                </a:lnTo>
                <a:lnTo>
                  <a:pt x="9518" y="95"/>
                </a:lnTo>
                <a:lnTo>
                  <a:pt x="9924" y="168"/>
                </a:lnTo>
                <a:lnTo>
                  <a:pt x="10323" y="260"/>
                </a:lnTo>
                <a:lnTo>
                  <a:pt x="10715" y="372"/>
                </a:lnTo>
                <a:lnTo>
                  <a:pt x="11099" y="502"/>
                </a:lnTo>
                <a:lnTo>
                  <a:pt x="11474" y="649"/>
                </a:lnTo>
                <a:lnTo>
                  <a:pt x="11840" y="815"/>
                </a:lnTo>
                <a:lnTo>
                  <a:pt x="12196" y="997"/>
                </a:lnTo>
                <a:lnTo>
                  <a:pt x="12542" y="1197"/>
                </a:lnTo>
                <a:lnTo>
                  <a:pt x="12877" y="1411"/>
                </a:lnTo>
                <a:lnTo>
                  <a:pt x="13202" y="1642"/>
                </a:lnTo>
                <a:lnTo>
                  <a:pt x="13513" y="1886"/>
                </a:lnTo>
                <a:lnTo>
                  <a:pt x="13813" y="2147"/>
                </a:lnTo>
                <a:lnTo>
                  <a:pt x="14100" y="2420"/>
                </a:lnTo>
                <a:lnTo>
                  <a:pt x="14373" y="2707"/>
                </a:lnTo>
                <a:lnTo>
                  <a:pt x="14634" y="3007"/>
                </a:lnTo>
                <a:lnTo>
                  <a:pt x="14878" y="3318"/>
                </a:lnTo>
                <a:lnTo>
                  <a:pt x="15109" y="3643"/>
                </a:lnTo>
                <a:lnTo>
                  <a:pt x="15323" y="3978"/>
                </a:lnTo>
                <a:lnTo>
                  <a:pt x="15523" y="4324"/>
                </a:lnTo>
                <a:lnTo>
                  <a:pt x="15705" y="4680"/>
                </a:lnTo>
                <a:lnTo>
                  <a:pt x="15871" y="5046"/>
                </a:lnTo>
                <a:lnTo>
                  <a:pt x="16018" y="5421"/>
                </a:lnTo>
                <a:lnTo>
                  <a:pt x="16148" y="5805"/>
                </a:lnTo>
                <a:lnTo>
                  <a:pt x="16260" y="6197"/>
                </a:lnTo>
                <a:lnTo>
                  <a:pt x="16352" y="6596"/>
                </a:lnTo>
                <a:lnTo>
                  <a:pt x="16425" y="7002"/>
                </a:lnTo>
                <a:lnTo>
                  <a:pt x="16478" y="7416"/>
                </a:lnTo>
                <a:lnTo>
                  <a:pt x="16510" y="7836"/>
                </a:lnTo>
                <a:lnTo>
                  <a:pt x="16520" y="8260"/>
                </a:lnTo>
                <a:lnTo>
                  <a:pt x="16510" y="8685"/>
                </a:lnTo>
                <a:lnTo>
                  <a:pt x="16478" y="9105"/>
                </a:lnTo>
                <a:lnTo>
                  <a:pt x="16425" y="9518"/>
                </a:lnTo>
                <a:lnTo>
                  <a:pt x="16352" y="9924"/>
                </a:lnTo>
                <a:lnTo>
                  <a:pt x="16260" y="10324"/>
                </a:lnTo>
                <a:lnTo>
                  <a:pt x="16148" y="10716"/>
                </a:lnTo>
                <a:lnTo>
                  <a:pt x="16018" y="11099"/>
                </a:lnTo>
                <a:lnTo>
                  <a:pt x="15871" y="11474"/>
                </a:lnTo>
                <a:lnTo>
                  <a:pt x="15705" y="11841"/>
                </a:lnTo>
                <a:lnTo>
                  <a:pt x="15523" y="12197"/>
                </a:lnTo>
                <a:lnTo>
                  <a:pt x="15323" y="12543"/>
                </a:lnTo>
                <a:lnTo>
                  <a:pt x="15109" y="12877"/>
                </a:lnTo>
                <a:lnTo>
                  <a:pt x="14878" y="13202"/>
                </a:lnTo>
                <a:lnTo>
                  <a:pt x="14634" y="13513"/>
                </a:lnTo>
                <a:lnTo>
                  <a:pt x="14373" y="13814"/>
                </a:lnTo>
                <a:lnTo>
                  <a:pt x="14100" y="14100"/>
                </a:lnTo>
                <a:lnTo>
                  <a:pt x="13813" y="14373"/>
                </a:lnTo>
                <a:lnTo>
                  <a:pt x="13513" y="14634"/>
                </a:lnTo>
                <a:lnTo>
                  <a:pt x="13202" y="14878"/>
                </a:lnTo>
                <a:lnTo>
                  <a:pt x="12877" y="15109"/>
                </a:lnTo>
                <a:lnTo>
                  <a:pt x="12542" y="15324"/>
                </a:lnTo>
                <a:lnTo>
                  <a:pt x="12196" y="15523"/>
                </a:lnTo>
                <a:lnTo>
                  <a:pt x="11840" y="15705"/>
                </a:lnTo>
                <a:lnTo>
                  <a:pt x="11474" y="15871"/>
                </a:lnTo>
                <a:lnTo>
                  <a:pt x="11099" y="16019"/>
                </a:lnTo>
                <a:lnTo>
                  <a:pt x="10715" y="16148"/>
                </a:lnTo>
                <a:lnTo>
                  <a:pt x="10323" y="16260"/>
                </a:lnTo>
                <a:lnTo>
                  <a:pt x="9924" y="16352"/>
                </a:lnTo>
                <a:lnTo>
                  <a:pt x="9518" y="16425"/>
                </a:lnTo>
                <a:lnTo>
                  <a:pt x="9104" y="16478"/>
                </a:lnTo>
                <a:lnTo>
                  <a:pt x="8684" y="16510"/>
                </a:lnTo>
                <a:lnTo>
                  <a:pt x="8260" y="16520"/>
                </a:lnTo>
                <a:lnTo>
                  <a:pt x="7835" y="16510"/>
                </a:lnTo>
                <a:lnTo>
                  <a:pt x="7415" y="16478"/>
                </a:lnTo>
                <a:lnTo>
                  <a:pt x="7002" y="16425"/>
                </a:lnTo>
                <a:lnTo>
                  <a:pt x="6596" y="16352"/>
                </a:lnTo>
                <a:lnTo>
                  <a:pt x="6196" y="16260"/>
                </a:lnTo>
                <a:lnTo>
                  <a:pt x="5804" y="16148"/>
                </a:lnTo>
                <a:lnTo>
                  <a:pt x="5421" y="16019"/>
                </a:lnTo>
                <a:lnTo>
                  <a:pt x="5046" y="15871"/>
                </a:lnTo>
                <a:lnTo>
                  <a:pt x="4679" y="15705"/>
                </a:lnTo>
                <a:lnTo>
                  <a:pt x="4323" y="15523"/>
                </a:lnTo>
                <a:lnTo>
                  <a:pt x="3977" y="15324"/>
                </a:lnTo>
                <a:lnTo>
                  <a:pt x="3643" y="15109"/>
                </a:lnTo>
                <a:lnTo>
                  <a:pt x="3318" y="14878"/>
                </a:lnTo>
                <a:lnTo>
                  <a:pt x="3007" y="14634"/>
                </a:lnTo>
                <a:lnTo>
                  <a:pt x="2706" y="14373"/>
                </a:lnTo>
                <a:lnTo>
                  <a:pt x="2420" y="14100"/>
                </a:lnTo>
                <a:lnTo>
                  <a:pt x="2147" y="13814"/>
                </a:lnTo>
                <a:lnTo>
                  <a:pt x="1886" y="13513"/>
                </a:lnTo>
                <a:lnTo>
                  <a:pt x="1642" y="13202"/>
                </a:lnTo>
                <a:lnTo>
                  <a:pt x="1411" y="12877"/>
                </a:lnTo>
                <a:lnTo>
                  <a:pt x="1196" y="12543"/>
                </a:lnTo>
                <a:lnTo>
                  <a:pt x="997" y="12197"/>
                </a:lnTo>
                <a:lnTo>
                  <a:pt x="815" y="11841"/>
                </a:lnTo>
                <a:lnTo>
                  <a:pt x="649" y="11474"/>
                </a:lnTo>
                <a:lnTo>
                  <a:pt x="501" y="11099"/>
                </a:lnTo>
                <a:lnTo>
                  <a:pt x="372" y="10716"/>
                </a:lnTo>
                <a:lnTo>
                  <a:pt x="260" y="10324"/>
                </a:lnTo>
                <a:lnTo>
                  <a:pt x="168" y="9924"/>
                </a:lnTo>
                <a:lnTo>
                  <a:pt x="95" y="9518"/>
                </a:lnTo>
                <a:lnTo>
                  <a:pt x="42" y="9105"/>
                </a:lnTo>
                <a:lnTo>
                  <a:pt x="10" y="8685"/>
                </a:lnTo>
                <a:lnTo>
                  <a:pt x="0" y="8260"/>
                </a:lnTo>
                <a:lnTo>
                  <a:pt x="10" y="7836"/>
                </a:lnTo>
                <a:lnTo>
                  <a:pt x="42" y="7416"/>
                </a:lnTo>
                <a:lnTo>
                  <a:pt x="95" y="7002"/>
                </a:lnTo>
                <a:lnTo>
                  <a:pt x="168" y="6596"/>
                </a:lnTo>
                <a:lnTo>
                  <a:pt x="260" y="6197"/>
                </a:lnTo>
                <a:lnTo>
                  <a:pt x="372" y="5805"/>
                </a:lnTo>
                <a:lnTo>
                  <a:pt x="501" y="5421"/>
                </a:lnTo>
                <a:lnTo>
                  <a:pt x="649" y="5046"/>
                </a:lnTo>
                <a:lnTo>
                  <a:pt x="815" y="4680"/>
                </a:lnTo>
                <a:lnTo>
                  <a:pt x="997" y="4324"/>
                </a:lnTo>
                <a:lnTo>
                  <a:pt x="1196" y="3978"/>
                </a:lnTo>
                <a:lnTo>
                  <a:pt x="1411" y="3643"/>
                </a:lnTo>
                <a:lnTo>
                  <a:pt x="1642" y="3318"/>
                </a:lnTo>
                <a:lnTo>
                  <a:pt x="1886" y="3007"/>
                </a:lnTo>
                <a:lnTo>
                  <a:pt x="2147" y="2707"/>
                </a:lnTo>
                <a:lnTo>
                  <a:pt x="2420" y="2420"/>
                </a:lnTo>
                <a:lnTo>
                  <a:pt x="2706" y="2147"/>
                </a:lnTo>
                <a:lnTo>
                  <a:pt x="3007" y="1886"/>
                </a:lnTo>
                <a:lnTo>
                  <a:pt x="3318" y="1642"/>
                </a:lnTo>
                <a:lnTo>
                  <a:pt x="3643" y="1411"/>
                </a:lnTo>
                <a:lnTo>
                  <a:pt x="3977" y="1197"/>
                </a:lnTo>
                <a:lnTo>
                  <a:pt x="4323" y="997"/>
                </a:lnTo>
                <a:lnTo>
                  <a:pt x="4679" y="815"/>
                </a:lnTo>
                <a:lnTo>
                  <a:pt x="5046" y="649"/>
                </a:lnTo>
                <a:lnTo>
                  <a:pt x="5421" y="502"/>
                </a:lnTo>
                <a:lnTo>
                  <a:pt x="5804" y="372"/>
                </a:lnTo>
                <a:lnTo>
                  <a:pt x="6196" y="260"/>
                </a:lnTo>
                <a:lnTo>
                  <a:pt x="6596" y="168"/>
                </a:lnTo>
                <a:lnTo>
                  <a:pt x="7002" y="95"/>
                </a:lnTo>
                <a:lnTo>
                  <a:pt x="7415" y="42"/>
                </a:lnTo>
                <a:lnTo>
                  <a:pt x="7835" y="10"/>
                </a:lnTo>
                <a:lnTo>
                  <a:pt x="8260" y="0"/>
                </a:lnTo>
                <a:close/>
                <a:moveTo>
                  <a:pt x="4857" y="1539"/>
                </a:moveTo>
                <a:lnTo>
                  <a:pt x="4892" y="1539"/>
                </a:lnTo>
                <a:lnTo>
                  <a:pt x="4892" y="1575"/>
                </a:lnTo>
                <a:lnTo>
                  <a:pt x="5047" y="1520"/>
                </a:lnTo>
                <a:lnTo>
                  <a:pt x="5109" y="1454"/>
                </a:lnTo>
                <a:lnTo>
                  <a:pt x="5068" y="1575"/>
                </a:lnTo>
                <a:lnTo>
                  <a:pt x="5160" y="1579"/>
                </a:lnTo>
                <a:lnTo>
                  <a:pt x="5120" y="1640"/>
                </a:lnTo>
                <a:lnTo>
                  <a:pt x="5015" y="1645"/>
                </a:lnTo>
                <a:lnTo>
                  <a:pt x="5011" y="1625"/>
                </a:lnTo>
                <a:lnTo>
                  <a:pt x="5007" y="1609"/>
                </a:lnTo>
                <a:lnTo>
                  <a:pt x="5005" y="1606"/>
                </a:lnTo>
                <a:lnTo>
                  <a:pt x="5002" y="1602"/>
                </a:lnTo>
                <a:lnTo>
                  <a:pt x="5000" y="1599"/>
                </a:lnTo>
                <a:lnTo>
                  <a:pt x="4997" y="1596"/>
                </a:lnTo>
                <a:lnTo>
                  <a:pt x="4994" y="1595"/>
                </a:lnTo>
                <a:lnTo>
                  <a:pt x="4990" y="1593"/>
                </a:lnTo>
                <a:lnTo>
                  <a:pt x="4985" y="1592"/>
                </a:lnTo>
                <a:lnTo>
                  <a:pt x="4980" y="1592"/>
                </a:lnTo>
                <a:lnTo>
                  <a:pt x="4962" y="1593"/>
                </a:lnTo>
                <a:lnTo>
                  <a:pt x="4946" y="1595"/>
                </a:lnTo>
                <a:lnTo>
                  <a:pt x="4928" y="1599"/>
                </a:lnTo>
                <a:lnTo>
                  <a:pt x="4912" y="1605"/>
                </a:lnTo>
                <a:lnTo>
                  <a:pt x="4896" y="1611"/>
                </a:lnTo>
                <a:lnTo>
                  <a:pt x="4881" y="1617"/>
                </a:lnTo>
                <a:lnTo>
                  <a:pt x="4865" y="1623"/>
                </a:lnTo>
                <a:lnTo>
                  <a:pt x="4852" y="1629"/>
                </a:lnTo>
                <a:lnTo>
                  <a:pt x="4892" y="1715"/>
                </a:lnTo>
                <a:lnTo>
                  <a:pt x="4874" y="1719"/>
                </a:lnTo>
                <a:lnTo>
                  <a:pt x="4859" y="1724"/>
                </a:lnTo>
                <a:lnTo>
                  <a:pt x="4842" y="1728"/>
                </a:lnTo>
                <a:lnTo>
                  <a:pt x="4827" y="1735"/>
                </a:lnTo>
                <a:lnTo>
                  <a:pt x="4812" y="1741"/>
                </a:lnTo>
                <a:lnTo>
                  <a:pt x="4799" y="1747"/>
                </a:lnTo>
                <a:lnTo>
                  <a:pt x="4786" y="1754"/>
                </a:lnTo>
                <a:lnTo>
                  <a:pt x="4773" y="1762"/>
                </a:lnTo>
                <a:lnTo>
                  <a:pt x="4762" y="1772"/>
                </a:lnTo>
                <a:lnTo>
                  <a:pt x="4752" y="1782"/>
                </a:lnTo>
                <a:lnTo>
                  <a:pt x="4742" y="1792"/>
                </a:lnTo>
                <a:lnTo>
                  <a:pt x="4734" y="1805"/>
                </a:lnTo>
                <a:lnTo>
                  <a:pt x="4728" y="1818"/>
                </a:lnTo>
                <a:lnTo>
                  <a:pt x="4723" y="1832"/>
                </a:lnTo>
                <a:lnTo>
                  <a:pt x="4719" y="1847"/>
                </a:lnTo>
                <a:lnTo>
                  <a:pt x="4716" y="1865"/>
                </a:lnTo>
                <a:lnTo>
                  <a:pt x="4800" y="1872"/>
                </a:lnTo>
                <a:lnTo>
                  <a:pt x="4821" y="1825"/>
                </a:lnTo>
                <a:lnTo>
                  <a:pt x="4973" y="1833"/>
                </a:lnTo>
                <a:lnTo>
                  <a:pt x="5068" y="1733"/>
                </a:lnTo>
                <a:lnTo>
                  <a:pt x="5068" y="1768"/>
                </a:lnTo>
                <a:lnTo>
                  <a:pt x="5120" y="1768"/>
                </a:lnTo>
                <a:lnTo>
                  <a:pt x="5130" y="1768"/>
                </a:lnTo>
                <a:lnTo>
                  <a:pt x="5140" y="1767"/>
                </a:lnTo>
                <a:lnTo>
                  <a:pt x="5148" y="1765"/>
                </a:lnTo>
                <a:lnTo>
                  <a:pt x="5155" y="1761"/>
                </a:lnTo>
                <a:lnTo>
                  <a:pt x="5161" y="1758"/>
                </a:lnTo>
                <a:lnTo>
                  <a:pt x="5168" y="1754"/>
                </a:lnTo>
                <a:lnTo>
                  <a:pt x="5172" y="1749"/>
                </a:lnTo>
                <a:lnTo>
                  <a:pt x="5177" y="1744"/>
                </a:lnTo>
                <a:lnTo>
                  <a:pt x="5180" y="1738"/>
                </a:lnTo>
                <a:lnTo>
                  <a:pt x="5184" y="1730"/>
                </a:lnTo>
                <a:lnTo>
                  <a:pt x="5187" y="1723"/>
                </a:lnTo>
                <a:lnTo>
                  <a:pt x="5190" y="1715"/>
                </a:lnTo>
                <a:lnTo>
                  <a:pt x="5196" y="1697"/>
                </a:lnTo>
                <a:lnTo>
                  <a:pt x="5201" y="1678"/>
                </a:lnTo>
                <a:lnTo>
                  <a:pt x="5210" y="1736"/>
                </a:lnTo>
                <a:lnTo>
                  <a:pt x="5265" y="1716"/>
                </a:lnTo>
                <a:lnTo>
                  <a:pt x="5248" y="1811"/>
                </a:lnTo>
                <a:lnTo>
                  <a:pt x="5467" y="1663"/>
                </a:lnTo>
                <a:lnTo>
                  <a:pt x="5452" y="1650"/>
                </a:lnTo>
                <a:lnTo>
                  <a:pt x="5367" y="1610"/>
                </a:lnTo>
                <a:lnTo>
                  <a:pt x="5369" y="1581"/>
                </a:lnTo>
                <a:lnTo>
                  <a:pt x="5490" y="1539"/>
                </a:lnTo>
                <a:lnTo>
                  <a:pt x="5487" y="1526"/>
                </a:lnTo>
                <a:lnTo>
                  <a:pt x="5486" y="1515"/>
                </a:lnTo>
                <a:lnTo>
                  <a:pt x="5485" y="1504"/>
                </a:lnTo>
                <a:lnTo>
                  <a:pt x="5484" y="1496"/>
                </a:lnTo>
                <a:lnTo>
                  <a:pt x="5485" y="1489"/>
                </a:lnTo>
                <a:lnTo>
                  <a:pt x="5485" y="1483"/>
                </a:lnTo>
                <a:lnTo>
                  <a:pt x="5487" y="1478"/>
                </a:lnTo>
                <a:lnTo>
                  <a:pt x="5489" y="1473"/>
                </a:lnTo>
                <a:lnTo>
                  <a:pt x="5492" y="1471"/>
                </a:lnTo>
                <a:lnTo>
                  <a:pt x="5495" y="1469"/>
                </a:lnTo>
                <a:lnTo>
                  <a:pt x="5498" y="1467"/>
                </a:lnTo>
                <a:lnTo>
                  <a:pt x="5502" y="1466"/>
                </a:lnTo>
                <a:lnTo>
                  <a:pt x="5511" y="1466"/>
                </a:lnTo>
                <a:lnTo>
                  <a:pt x="5523" y="1467"/>
                </a:lnTo>
                <a:lnTo>
                  <a:pt x="5534" y="1468"/>
                </a:lnTo>
                <a:lnTo>
                  <a:pt x="5547" y="1469"/>
                </a:lnTo>
                <a:lnTo>
                  <a:pt x="5553" y="1469"/>
                </a:lnTo>
                <a:lnTo>
                  <a:pt x="5559" y="1469"/>
                </a:lnTo>
                <a:lnTo>
                  <a:pt x="5565" y="1468"/>
                </a:lnTo>
                <a:lnTo>
                  <a:pt x="5572" y="1466"/>
                </a:lnTo>
                <a:lnTo>
                  <a:pt x="5579" y="1464"/>
                </a:lnTo>
                <a:lnTo>
                  <a:pt x="5585" y="1461"/>
                </a:lnTo>
                <a:lnTo>
                  <a:pt x="5591" y="1458"/>
                </a:lnTo>
                <a:lnTo>
                  <a:pt x="5598" y="1453"/>
                </a:lnTo>
                <a:lnTo>
                  <a:pt x="5603" y="1447"/>
                </a:lnTo>
                <a:lnTo>
                  <a:pt x="5610" y="1439"/>
                </a:lnTo>
                <a:lnTo>
                  <a:pt x="5615" y="1431"/>
                </a:lnTo>
                <a:lnTo>
                  <a:pt x="5621" y="1421"/>
                </a:lnTo>
                <a:lnTo>
                  <a:pt x="5627" y="1409"/>
                </a:lnTo>
                <a:lnTo>
                  <a:pt x="5634" y="1400"/>
                </a:lnTo>
                <a:lnTo>
                  <a:pt x="5642" y="1392"/>
                </a:lnTo>
                <a:lnTo>
                  <a:pt x="5651" y="1384"/>
                </a:lnTo>
                <a:lnTo>
                  <a:pt x="5670" y="1369"/>
                </a:lnTo>
                <a:lnTo>
                  <a:pt x="5690" y="1355"/>
                </a:lnTo>
                <a:lnTo>
                  <a:pt x="5700" y="1347"/>
                </a:lnTo>
                <a:lnTo>
                  <a:pt x="5710" y="1339"/>
                </a:lnTo>
                <a:lnTo>
                  <a:pt x="5719" y="1331"/>
                </a:lnTo>
                <a:lnTo>
                  <a:pt x="5728" y="1323"/>
                </a:lnTo>
                <a:lnTo>
                  <a:pt x="5737" y="1312"/>
                </a:lnTo>
                <a:lnTo>
                  <a:pt x="5743" y="1302"/>
                </a:lnTo>
                <a:lnTo>
                  <a:pt x="5749" y="1290"/>
                </a:lnTo>
                <a:lnTo>
                  <a:pt x="5754" y="1275"/>
                </a:lnTo>
                <a:lnTo>
                  <a:pt x="5700" y="1275"/>
                </a:lnTo>
                <a:lnTo>
                  <a:pt x="5688" y="1276"/>
                </a:lnTo>
                <a:lnTo>
                  <a:pt x="5677" y="1277"/>
                </a:lnTo>
                <a:lnTo>
                  <a:pt x="5665" y="1279"/>
                </a:lnTo>
                <a:lnTo>
                  <a:pt x="5654" y="1282"/>
                </a:lnTo>
                <a:lnTo>
                  <a:pt x="5631" y="1291"/>
                </a:lnTo>
                <a:lnTo>
                  <a:pt x="5611" y="1300"/>
                </a:lnTo>
                <a:lnTo>
                  <a:pt x="5591" y="1310"/>
                </a:lnTo>
                <a:lnTo>
                  <a:pt x="5571" y="1322"/>
                </a:lnTo>
                <a:lnTo>
                  <a:pt x="5553" y="1332"/>
                </a:lnTo>
                <a:lnTo>
                  <a:pt x="5534" y="1341"/>
                </a:lnTo>
                <a:lnTo>
                  <a:pt x="5578" y="1278"/>
                </a:lnTo>
                <a:lnTo>
                  <a:pt x="5525" y="1258"/>
                </a:lnTo>
                <a:lnTo>
                  <a:pt x="5225" y="1381"/>
                </a:lnTo>
                <a:lnTo>
                  <a:pt x="5196" y="1393"/>
                </a:lnTo>
                <a:lnTo>
                  <a:pt x="5154" y="1408"/>
                </a:lnTo>
                <a:lnTo>
                  <a:pt x="5104" y="1425"/>
                </a:lnTo>
                <a:lnTo>
                  <a:pt x="5049" y="1444"/>
                </a:lnTo>
                <a:lnTo>
                  <a:pt x="5020" y="1456"/>
                </a:lnTo>
                <a:lnTo>
                  <a:pt x="4992" y="1466"/>
                </a:lnTo>
                <a:lnTo>
                  <a:pt x="4965" y="1478"/>
                </a:lnTo>
                <a:lnTo>
                  <a:pt x="4939" y="1490"/>
                </a:lnTo>
                <a:lnTo>
                  <a:pt x="4915" y="1501"/>
                </a:lnTo>
                <a:lnTo>
                  <a:pt x="4893" y="1514"/>
                </a:lnTo>
                <a:lnTo>
                  <a:pt x="4873" y="1527"/>
                </a:lnTo>
                <a:lnTo>
                  <a:pt x="4857" y="1539"/>
                </a:lnTo>
                <a:close/>
                <a:moveTo>
                  <a:pt x="4083" y="6763"/>
                </a:moveTo>
                <a:lnTo>
                  <a:pt x="4115" y="6743"/>
                </a:lnTo>
                <a:lnTo>
                  <a:pt x="4149" y="6722"/>
                </a:lnTo>
                <a:lnTo>
                  <a:pt x="4183" y="6699"/>
                </a:lnTo>
                <a:lnTo>
                  <a:pt x="4218" y="6676"/>
                </a:lnTo>
                <a:lnTo>
                  <a:pt x="4236" y="6666"/>
                </a:lnTo>
                <a:lnTo>
                  <a:pt x="4255" y="6655"/>
                </a:lnTo>
                <a:lnTo>
                  <a:pt x="4275" y="6647"/>
                </a:lnTo>
                <a:lnTo>
                  <a:pt x="4294" y="6639"/>
                </a:lnTo>
                <a:lnTo>
                  <a:pt x="4315" y="6632"/>
                </a:lnTo>
                <a:lnTo>
                  <a:pt x="4337" y="6627"/>
                </a:lnTo>
                <a:lnTo>
                  <a:pt x="4358" y="6623"/>
                </a:lnTo>
                <a:lnTo>
                  <a:pt x="4381" y="6622"/>
                </a:lnTo>
                <a:lnTo>
                  <a:pt x="4377" y="6635"/>
                </a:lnTo>
                <a:lnTo>
                  <a:pt x="4372" y="6647"/>
                </a:lnTo>
                <a:lnTo>
                  <a:pt x="4364" y="6660"/>
                </a:lnTo>
                <a:lnTo>
                  <a:pt x="4356" y="6670"/>
                </a:lnTo>
                <a:lnTo>
                  <a:pt x="4347" y="6681"/>
                </a:lnTo>
                <a:lnTo>
                  <a:pt x="4338" y="6691"/>
                </a:lnTo>
                <a:lnTo>
                  <a:pt x="4326" y="6700"/>
                </a:lnTo>
                <a:lnTo>
                  <a:pt x="4316" y="6709"/>
                </a:lnTo>
                <a:lnTo>
                  <a:pt x="4303" y="6717"/>
                </a:lnTo>
                <a:lnTo>
                  <a:pt x="4292" y="6725"/>
                </a:lnTo>
                <a:lnTo>
                  <a:pt x="4280" y="6732"/>
                </a:lnTo>
                <a:lnTo>
                  <a:pt x="4267" y="6738"/>
                </a:lnTo>
                <a:lnTo>
                  <a:pt x="4243" y="6749"/>
                </a:lnTo>
                <a:lnTo>
                  <a:pt x="4219" y="6759"/>
                </a:lnTo>
                <a:lnTo>
                  <a:pt x="4202" y="6766"/>
                </a:lnTo>
                <a:lnTo>
                  <a:pt x="4187" y="6773"/>
                </a:lnTo>
                <a:lnTo>
                  <a:pt x="4173" y="6780"/>
                </a:lnTo>
                <a:lnTo>
                  <a:pt x="4161" y="6788"/>
                </a:lnTo>
                <a:lnTo>
                  <a:pt x="4139" y="6802"/>
                </a:lnTo>
                <a:lnTo>
                  <a:pt x="4121" y="6816"/>
                </a:lnTo>
                <a:lnTo>
                  <a:pt x="4110" y="6822"/>
                </a:lnTo>
                <a:lnTo>
                  <a:pt x="4101" y="6828"/>
                </a:lnTo>
                <a:lnTo>
                  <a:pt x="4092" y="6833"/>
                </a:lnTo>
                <a:lnTo>
                  <a:pt x="4081" y="6838"/>
                </a:lnTo>
                <a:lnTo>
                  <a:pt x="4070" y="6842"/>
                </a:lnTo>
                <a:lnTo>
                  <a:pt x="4058" y="6847"/>
                </a:lnTo>
                <a:lnTo>
                  <a:pt x="4044" y="6849"/>
                </a:lnTo>
                <a:lnTo>
                  <a:pt x="4030" y="6851"/>
                </a:lnTo>
                <a:lnTo>
                  <a:pt x="4030" y="6798"/>
                </a:lnTo>
                <a:lnTo>
                  <a:pt x="3995" y="6798"/>
                </a:lnTo>
                <a:lnTo>
                  <a:pt x="4032" y="6747"/>
                </a:lnTo>
                <a:lnTo>
                  <a:pt x="4083" y="6763"/>
                </a:lnTo>
                <a:close/>
                <a:moveTo>
                  <a:pt x="4695" y="6422"/>
                </a:moveTo>
                <a:lnTo>
                  <a:pt x="4661" y="6477"/>
                </a:lnTo>
                <a:lnTo>
                  <a:pt x="4634" y="6517"/>
                </a:lnTo>
                <a:lnTo>
                  <a:pt x="4621" y="6533"/>
                </a:lnTo>
                <a:lnTo>
                  <a:pt x="4609" y="6546"/>
                </a:lnTo>
                <a:lnTo>
                  <a:pt x="4603" y="6552"/>
                </a:lnTo>
                <a:lnTo>
                  <a:pt x="4596" y="6557"/>
                </a:lnTo>
                <a:lnTo>
                  <a:pt x="4589" y="6562"/>
                </a:lnTo>
                <a:lnTo>
                  <a:pt x="4581" y="6566"/>
                </a:lnTo>
                <a:lnTo>
                  <a:pt x="4574" y="6570"/>
                </a:lnTo>
                <a:lnTo>
                  <a:pt x="4565" y="6573"/>
                </a:lnTo>
                <a:lnTo>
                  <a:pt x="4555" y="6576"/>
                </a:lnTo>
                <a:lnTo>
                  <a:pt x="4546" y="6578"/>
                </a:lnTo>
                <a:lnTo>
                  <a:pt x="4523" y="6582"/>
                </a:lnTo>
                <a:lnTo>
                  <a:pt x="4499" y="6584"/>
                </a:lnTo>
                <a:lnTo>
                  <a:pt x="4468" y="6585"/>
                </a:lnTo>
                <a:lnTo>
                  <a:pt x="4434" y="6586"/>
                </a:lnTo>
                <a:lnTo>
                  <a:pt x="4392" y="6586"/>
                </a:lnTo>
                <a:lnTo>
                  <a:pt x="4346" y="6586"/>
                </a:lnTo>
                <a:lnTo>
                  <a:pt x="4342" y="6569"/>
                </a:lnTo>
                <a:lnTo>
                  <a:pt x="4573" y="6510"/>
                </a:lnTo>
                <a:lnTo>
                  <a:pt x="4537" y="6466"/>
                </a:lnTo>
                <a:lnTo>
                  <a:pt x="4628" y="6463"/>
                </a:lnTo>
                <a:lnTo>
                  <a:pt x="4695" y="6422"/>
                </a:lnTo>
                <a:close/>
                <a:moveTo>
                  <a:pt x="3431" y="6235"/>
                </a:moveTo>
                <a:lnTo>
                  <a:pt x="3434" y="6228"/>
                </a:lnTo>
                <a:lnTo>
                  <a:pt x="3437" y="6222"/>
                </a:lnTo>
                <a:lnTo>
                  <a:pt x="3441" y="6215"/>
                </a:lnTo>
                <a:lnTo>
                  <a:pt x="3446" y="6208"/>
                </a:lnTo>
                <a:lnTo>
                  <a:pt x="3457" y="6196"/>
                </a:lnTo>
                <a:lnTo>
                  <a:pt x="3468" y="6184"/>
                </a:lnTo>
                <a:lnTo>
                  <a:pt x="3483" y="6172"/>
                </a:lnTo>
                <a:lnTo>
                  <a:pt x="3497" y="6161"/>
                </a:lnTo>
                <a:lnTo>
                  <a:pt x="3513" y="6150"/>
                </a:lnTo>
                <a:lnTo>
                  <a:pt x="3529" y="6138"/>
                </a:lnTo>
                <a:lnTo>
                  <a:pt x="3563" y="6117"/>
                </a:lnTo>
                <a:lnTo>
                  <a:pt x="3596" y="6096"/>
                </a:lnTo>
                <a:lnTo>
                  <a:pt x="3612" y="6086"/>
                </a:lnTo>
                <a:lnTo>
                  <a:pt x="3627" y="6074"/>
                </a:lnTo>
                <a:lnTo>
                  <a:pt x="3641" y="6064"/>
                </a:lnTo>
                <a:lnTo>
                  <a:pt x="3653" y="6053"/>
                </a:lnTo>
                <a:lnTo>
                  <a:pt x="3683" y="6024"/>
                </a:lnTo>
                <a:lnTo>
                  <a:pt x="3712" y="5998"/>
                </a:lnTo>
                <a:lnTo>
                  <a:pt x="3725" y="5986"/>
                </a:lnTo>
                <a:lnTo>
                  <a:pt x="3740" y="5977"/>
                </a:lnTo>
                <a:lnTo>
                  <a:pt x="3753" y="5968"/>
                </a:lnTo>
                <a:lnTo>
                  <a:pt x="3768" y="5960"/>
                </a:lnTo>
                <a:lnTo>
                  <a:pt x="3782" y="5952"/>
                </a:lnTo>
                <a:lnTo>
                  <a:pt x="3797" y="5947"/>
                </a:lnTo>
                <a:lnTo>
                  <a:pt x="3813" y="5942"/>
                </a:lnTo>
                <a:lnTo>
                  <a:pt x="3830" y="5939"/>
                </a:lnTo>
                <a:lnTo>
                  <a:pt x="3847" y="5936"/>
                </a:lnTo>
                <a:lnTo>
                  <a:pt x="3866" y="5935"/>
                </a:lnTo>
                <a:lnTo>
                  <a:pt x="3885" y="5935"/>
                </a:lnTo>
                <a:lnTo>
                  <a:pt x="3906" y="5936"/>
                </a:lnTo>
                <a:lnTo>
                  <a:pt x="3909" y="5963"/>
                </a:lnTo>
                <a:lnTo>
                  <a:pt x="3912" y="5983"/>
                </a:lnTo>
                <a:lnTo>
                  <a:pt x="3913" y="5993"/>
                </a:lnTo>
                <a:lnTo>
                  <a:pt x="3916" y="6001"/>
                </a:lnTo>
                <a:lnTo>
                  <a:pt x="3919" y="6008"/>
                </a:lnTo>
                <a:lnTo>
                  <a:pt x="3924" y="6015"/>
                </a:lnTo>
                <a:lnTo>
                  <a:pt x="3928" y="6021"/>
                </a:lnTo>
                <a:lnTo>
                  <a:pt x="3934" y="6026"/>
                </a:lnTo>
                <a:lnTo>
                  <a:pt x="3940" y="6030"/>
                </a:lnTo>
                <a:lnTo>
                  <a:pt x="3948" y="6033"/>
                </a:lnTo>
                <a:lnTo>
                  <a:pt x="3958" y="6036"/>
                </a:lnTo>
                <a:lnTo>
                  <a:pt x="3968" y="6038"/>
                </a:lnTo>
                <a:lnTo>
                  <a:pt x="3980" y="6040"/>
                </a:lnTo>
                <a:lnTo>
                  <a:pt x="3995" y="6041"/>
                </a:lnTo>
                <a:lnTo>
                  <a:pt x="3997" y="6060"/>
                </a:lnTo>
                <a:lnTo>
                  <a:pt x="3999" y="6075"/>
                </a:lnTo>
                <a:lnTo>
                  <a:pt x="4002" y="6089"/>
                </a:lnTo>
                <a:lnTo>
                  <a:pt x="4005" y="6101"/>
                </a:lnTo>
                <a:lnTo>
                  <a:pt x="4007" y="6113"/>
                </a:lnTo>
                <a:lnTo>
                  <a:pt x="4010" y="6128"/>
                </a:lnTo>
                <a:lnTo>
                  <a:pt x="4011" y="6144"/>
                </a:lnTo>
                <a:lnTo>
                  <a:pt x="4012" y="6165"/>
                </a:lnTo>
                <a:lnTo>
                  <a:pt x="4012" y="6218"/>
                </a:lnTo>
                <a:lnTo>
                  <a:pt x="4327" y="6279"/>
                </a:lnTo>
                <a:lnTo>
                  <a:pt x="4386" y="6409"/>
                </a:lnTo>
                <a:lnTo>
                  <a:pt x="4346" y="6411"/>
                </a:lnTo>
                <a:lnTo>
                  <a:pt x="4346" y="6463"/>
                </a:lnTo>
                <a:lnTo>
                  <a:pt x="4242" y="6410"/>
                </a:lnTo>
                <a:lnTo>
                  <a:pt x="4140" y="6617"/>
                </a:lnTo>
                <a:lnTo>
                  <a:pt x="4100" y="6622"/>
                </a:lnTo>
                <a:lnTo>
                  <a:pt x="4100" y="6534"/>
                </a:lnTo>
                <a:lnTo>
                  <a:pt x="4012" y="6552"/>
                </a:lnTo>
                <a:lnTo>
                  <a:pt x="4024" y="6527"/>
                </a:lnTo>
                <a:lnTo>
                  <a:pt x="4041" y="6488"/>
                </a:lnTo>
                <a:lnTo>
                  <a:pt x="4049" y="6468"/>
                </a:lnTo>
                <a:lnTo>
                  <a:pt x="4058" y="6450"/>
                </a:lnTo>
                <a:lnTo>
                  <a:pt x="4063" y="6437"/>
                </a:lnTo>
                <a:lnTo>
                  <a:pt x="4065" y="6428"/>
                </a:lnTo>
                <a:lnTo>
                  <a:pt x="4065" y="6393"/>
                </a:lnTo>
                <a:lnTo>
                  <a:pt x="4064" y="6383"/>
                </a:lnTo>
                <a:lnTo>
                  <a:pt x="4062" y="6374"/>
                </a:lnTo>
                <a:lnTo>
                  <a:pt x="4058" y="6365"/>
                </a:lnTo>
                <a:lnTo>
                  <a:pt x="4054" y="6358"/>
                </a:lnTo>
                <a:lnTo>
                  <a:pt x="4047" y="6352"/>
                </a:lnTo>
                <a:lnTo>
                  <a:pt x="4041" y="6346"/>
                </a:lnTo>
                <a:lnTo>
                  <a:pt x="4033" y="6342"/>
                </a:lnTo>
                <a:lnTo>
                  <a:pt x="4025" y="6337"/>
                </a:lnTo>
                <a:lnTo>
                  <a:pt x="4015" y="6334"/>
                </a:lnTo>
                <a:lnTo>
                  <a:pt x="4006" y="6331"/>
                </a:lnTo>
                <a:lnTo>
                  <a:pt x="3996" y="6329"/>
                </a:lnTo>
                <a:lnTo>
                  <a:pt x="3985" y="6327"/>
                </a:lnTo>
                <a:lnTo>
                  <a:pt x="3964" y="6325"/>
                </a:lnTo>
                <a:lnTo>
                  <a:pt x="3941" y="6323"/>
                </a:lnTo>
                <a:lnTo>
                  <a:pt x="3850" y="6442"/>
                </a:lnTo>
                <a:lnTo>
                  <a:pt x="3787" y="6553"/>
                </a:lnTo>
                <a:lnTo>
                  <a:pt x="3785" y="6599"/>
                </a:lnTo>
                <a:lnTo>
                  <a:pt x="3781" y="6644"/>
                </a:lnTo>
                <a:lnTo>
                  <a:pt x="3778" y="6667"/>
                </a:lnTo>
                <a:lnTo>
                  <a:pt x="3774" y="6688"/>
                </a:lnTo>
                <a:lnTo>
                  <a:pt x="3770" y="6708"/>
                </a:lnTo>
                <a:lnTo>
                  <a:pt x="3763" y="6727"/>
                </a:lnTo>
                <a:lnTo>
                  <a:pt x="3756" y="6744"/>
                </a:lnTo>
                <a:lnTo>
                  <a:pt x="3748" y="6761"/>
                </a:lnTo>
                <a:lnTo>
                  <a:pt x="3743" y="6768"/>
                </a:lnTo>
                <a:lnTo>
                  <a:pt x="3738" y="6775"/>
                </a:lnTo>
                <a:lnTo>
                  <a:pt x="3731" y="6781"/>
                </a:lnTo>
                <a:lnTo>
                  <a:pt x="3725" y="6788"/>
                </a:lnTo>
                <a:lnTo>
                  <a:pt x="3719" y="6794"/>
                </a:lnTo>
                <a:lnTo>
                  <a:pt x="3712" y="6798"/>
                </a:lnTo>
                <a:lnTo>
                  <a:pt x="3705" y="6803"/>
                </a:lnTo>
                <a:lnTo>
                  <a:pt x="3697" y="6806"/>
                </a:lnTo>
                <a:lnTo>
                  <a:pt x="3688" y="6809"/>
                </a:lnTo>
                <a:lnTo>
                  <a:pt x="3680" y="6812"/>
                </a:lnTo>
                <a:lnTo>
                  <a:pt x="3671" y="6815"/>
                </a:lnTo>
                <a:lnTo>
                  <a:pt x="3660" y="6816"/>
                </a:lnTo>
                <a:lnTo>
                  <a:pt x="3659" y="6622"/>
                </a:lnTo>
                <a:lnTo>
                  <a:pt x="3672" y="6602"/>
                </a:lnTo>
                <a:lnTo>
                  <a:pt x="3683" y="6582"/>
                </a:lnTo>
                <a:lnTo>
                  <a:pt x="3693" y="6564"/>
                </a:lnTo>
                <a:lnTo>
                  <a:pt x="3703" y="6545"/>
                </a:lnTo>
                <a:lnTo>
                  <a:pt x="3710" y="6526"/>
                </a:lnTo>
                <a:lnTo>
                  <a:pt x="3716" y="6510"/>
                </a:lnTo>
                <a:lnTo>
                  <a:pt x="3722" y="6493"/>
                </a:lnTo>
                <a:lnTo>
                  <a:pt x="3727" y="6477"/>
                </a:lnTo>
                <a:lnTo>
                  <a:pt x="3736" y="6447"/>
                </a:lnTo>
                <a:lnTo>
                  <a:pt x="3744" y="6420"/>
                </a:lnTo>
                <a:lnTo>
                  <a:pt x="3747" y="6407"/>
                </a:lnTo>
                <a:lnTo>
                  <a:pt x="3752" y="6395"/>
                </a:lnTo>
                <a:lnTo>
                  <a:pt x="3756" y="6384"/>
                </a:lnTo>
                <a:lnTo>
                  <a:pt x="3761" y="6373"/>
                </a:lnTo>
                <a:lnTo>
                  <a:pt x="3768" y="6362"/>
                </a:lnTo>
                <a:lnTo>
                  <a:pt x="3774" y="6353"/>
                </a:lnTo>
                <a:lnTo>
                  <a:pt x="3782" y="6344"/>
                </a:lnTo>
                <a:lnTo>
                  <a:pt x="3791" y="6335"/>
                </a:lnTo>
                <a:lnTo>
                  <a:pt x="3802" y="6328"/>
                </a:lnTo>
                <a:lnTo>
                  <a:pt x="3813" y="6321"/>
                </a:lnTo>
                <a:lnTo>
                  <a:pt x="3826" y="6315"/>
                </a:lnTo>
                <a:lnTo>
                  <a:pt x="3842" y="6310"/>
                </a:lnTo>
                <a:lnTo>
                  <a:pt x="3858" y="6304"/>
                </a:lnTo>
                <a:lnTo>
                  <a:pt x="3878" y="6300"/>
                </a:lnTo>
                <a:lnTo>
                  <a:pt x="3900" y="6296"/>
                </a:lnTo>
                <a:lnTo>
                  <a:pt x="3924" y="6293"/>
                </a:lnTo>
                <a:lnTo>
                  <a:pt x="3950" y="6291"/>
                </a:lnTo>
                <a:lnTo>
                  <a:pt x="3979" y="6289"/>
                </a:lnTo>
                <a:lnTo>
                  <a:pt x="4012" y="6288"/>
                </a:lnTo>
                <a:lnTo>
                  <a:pt x="4047" y="6288"/>
                </a:lnTo>
                <a:lnTo>
                  <a:pt x="3966" y="6223"/>
                </a:lnTo>
                <a:lnTo>
                  <a:pt x="3980" y="6184"/>
                </a:lnTo>
                <a:lnTo>
                  <a:pt x="3787" y="6247"/>
                </a:lnTo>
                <a:lnTo>
                  <a:pt x="3792" y="6226"/>
                </a:lnTo>
                <a:lnTo>
                  <a:pt x="3740" y="6173"/>
                </a:lnTo>
                <a:lnTo>
                  <a:pt x="3786" y="6114"/>
                </a:lnTo>
                <a:lnTo>
                  <a:pt x="3774" y="6098"/>
                </a:lnTo>
                <a:lnTo>
                  <a:pt x="3557" y="6238"/>
                </a:lnTo>
                <a:lnTo>
                  <a:pt x="3431" y="6235"/>
                </a:lnTo>
                <a:close/>
                <a:moveTo>
                  <a:pt x="3748" y="5831"/>
                </a:moveTo>
                <a:lnTo>
                  <a:pt x="3770" y="5794"/>
                </a:lnTo>
                <a:lnTo>
                  <a:pt x="3781" y="5775"/>
                </a:lnTo>
                <a:lnTo>
                  <a:pt x="3784" y="5772"/>
                </a:lnTo>
                <a:lnTo>
                  <a:pt x="3787" y="5770"/>
                </a:lnTo>
                <a:lnTo>
                  <a:pt x="3791" y="5768"/>
                </a:lnTo>
                <a:lnTo>
                  <a:pt x="3798" y="5765"/>
                </a:lnTo>
                <a:lnTo>
                  <a:pt x="3813" y="5763"/>
                </a:lnTo>
                <a:lnTo>
                  <a:pt x="3836" y="5760"/>
                </a:lnTo>
                <a:lnTo>
                  <a:pt x="3836" y="5848"/>
                </a:lnTo>
                <a:lnTo>
                  <a:pt x="3748" y="5831"/>
                </a:lnTo>
                <a:close/>
                <a:moveTo>
                  <a:pt x="3157" y="5294"/>
                </a:moveTo>
                <a:lnTo>
                  <a:pt x="3157" y="5309"/>
                </a:lnTo>
                <a:lnTo>
                  <a:pt x="3156" y="5323"/>
                </a:lnTo>
                <a:lnTo>
                  <a:pt x="3154" y="5334"/>
                </a:lnTo>
                <a:lnTo>
                  <a:pt x="3153" y="5342"/>
                </a:lnTo>
                <a:lnTo>
                  <a:pt x="3151" y="5350"/>
                </a:lnTo>
                <a:lnTo>
                  <a:pt x="3150" y="5358"/>
                </a:lnTo>
                <a:lnTo>
                  <a:pt x="3149" y="5365"/>
                </a:lnTo>
                <a:lnTo>
                  <a:pt x="3150" y="5373"/>
                </a:lnTo>
                <a:lnTo>
                  <a:pt x="3171" y="5619"/>
                </a:lnTo>
                <a:lnTo>
                  <a:pt x="3219" y="5641"/>
                </a:lnTo>
                <a:lnTo>
                  <a:pt x="3198" y="5759"/>
                </a:lnTo>
                <a:lnTo>
                  <a:pt x="3149" y="5777"/>
                </a:lnTo>
                <a:lnTo>
                  <a:pt x="3167" y="5673"/>
                </a:lnTo>
                <a:lnTo>
                  <a:pt x="3123" y="5612"/>
                </a:lnTo>
                <a:lnTo>
                  <a:pt x="3135" y="5550"/>
                </a:lnTo>
                <a:lnTo>
                  <a:pt x="3112" y="5543"/>
                </a:lnTo>
                <a:lnTo>
                  <a:pt x="3095" y="5536"/>
                </a:lnTo>
                <a:lnTo>
                  <a:pt x="3088" y="5533"/>
                </a:lnTo>
                <a:lnTo>
                  <a:pt x="3083" y="5530"/>
                </a:lnTo>
                <a:lnTo>
                  <a:pt x="3078" y="5527"/>
                </a:lnTo>
                <a:lnTo>
                  <a:pt x="3074" y="5523"/>
                </a:lnTo>
                <a:lnTo>
                  <a:pt x="3071" y="5520"/>
                </a:lnTo>
                <a:lnTo>
                  <a:pt x="3069" y="5517"/>
                </a:lnTo>
                <a:lnTo>
                  <a:pt x="3067" y="5514"/>
                </a:lnTo>
                <a:lnTo>
                  <a:pt x="3065" y="5510"/>
                </a:lnTo>
                <a:lnTo>
                  <a:pt x="3064" y="5503"/>
                </a:lnTo>
                <a:lnTo>
                  <a:pt x="3064" y="5497"/>
                </a:lnTo>
                <a:lnTo>
                  <a:pt x="3064" y="5490"/>
                </a:lnTo>
                <a:lnTo>
                  <a:pt x="3064" y="5483"/>
                </a:lnTo>
                <a:lnTo>
                  <a:pt x="3063" y="5476"/>
                </a:lnTo>
                <a:lnTo>
                  <a:pt x="3061" y="5469"/>
                </a:lnTo>
                <a:lnTo>
                  <a:pt x="3059" y="5465"/>
                </a:lnTo>
                <a:lnTo>
                  <a:pt x="3056" y="5462"/>
                </a:lnTo>
                <a:lnTo>
                  <a:pt x="3053" y="5458"/>
                </a:lnTo>
                <a:lnTo>
                  <a:pt x="3049" y="5455"/>
                </a:lnTo>
                <a:lnTo>
                  <a:pt x="3038" y="5447"/>
                </a:lnTo>
                <a:lnTo>
                  <a:pt x="3022" y="5439"/>
                </a:lnTo>
                <a:lnTo>
                  <a:pt x="3157" y="5294"/>
                </a:lnTo>
                <a:close/>
                <a:moveTo>
                  <a:pt x="6006" y="4521"/>
                </a:moveTo>
                <a:lnTo>
                  <a:pt x="6015" y="4537"/>
                </a:lnTo>
                <a:lnTo>
                  <a:pt x="6051" y="4549"/>
                </a:lnTo>
                <a:lnTo>
                  <a:pt x="6031" y="4704"/>
                </a:lnTo>
                <a:lnTo>
                  <a:pt x="5780" y="4822"/>
                </a:lnTo>
                <a:lnTo>
                  <a:pt x="6006" y="4521"/>
                </a:lnTo>
                <a:close/>
                <a:moveTo>
                  <a:pt x="2736" y="4165"/>
                </a:moveTo>
                <a:lnTo>
                  <a:pt x="2733" y="4176"/>
                </a:lnTo>
                <a:lnTo>
                  <a:pt x="2727" y="4189"/>
                </a:lnTo>
                <a:lnTo>
                  <a:pt x="2719" y="4202"/>
                </a:lnTo>
                <a:lnTo>
                  <a:pt x="2708" y="4217"/>
                </a:lnTo>
                <a:lnTo>
                  <a:pt x="2697" y="4231"/>
                </a:lnTo>
                <a:lnTo>
                  <a:pt x="2683" y="4247"/>
                </a:lnTo>
                <a:lnTo>
                  <a:pt x="2668" y="4263"/>
                </a:lnTo>
                <a:lnTo>
                  <a:pt x="2652" y="4280"/>
                </a:lnTo>
                <a:lnTo>
                  <a:pt x="2634" y="4296"/>
                </a:lnTo>
                <a:lnTo>
                  <a:pt x="2615" y="4314"/>
                </a:lnTo>
                <a:lnTo>
                  <a:pt x="2596" y="4331"/>
                </a:lnTo>
                <a:lnTo>
                  <a:pt x="2574" y="4349"/>
                </a:lnTo>
                <a:lnTo>
                  <a:pt x="2531" y="4385"/>
                </a:lnTo>
                <a:lnTo>
                  <a:pt x="2484" y="4420"/>
                </a:lnTo>
                <a:lnTo>
                  <a:pt x="2436" y="4455"/>
                </a:lnTo>
                <a:lnTo>
                  <a:pt x="2388" y="4488"/>
                </a:lnTo>
                <a:lnTo>
                  <a:pt x="2341" y="4519"/>
                </a:lnTo>
                <a:lnTo>
                  <a:pt x="2295" y="4547"/>
                </a:lnTo>
                <a:lnTo>
                  <a:pt x="2252" y="4571"/>
                </a:lnTo>
                <a:lnTo>
                  <a:pt x="2212" y="4592"/>
                </a:lnTo>
                <a:lnTo>
                  <a:pt x="2193" y="4600"/>
                </a:lnTo>
                <a:lnTo>
                  <a:pt x="2177" y="4607"/>
                </a:lnTo>
                <a:lnTo>
                  <a:pt x="2161" y="4613"/>
                </a:lnTo>
                <a:lnTo>
                  <a:pt x="2147" y="4617"/>
                </a:lnTo>
                <a:lnTo>
                  <a:pt x="2103" y="4555"/>
                </a:lnTo>
                <a:lnTo>
                  <a:pt x="2094" y="4530"/>
                </a:lnTo>
                <a:lnTo>
                  <a:pt x="2147" y="4530"/>
                </a:lnTo>
                <a:lnTo>
                  <a:pt x="2156" y="4529"/>
                </a:lnTo>
                <a:lnTo>
                  <a:pt x="2165" y="4525"/>
                </a:lnTo>
                <a:lnTo>
                  <a:pt x="2175" y="4521"/>
                </a:lnTo>
                <a:lnTo>
                  <a:pt x="2185" y="4515"/>
                </a:lnTo>
                <a:lnTo>
                  <a:pt x="2205" y="4501"/>
                </a:lnTo>
                <a:lnTo>
                  <a:pt x="2226" y="4483"/>
                </a:lnTo>
                <a:lnTo>
                  <a:pt x="2249" y="4466"/>
                </a:lnTo>
                <a:lnTo>
                  <a:pt x="2273" y="4448"/>
                </a:lnTo>
                <a:lnTo>
                  <a:pt x="2284" y="4441"/>
                </a:lnTo>
                <a:lnTo>
                  <a:pt x="2297" y="4434"/>
                </a:lnTo>
                <a:lnTo>
                  <a:pt x="2310" y="4428"/>
                </a:lnTo>
                <a:lnTo>
                  <a:pt x="2323" y="4423"/>
                </a:lnTo>
                <a:lnTo>
                  <a:pt x="2300" y="4266"/>
                </a:lnTo>
                <a:lnTo>
                  <a:pt x="2392" y="4302"/>
                </a:lnTo>
                <a:lnTo>
                  <a:pt x="2372" y="4370"/>
                </a:lnTo>
                <a:lnTo>
                  <a:pt x="2489" y="4340"/>
                </a:lnTo>
                <a:lnTo>
                  <a:pt x="2736" y="4165"/>
                </a:lnTo>
                <a:close/>
                <a:moveTo>
                  <a:pt x="2446" y="3456"/>
                </a:moveTo>
                <a:lnTo>
                  <a:pt x="2147" y="3808"/>
                </a:lnTo>
                <a:lnTo>
                  <a:pt x="2147" y="3861"/>
                </a:lnTo>
                <a:lnTo>
                  <a:pt x="2164" y="3859"/>
                </a:lnTo>
                <a:lnTo>
                  <a:pt x="2179" y="3856"/>
                </a:lnTo>
                <a:lnTo>
                  <a:pt x="2189" y="3854"/>
                </a:lnTo>
                <a:lnTo>
                  <a:pt x="2197" y="3851"/>
                </a:lnTo>
                <a:lnTo>
                  <a:pt x="2203" y="3849"/>
                </a:lnTo>
                <a:lnTo>
                  <a:pt x="2207" y="3846"/>
                </a:lnTo>
                <a:lnTo>
                  <a:pt x="2211" y="3843"/>
                </a:lnTo>
                <a:lnTo>
                  <a:pt x="2213" y="3840"/>
                </a:lnTo>
                <a:lnTo>
                  <a:pt x="2215" y="3838"/>
                </a:lnTo>
                <a:lnTo>
                  <a:pt x="2216" y="3835"/>
                </a:lnTo>
                <a:lnTo>
                  <a:pt x="2218" y="3833"/>
                </a:lnTo>
                <a:lnTo>
                  <a:pt x="2222" y="3830"/>
                </a:lnTo>
                <a:lnTo>
                  <a:pt x="2226" y="3829"/>
                </a:lnTo>
                <a:lnTo>
                  <a:pt x="2232" y="3826"/>
                </a:lnTo>
                <a:lnTo>
                  <a:pt x="2242" y="3826"/>
                </a:lnTo>
                <a:lnTo>
                  <a:pt x="2253" y="3825"/>
                </a:lnTo>
                <a:lnTo>
                  <a:pt x="2268" y="3826"/>
                </a:lnTo>
                <a:lnTo>
                  <a:pt x="2279" y="3827"/>
                </a:lnTo>
                <a:lnTo>
                  <a:pt x="2283" y="3827"/>
                </a:lnTo>
                <a:lnTo>
                  <a:pt x="2286" y="3830"/>
                </a:lnTo>
                <a:lnTo>
                  <a:pt x="2288" y="3831"/>
                </a:lnTo>
                <a:lnTo>
                  <a:pt x="2290" y="3833"/>
                </a:lnTo>
                <a:lnTo>
                  <a:pt x="2295" y="3843"/>
                </a:lnTo>
                <a:lnTo>
                  <a:pt x="2306" y="3861"/>
                </a:lnTo>
                <a:lnTo>
                  <a:pt x="2227" y="3901"/>
                </a:lnTo>
                <a:lnTo>
                  <a:pt x="2306" y="3913"/>
                </a:lnTo>
                <a:lnTo>
                  <a:pt x="2316" y="3913"/>
                </a:lnTo>
                <a:lnTo>
                  <a:pt x="2325" y="3912"/>
                </a:lnTo>
                <a:lnTo>
                  <a:pt x="2331" y="3911"/>
                </a:lnTo>
                <a:lnTo>
                  <a:pt x="2337" y="3909"/>
                </a:lnTo>
                <a:lnTo>
                  <a:pt x="2346" y="3904"/>
                </a:lnTo>
                <a:lnTo>
                  <a:pt x="2358" y="3896"/>
                </a:lnTo>
                <a:lnTo>
                  <a:pt x="2295" y="4013"/>
                </a:lnTo>
                <a:lnTo>
                  <a:pt x="2183" y="4041"/>
                </a:lnTo>
                <a:lnTo>
                  <a:pt x="2223" y="4103"/>
                </a:lnTo>
                <a:lnTo>
                  <a:pt x="2165" y="4107"/>
                </a:lnTo>
                <a:lnTo>
                  <a:pt x="2155" y="4108"/>
                </a:lnTo>
                <a:lnTo>
                  <a:pt x="2145" y="4111"/>
                </a:lnTo>
                <a:lnTo>
                  <a:pt x="2133" y="4117"/>
                </a:lnTo>
                <a:lnTo>
                  <a:pt x="2121" y="4124"/>
                </a:lnTo>
                <a:lnTo>
                  <a:pt x="2095" y="4140"/>
                </a:lnTo>
                <a:lnTo>
                  <a:pt x="2067" y="4160"/>
                </a:lnTo>
                <a:lnTo>
                  <a:pt x="2053" y="4170"/>
                </a:lnTo>
                <a:lnTo>
                  <a:pt x="2038" y="4180"/>
                </a:lnTo>
                <a:lnTo>
                  <a:pt x="2024" y="4188"/>
                </a:lnTo>
                <a:lnTo>
                  <a:pt x="2009" y="4196"/>
                </a:lnTo>
                <a:lnTo>
                  <a:pt x="1995" y="4203"/>
                </a:lnTo>
                <a:lnTo>
                  <a:pt x="1981" y="4208"/>
                </a:lnTo>
                <a:lnTo>
                  <a:pt x="1974" y="4211"/>
                </a:lnTo>
                <a:lnTo>
                  <a:pt x="1967" y="4212"/>
                </a:lnTo>
                <a:lnTo>
                  <a:pt x="1960" y="4213"/>
                </a:lnTo>
                <a:lnTo>
                  <a:pt x="1953" y="4213"/>
                </a:lnTo>
                <a:lnTo>
                  <a:pt x="1945" y="4212"/>
                </a:lnTo>
                <a:lnTo>
                  <a:pt x="1939" y="4210"/>
                </a:lnTo>
                <a:lnTo>
                  <a:pt x="1934" y="4205"/>
                </a:lnTo>
                <a:lnTo>
                  <a:pt x="1931" y="4201"/>
                </a:lnTo>
                <a:lnTo>
                  <a:pt x="1925" y="4190"/>
                </a:lnTo>
                <a:lnTo>
                  <a:pt x="1918" y="4177"/>
                </a:lnTo>
                <a:lnTo>
                  <a:pt x="1901" y="4198"/>
                </a:lnTo>
                <a:lnTo>
                  <a:pt x="1883" y="4222"/>
                </a:lnTo>
                <a:lnTo>
                  <a:pt x="1866" y="4247"/>
                </a:lnTo>
                <a:lnTo>
                  <a:pt x="1848" y="4272"/>
                </a:lnTo>
                <a:lnTo>
                  <a:pt x="1814" y="4328"/>
                </a:lnTo>
                <a:lnTo>
                  <a:pt x="1780" y="4387"/>
                </a:lnTo>
                <a:lnTo>
                  <a:pt x="1747" y="4447"/>
                </a:lnTo>
                <a:lnTo>
                  <a:pt x="1714" y="4506"/>
                </a:lnTo>
                <a:lnTo>
                  <a:pt x="1682" y="4562"/>
                </a:lnTo>
                <a:lnTo>
                  <a:pt x="1651" y="4613"/>
                </a:lnTo>
                <a:lnTo>
                  <a:pt x="1633" y="4642"/>
                </a:lnTo>
                <a:lnTo>
                  <a:pt x="1616" y="4672"/>
                </a:lnTo>
                <a:lnTo>
                  <a:pt x="1599" y="4701"/>
                </a:lnTo>
                <a:lnTo>
                  <a:pt x="1584" y="4730"/>
                </a:lnTo>
                <a:lnTo>
                  <a:pt x="1553" y="4790"/>
                </a:lnTo>
                <a:lnTo>
                  <a:pt x="1524" y="4850"/>
                </a:lnTo>
                <a:lnTo>
                  <a:pt x="1495" y="4910"/>
                </a:lnTo>
                <a:lnTo>
                  <a:pt x="1467" y="4970"/>
                </a:lnTo>
                <a:lnTo>
                  <a:pt x="1438" y="5031"/>
                </a:lnTo>
                <a:lnTo>
                  <a:pt x="1408" y="5092"/>
                </a:lnTo>
                <a:lnTo>
                  <a:pt x="1393" y="5124"/>
                </a:lnTo>
                <a:lnTo>
                  <a:pt x="1377" y="5155"/>
                </a:lnTo>
                <a:lnTo>
                  <a:pt x="1364" y="5187"/>
                </a:lnTo>
                <a:lnTo>
                  <a:pt x="1351" y="5219"/>
                </a:lnTo>
                <a:lnTo>
                  <a:pt x="1324" y="5282"/>
                </a:lnTo>
                <a:lnTo>
                  <a:pt x="1299" y="5345"/>
                </a:lnTo>
                <a:lnTo>
                  <a:pt x="1274" y="5408"/>
                </a:lnTo>
                <a:lnTo>
                  <a:pt x="1249" y="5471"/>
                </a:lnTo>
                <a:lnTo>
                  <a:pt x="1222" y="5535"/>
                </a:lnTo>
                <a:lnTo>
                  <a:pt x="1194" y="5599"/>
                </a:lnTo>
                <a:lnTo>
                  <a:pt x="1183" y="5625"/>
                </a:lnTo>
                <a:lnTo>
                  <a:pt x="1171" y="5654"/>
                </a:lnTo>
                <a:lnTo>
                  <a:pt x="1159" y="5688"/>
                </a:lnTo>
                <a:lnTo>
                  <a:pt x="1147" y="5723"/>
                </a:lnTo>
                <a:lnTo>
                  <a:pt x="1122" y="5801"/>
                </a:lnTo>
                <a:lnTo>
                  <a:pt x="1097" y="5882"/>
                </a:lnTo>
                <a:lnTo>
                  <a:pt x="1072" y="5961"/>
                </a:lnTo>
                <a:lnTo>
                  <a:pt x="1047" y="6031"/>
                </a:lnTo>
                <a:lnTo>
                  <a:pt x="1036" y="6062"/>
                </a:lnTo>
                <a:lnTo>
                  <a:pt x="1024" y="6090"/>
                </a:lnTo>
                <a:lnTo>
                  <a:pt x="1014" y="6112"/>
                </a:lnTo>
                <a:lnTo>
                  <a:pt x="1004" y="6130"/>
                </a:lnTo>
                <a:lnTo>
                  <a:pt x="1004" y="6183"/>
                </a:lnTo>
                <a:lnTo>
                  <a:pt x="1023" y="6130"/>
                </a:lnTo>
                <a:lnTo>
                  <a:pt x="1102" y="6207"/>
                </a:lnTo>
                <a:lnTo>
                  <a:pt x="1103" y="6253"/>
                </a:lnTo>
                <a:lnTo>
                  <a:pt x="1077" y="6291"/>
                </a:lnTo>
                <a:lnTo>
                  <a:pt x="1112" y="6339"/>
                </a:lnTo>
                <a:lnTo>
                  <a:pt x="1067" y="6408"/>
                </a:lnTo>
                <a:lnTo>
                  <a:pt x="1039" y="6411"/>
                </a:lnTo>
                <a:lnTo>
                  <a:pt x="1055" y="6358"/>
                </a:lnTo>
                <a:lnTo>
                  <a:pt x="968" y="6358"/>
                </a:lnTo>
                <a:lnTo>
                  <a:pt x="968" y="6323"/>
                </a:lnTo>
                <a:lnTo>
                  <a:pt x="1056" y="6323"/>
                </a:lnTo>
                <a:lnTo>
                  <a:pt x="1004" y="6218"/>
                </a:lnTo>
                <a:lnTo>
                  <a:pt x="968" y="6235"/>
                </a:lnTo>
                <a:lnTo>
                  <a:pt x="967" y="6255"/>
                </a:lnTo>
                <a:lnTo>
                  <a:pt x="965" y="6276"/>
                </a:lnTo>
                <a:lnTo>
                  <a:pt x="962" y="6299"/>
                </a:lnTo>
                <a:lnTo>
                  <a:pt x="958" y="6323"/>
                </a:lnTo>
                <a:lnTo>
                  <a:pt x="947" y="6377"/>
                </a:lnTo>
                <a:lnTo>
                  <a:pt x="933" y="6435"/>
                </a:lnTo>
                <a:lnTo>
                  <a:pt x="918" y="6495"/>
                </a:lnTo>
                <a:lnTo>
                  <a:pt x="901" y="6559"/>
                </a:lnTo>
                <a:lnTo>
                  <a:pt x="885" y="6625"/>
                </a:lnTo>
                <a:lnTo>
                  <a:pt x="868" y="6691"/>
                </a:lnTo>
                <a:lnTo>
                  <a:pt x="852" y="6756"/>
                </a:lnTo>
                <a:lnTo>
                  <a:pt x="837" y="6820"/>
                </a:lnTo>
                <a:lnTo>
                  <a:pt x="831" y="6851"/>
                </a:lnTo>
                <a:lnTo>
                  <a:pt x="826" y="6881"/>
                </a:lnTo>
                <a:lnTo>
                  <a:pt x="821" y="6911"/>
                </a:lnTo>
                <a:lnTo>
                  <a:pt x="817" y="6938"/>
                </a:lnTo>
                <a:lnTo>
                  <a:pt x="814" y="6966"/>
                </a:lnTo>
                <a:lnTo>
                  <a:pt x="812" y="6992"/>
                </a:lnTo>
                <a:lnTo>
                  <a:pt x="812" y="7017"/>
                </a:lnTo>
                <a:lnTo>
                  <a:pt x="812" y="7040"/>
                </a:lnTo>
                <a:lnTo>
                  <a:pt x="814" y="7061"/>
                </a:lnTo>
                <a:lnTo>
                  <a:pt x="817" y="7081"/>
                </a:lnTo>
                <a:lnTo>
                  <a:pt x="821" y="7098"/>
                </a:lnTo>
                <a:lnTo>
                  <a:pt x="828" y="7114"/>
                </a:lnTo>
                <a:lnTo>
                  <a:pt x="793" y="7115"/>
                </a:lnTo>
                <a:lnTo>
                  <a:pt x="792" y="7273"/>
                </a:lnTo>
                <a:lnTo>
                  <a:pt x="782" y="7292"/>
                </a:lnTo>
                <a:lnTo>
                  <a:pt x="771" y="7314"/>
                </a:lnTo>
                <a:lnTo>
                  <a:pt x="767" y="7326"/>
                </a:lnTo>
                <a:lnTo>
                  <a:pt x="764" y="7337"/>
                </a:lnTo>
                <a:lnTo>
                  <a:pt x="763" y="7343"/>
                </a:lnTo>
                <a:lnTo>
                  <a:pt x="762" y="7349"/>
                </a:lnTo>
                <a:lnTo>
                  <a:pt x="763" y="7354"/>
                </a:lnTo>
                <a:lnTo>
                  <a:pt x="763" y="7361"/>
                </a:lnTo>
                <a:lnTo>
                  <a:pt x="757" y="7554"/>
                </a:lnTo>
                <a:lnTo>
                  <a:pt x="748" y="7566"/>
                </a:lnTo>
                <a:lnTo>
                  <a:pt x="735" y="7583"/>
                </a:lnTo>
                <a:lnTo>
                  <a:pt x="725" y="7597"/>
                </a:lnTo>
                <a:lnTo>
                  <a:pt x="719" y="7607"/>
                </a:lnTo>
                <a:lnTo>
                  <a:pt x="756" y="7856"/>
                </a:lnTo>
                <a:lnTo>
                  <a:pt x="703" y="7836"/>
                </a:lnTo>
                <a:lnTo>
                  <a:pt x="722" y="8152"/>
                </a:lnTo>
                <a:lnTo>
                  <a:pt x="737" y="7888"/>
                </a:lnTo>
                <a:lnTo>
                  <a:pt x="760" y="7888"/>
                </a:lnTo>
                <a:lnTo>
                  <a:pt x="782" y="7890"/>
                </a:lnTo>
                <a:lnTo>
                  <a:pt x="801" y="7893"/>
                </a:lnTo>
                <a:lnTo>
                  <a:pt x="820" y="7898"/>
                </a:lnTo>
                <a:lnTo>
                  <a:pt x="836" y="7902"/>
                </a:lnTo>
                <a:lnTo>
                  <a:pt x="853" y="7908"/>
                </a:lnTo>
                <a:lnTo>
                  <a:pt x="867" y="7915"/>
                </a:lnTo>
                <a:lnTo>
                  <a:pt x="882" y="7922"/>
                </a:lnTo>
                <a:lnTo>
                  <a:pt x="895" y="7932"/>
                </a:lnTo>
                <a:lnTo>
                  <a:pt x="907" y="7941"/>
                </a:lnTo>
                <a:lnTo>
                  <a:pt x="918" y="7950"/>
                </a:lnTo>
                <a:lnTo>
                  <a:pt x="929" y="7962"/>
                </a:lnTo>
                <a:lnTo>
                  <a:pt x="940" y="7973"/>
                </a:lnTo>
                <a:lnTo>
                  <a:pt x="950" y="7985"/>
                </a:lnTo>
                <a:lnTo>
                  <a:pt x="959" y="7998"/>
                </a:lnTo>
                <a:lnTo>
                  <a:pt x="968" y="8011"/>
                </a:lnTo>
                <a:lnTo>
                  <a:pt x="997" y="8238"/>
                </a:lnTo>
                <a:lnTo>
                  <a:pt x="1013" y="8253"/>
                </a:lnTo>
                <a:lnTo>
                  <a:pt x="1030" y="8268"/>
                </a:lnTo>
                <a:lnTo>
                  <a:pt x="1049" y="8286"/>
                </a:lnTo>
                <a:lnTo>
                  <a:pt x="1068" y="8304"/>
                </a:lnTo>
                <a:lnTo>
                  <a:pt x="1076" y="8315"/>
                </a:lnTo>
                <a:lnTo>
                  <a:pt x="1083" y="8325"/>
                </a:lnTo>
                <a:lnTo>
                  <a:pt x="1090" y="8335"/>
                </a:lnTo>
                <a:lnTo>
                  <a:pt x="1097" y="8347"/>
                </a:lnTo>
                <a:lnTo>
                  <a:pt x="1102" y="8359"/>
                </a:lnTo>
                <a:lnTo>
                  <a:pt x="1106" y="8372"/>
                </a:lnTo>
                <a:lnTo>
                  <a:pt x="1108" y="8385"/>
                </a:lnTo>
                <a:lnTo>
                  <a:pt x="1109" y="8398"/>
                </a:lnTo>
                <a:lnTo>
                  <a:pt x="1109" y="8451"/>
                </a:lnTo>
                <a:lnTo>
                  <a:pt x="1109" y="8467"/>
                </a:lnTo>
                <a:lnTo>
                  <a:pt x="1108" y="8479"/>
                </a:lnTo>
                <a:lnTo>
                  <a:pt x="1106" y="8489"/>
                </a:lnTo>
                <a:lnTo>
                  <a:pt x="1104" y="8499"/>
                </a:lnTo>
                <a:lnTo>
                  <a:pt x="1098" y="8515"/>
                </a:lnTo>
                <a:lnTo>
                  <a:pt x="1091" y="8539"/>
                </a:lnTo>
                <a:lnTo>
                  <a:pt x="1039" y="8539"/>
                </a:lnTo>
                <a:lnTo>
                  <a:pt x="1049" y="8554"/>
                </a:lnTo>
                <a:lnTo>
                  <a:pt x="1059" y="8568"/>
                </a:lnTo>
                <a:lnTo>
                  <a:pt x="1070" y="8580"/>
                </a:lnTo>
                <a:lnTo>
                  <a:pt x="1079" y="8590"/>
                </a:lnTo>
                <a:lnTo>
                  <a:pt x="1088" y="8600"/>
                </a:lnTo>
                <a:lnTo>
                  <a:pt x="1098" y="8608"/>
                </a:lnTo>
                <a:lnTo>
                  <a:pt x="1107" y="8614"/>
                </a:lnTo>
                <a:lnTo>
                  <a:pt x="1115" y="8620"/>
                </a:lnTo>
                <a:lnTo>
                  <a:pt x="1145" y="8637"/>
                </a:lnTo>
                <a:lnTo>
                  <a:pt x="1170" y="8648"/>
                </a:lnTo>
                <a:lnTo>
                  <a:pt x="1175" y="8652"/>
                </a:lnTo>
                <a:lnTo>
                  <a:pt x="1180" y="8655"/>
                </a:lnTo>
                <a:lnTo>
                  <a:pt x="1185" y="8660"/>
                </a:lnTo>
                <a:lnTo>
                  <a:pt x="1189" y="8665"/>
                </a:lnTo>
                <a:lnTo>
                  <a:pt x="1194" y="8670"/>
                </a:lnTo>
                <a:lnTo>
                  <a:pt x="1197" y="8677"/>
                </a:lnTo>
                <a:lnTo>
                  <a:pt x="1201" y="8684"/>
                </a:lnTo>
                <a:lnTo>
                  <a:pt x="1204" y="8693"/>
                </a:lnTo>
                <a:lnTo>
                  <a:pt x="1206" y="8703"/>
                </a:lnTo>
                <a:lnTo>
                  <a:pt x="1208" y="8714"/>
                </a:lnTo>
                <a:lnTo>
                  <a:pt x="1210" y="8728"/>
                </a:lnTo>
                <a:lnTo>
                  <a:pt x="1212" y="8742"/>
                </a:lnTo>
                <a:lnTo>
                  <a:pt x="1214" y="8777"/>
                </a:lnTo>
                <a:lnTo>
                  <a:pt x="1214" y="8821"/>
                </a:lnTo>
                <a:lnTo>
                  <a:pt x="1225" y="8835"/>
                </a:lnTo>
                <a:lnTo>
                  <a:pt x="1235" y="8847"/>
                </a:lnTo>
                <a:lnTo>
                  <a:pt x="1246" y="8859"/>
                </a:lnTo>
                <a:lnTo>
                  <a:pt x="1257" y="8869"/>
                </a:lnTo>
                <a:lnTo>
                  <a:pt x="1276" y="8888"/>
                </a:lnTo>
                <a:lnTo>
                  <a:pt x="1296" y="8905"/>
                </a:lnTo>
                <a:lnTo>
                  <a:pt x="1304" y="8915"/>
                </a:lnTo>
                <a:lnTo>
                  <a:pt x="1312" y="8925"/>
                </a:lnTo>
                <a:lnTo>
                  <a:pt x="1319" y="8935"/>
                </a:lnTo>
                <a:lnTo>
                  <a:pt x="1325" y="8948"/>
                </a:lnTo>
                <a:lnTo>
                  <a:pt x="1330" y="8961"/>
                </a:lnTo>
                <a:lnTo>
                  <a:pt x="1334" y="8977"/>
                </a:lnTo>
                <a:lnTo>
                  <a:pt x="1336" y="8994"/>
                </a:lnTo>
                <a:lnTo>
                  <a:pt x="1338" y="9014"/>
                </a:lnTo>
                <a:lnTo>
                  <a:pt x="1394" y="8965"/>
                </a:lnTo>
                <a:lnTo>
                  <a:pt x="1313" y="8863"/>
                </a:lnTo>
                <a:lnTo>
                  <a:pt x="1315" y="8857"/>
                </a:lnTo>
                <a:lnTo>
                  <a:pt x="1316" y="8850"/>
                </a:lnTo>
                <a:lnTo>
                  <a:pt x="1316" y="8839"/>
                </a:lnTo>
                <a:lnTo>
                  <a:pt x="1315" y="8829"/>
                </a:lnTo>
                <a:lnTo>
                  <a:pt x="1312" y="8802"/>
                </a:lnTo>
                <a:lnTo>
                  <a:pt x="1307" y="8772"/>
                </a:lnTo>
                <a:lnTo>
                  <a:pt x="1300" y="8738"/>
                </a:lnTo>
                <a:lnTo>
                  <a:pt x="1291" y="8702"/>
                </a:lnTo>
                <a:lnTo>
                  <a:pt x="1280" y="8665"/>
                </a:lnTo>
                <a:lnTo>
                  <a:pt x="1269" y="8627"/>
                </a:lnTo>
                <a:lnTo>
                  <a:pt x="1256" y="8588"/>
                </a:lnTo>
                <a:lnTo>
                  <a:pt x="1242" y="8552"/>
                </a:lnTo>
                <a:lnTo>
                  <a:pt x="1229" y="8518"/>
                </a:lnTo>
                <a:lnTo>
                  <a:pt x="1214" y="8487"/>
                </a:lnTo>
                <a:lnTo>
                  <a:pt x="1207" y="8474"/>
                </a:lnTo>
                <a:lnTo>
                  <a:pt x="1201" y="8460"/>
                </a:lnTo>
                <a:lnTo>
                  <a:pt x="1194" y="8449"/>
                </a:lnTo>
                <a:lnTo>
                  <a:pt x="1186" y="8440"/>
                </a:lnTo>
                <a:lnTo>
                  <a:pt x="1180" y="8430"/>
                </a:lnTo>
                <a:lnTo>
                  <a:pt x="1174" y="8424"/>
                </a:lnTo>
                <a:lnTo>
                  <a:pt x="1168" y="8419"/>
                </a:lnTo>
                <a:lnTo>
                  <a:pt x="1162" y="8416"/>
                </a:lnTo>
                <a:lnTo>
                  <a:pt x="1183" y="8347"/>
                </a:lnTo>
                <a:lnTo>
                  <a:pt x="1169" y="8336"/>
                </a:lnTo>
                <a:lnTo>
                  <a:pt x="1156" y="8326"/>
                </a:lnTo>
                <a:lnTo>
                  <a:pt x="1145" y="8316"/>
                </a:lnTo>
                <a:lnTo>
                  <a:pt x="1136" y="8304"/>
                </a:lnTo>
                <a:lnTo>
                  <a:pt x="1127" y="8292"/>
                </a:lnTo>
                <a:lnTo>
                  <a:pt x="1120" y="8280"/>
                </a:lnTo>
                <a:lnTo>
                  <a:pt x="1114" y="8266"/>
                </a:lnTo>
                <a:lnTo>
                  <a:pt x="1110" y="8254"/>
                </a:lnTo>
                <a:lnTo>
                  <a:pt x="1106" y="8239"/>
                </a:lnTo>
                <a:lnTo>
                  <a:pt x="1104" y="8226"/>
                </a:lnTo>
                <a:lnTo>
                  <a:pt x="1103" y="8211"/>
                </a:lnTo>
                <a:lnTo>
                  <a:pt x="1102" y="8196"/>
                </a:lnTo>
                <a:lnTo>
                  <a:pt x="1103" y="8182"/>
                </a:lnTo>
                <a:lnTo>
                  <a:pt x="1104" y="8166"/>
                </a:lnTo>
                <a:lnTo>
                  <a:pt x="1106" y="8151"/>
                </a:lnTo>
                <a:lnTo>
                  <a:pt x="1109" y="8134"/>
                </a:lnTo>
                <a:lnTo>
                  <a:pt x="1197" y="8137"/>
                </a:lnTo>
                <a:lnTo>
                  <a:pt x="1197" y="8116"/>
                </a:lnTo>
                <a:lnTo>
                  <a:pt x="1249" y="8116"/>
                </a:lnTo>
                <a:lnTo>
                  <a:pt x="1253" y="8133"/>
                </a:lnTo>
                <a:lnTo>
                  <a:pt x="1258" y="8143"/>
                </a:lnTo>
                <a:lnTo>
                  <a:pt x="1261" y="8151"/>
                </a:lnTo>
                <a:lnTo>
                  <a:pt x="1263" y="8156"/>
                </a:lnTo>
                <a:lnTo>
                  <a:pt x="1265" y="8161"/>
                </a:lnTo>
                <a:lnTo>
                  <a:pt x="1266" y="8166"/>
                </a:lnTo>
                <a:lnTo>
                  <a:pt x="1267" y="8174"/>
                </a:lnTo>
                <a:lnTo>
                  <a:pt x="1267" y="8188"/>
                </a:lnTo>
                <a:lnTo>
                  <a:pt x="1268" y="8218"/>
                </a:lnTo>
                <a:lnTo>
                  <a:pt x="1269" y="8243"/>
                </a:lnTo>
                <a:lnTo>
                  <a:pt x="1271" y="8265"/>
                </a:lnTo>
                <a:lnTo>
                  <a:pt x="1274" y="8284"/>
                </a:lnTo>
                <a:lnTo>
                  <a:pt x="1277" y="8298"/>
                </a:lnTo>
                <a:lnTo>
                  <a:pt x="1281" y="8312"/>
                </a:lnTo>
                <a:lnTo>
                  <a:pt x="1285" y="8323"/>
                </a:lnTo>
                <a:lnTo>
                  <a:pt x="1290" y="8332"/>
                </a:lnTo>
                <a:lnTo>
                  <a:pt x="1299" y="8351"/>
                </a:lnTo>
                <a:lnTo>
                  <a:pt x="1308" y="8370"/>
                </a:lnTo>
                <a:lnTo>
                  <a:pt x="1311" y="8383"/>
                </a:lnTo>
                <a:lnTo>
                  <a:pt x="1315" y="8397"/>
                </a:lnTo>
                <a:lnTo>
                  <a:pt x="1317" y="8414"/>
                </a:lnTo>
                <a:lnTo>
                  <a:pt x="1321" y="8433"/>
                </a:lnTo>
                <a:lnTo>
                  <a:pt x="1373" y="8433"/>
                </a:lnTo>
                <a:lnTo>
                  <a:pt x="1373" y="8504"/>
                </a:lnTo>
                <a:lnTo>
                  <a:pt x="1521" y="8656"/>
                </a:lnTo>
                <a:lnTo>
                  <a:pt x="1479" y="8662"/>
                </a:lnTo>
                <a:lnTo>
                  <a:pt x="1480" y="8669"/>
                </a:lnTo>
                <a:lnTo>
                  <a:pt x="1481" y="8676"/>
                </a:lnTo>
                <a:lnTo>
                  <a:pt x="1483" y="8684"/>
                </a:lnTo>
                <a:lnTo>
                  <a:pt x="1486" y="8692"/>
                </a:lnTo>
                <a:lnTo>
                  <a:pt x="1492" y="8707"/>
                </a:lnTo>
                <a:lnTo>
                  <a:pt x="1500" y="8723"/>
                </a:lnTo>
                <a:lnTo>
                  <a:pt x="1510" y="8739"/>
                </a:lnTo>
                <a:lnTo>
                  <a:pt x="1521" y="8756"/>
                </a:lnTo>
                <a:lnTo>
                  <a:pt x="1533" y="8772"/>
                </a:lnTo>
                <a:lnTo>
                  <a:pt x="1546" y="8788"/>
                </a:lnTo>
                <a:lnTo>
                  <a:pt x="1572" y="8820"/>
                </a:lnTo>
                <a:lnTo>
                  <a:pt x="1599" y="8851"/>
                </a:lnTo>
                <a:lnTo>
                  <a:pt x="1623" y="8877"/>
                </a:lnTo>
                <a:lnTo>
                  <a:pt x="1644" y="8901"/>
                </a:lnTo>
                <a:lnTo>
                  <a:pt x="1655" y="8916"/>
                </a:lnTo>
                <a:lnTo>
                  <a:pt x="1665" y="8931"/>
                </a:lnTo>
                <a:lnTo>
                  <a:pt x="1675" y="8948"/>
                </a:lnTo>
                <a:lnTo>
                  <a:pt x="1683" y="8964"/>
                </a:lnTo>
                <a:lnTo>
                  <a:pt x="1690" y="8982"/>
                </a:lnTo>
                <a:lnTo>
                  <a:pt x="1697" y="8999"/>
                </a:lnTo>
                <a:lnTo>
                  <a:pt x="1705" y="9017"/>
                </a:lnTo>
                <a:lnTo>
                  <a:pt x="1711" y="9034"/>
                </a:lnTo>
                <a:lnTo>
                  <a:pt x="1723" y="9072"/>
                </a:lnTo>
                <a:lnTo>
                  <a:pt x="1735" y="9107"/>
                </a:lnTo>
                <a:lnTo>
                  <a:pt x="1740" y="9124"/>
                </a:lnTo>
                <a:lnTo>
                  <a:pt x="1747" y="9141"/>
                </a:lnTo>
                <a:lnTo>
                  <a:pt x="1753" y="9157"/>
                </a:lnTo>
                <a:lnTo>
                  <a:pt x="1760" y="9172"/>
                </a:lnTo>
                <a:lnTo>
                  <a:pt x="1695" y="9308"/>
                </a:lnTo>
                <a:lnTo>
                  <a:pt x="1910" y="9513"/>
                </a:lnTo>
                <a:lnTo>
                  <a:pt x="2342" y="9697"/>
                </a:lnTo>
                <a:lnTo>
                  <a:pt x="2693" y="9684"/>
                </a:lnTo>
                <a:lnTo>
                  <a:pt x="2697" y="9685"/>
                </a:lnTo>
                <a:lnTo>
                  <a:pt x="2703" y="9689"/>
                </a:lnTo>
                <a:lnTo>
                  <a:pt x="2712" y="9694"/>
                </a:lnTo>
                <a:lnTo>
                  <a:pt x="2723" y="9702"/>
                </a:lnTo>
                <a:lnTo>
                  <a:pt x="2747" y="9723"/>
                </a:lnTo>
                <a:lnTo>
                  <a:pt x="2775" y="9747"/>
                </a:lnTo>
                <a:lnTo>
                  <a:pt x="2803" y="9773"/>
                </a:lnTo>
                <a:lnTo>
                  <a:pt x="2828" y="9796"/>
                </a:lnTo>
                <a:lnTo>
                  <a:pt x="2849" y="9817"/>
                </a:lnTo>
                <a:lnTo>
                  <a:pt x="2862" y="9829"/>
                </a:lnTo>
                <a:lnTo>
                  <a:pt x="2876" y="9844"/>
                </a:lnTo>
                <a:lnTo>
                  <a:pt x="2890" y="9856"/>
                </a:lnTo>
                <a:lnTo>
                  <a:pt x="2904" y="9867"/>
                </a:lnTo>
                <a:lnTo>
                  <a:pt x="2919" y="9876"/>
                </a:lnTo>
                <a:lnTo>
                  <a:pt x="2946" y="9889"/>
                </a:lnTo>
                <a:lnTo>
                  <a:pt x="2972" y="9901"/>
                </a:lnTo>
                <a:lnTo>
                  <a:pt x="2984" y="9906"/>
                </a:lnTo>
                <a:lnTo>
                  <a:pt x="2995" y="9911"/>
                </a:lnTo>
                <a:lnTo>
                  <a:pt x="3006" y="9917"/>
                </a:lnTo>
                <a:lnTo>
                  <a:pt x="3015" y="9923"/>
                </a:lnTo>
                <a:lnTo>
                  <a:pt x="3024" y="9932"/>
                </a:lnTo>
                <a:lnTo>
                  <a:pt x="3031" y="9940"/>
                </a:lnTo>
                <a:lnTo>
                  <a:pt x="3039" y="9951"/>
                </a:lnTo>
                <a:lnTo>
                  <a:pt x="3044" y="9964"/>
                </a:lnTo>
                <a:lnTo>
                  <a:pt x="3150" y="9964"/>
                </a:lnTo>
                <a:lnTo>
                  <a:pt x="3254" y="9973"/>
                </a:lnTo>
                <a:lnTo>
                  <a:pt x="3398" y="10208"/>
                </a:lnTo>
                <a:lnTo>
                  <a:pt x="3376" y="10280"/>
                </a:lnTo>
                <a:lnTo>
                  <a:pt x="3443" y="10340"/>
                </a:lnTo>
                <a:lnTo>
                  <a:pt x="3449" y="10298"/>
                </a:lnTo>
                <a:lnTo>
                  <a:pt x="3484" y="10298"/>
                </a:lnTo>
                <a:lnTo>
                  <a:pt x="3473" y="10312"/>
                </a:lnTo>
                <a:lnTo>
                  <a:pt x="3565" y="10378"/>
                </a:lnTo>
                <a:lnTo>
                  <a:pt x="3562" y="10437"/>
                </a:lnTo>
                <a:lnTo>
                  <a:pt x="3582" y="10446"/>
                </a:lnTo>
                <a:lnTo>
                  <a:pt x="3602" y="10417"/>
                </a:lnTo>
                <a:lnTo>
                  <a:pt x="3624" y="10474"/>
                </a:lnTo>
                <a:lnTo>
                  <a:pt x="3748" y="10474"/>
                </a:lnTo>
                <a:lnTo>
                  <a:pt x="3824" y="10553"/>
                </a:lnTo>
                <a:lnTo>
                  <a:pt x="3888" y="10542"/>
                </a:lnTo>
                <a:lnTo>
                  <a:pt x="3888" y="10491"/>
                </a:lnTo>
                <a:lnTo>
                  <a:pt x="3851" y="10482"/>
                </a:lnTo>
                <a:lnTo>
                  <a:pt x="3958" y="10401"/>
                </a:lnTo>
                <a:lnTo>
                  <a:pt x="4053" y="10487"/>
                </a:lnTo>
                <a:lnTo>
                  <a:pt x="4043" y="10578"/>
                </a:lnTo>
                <a:lnTo>
                  <a:pt x="4117" y="10601"/>
                </a:lnTo>
                <a:lnTo>
                  <a:pt x="4118" y="10684"/>
                </a:lnTo>
                <a:lnTo>
                  <a:pt x="4118" y="10714"/>
                </a:lnTo>
                <a:lnTo>
                  <a:pt x="4118" y="10719"/>
                </a:lnTo>
                <a:lnTo>
                  <a:pt x="4120" y="10717"/>
                </a:lnTo>
                <a:lnTo>
                  <a:pt x="4123" y="10715"/>
                </a:lnTo>
                <a:lnTo>
                  <a:pt x="4125" y="10715"/>
                </a:lnTo>
                <a:lnTo>
                  <a:pt x="4128" y="10715"/>
                </a:lnTo>
                <a:lnTo>
                  <a:pt x="4131" y="10717"/>
                </a:lnTo>
                <a:lnTo>
                  <a:pt x="4135" y="10719"/>
                </a:lnTo>
                <a:lnTo>
                  <a:pt x="4097" y="10770"/>
                </a:lnTo>
                <a:lnTo>
                  <a:pt x="4091" y="10965"/>
                </a:lnTo>
                <a:lnTo>
                  <a:pt x="4080" y="10980"/>
                </a:lnTo>
                <a:lnTo>
                  <a:pt x="4070" y="10990"/>
                </a:lnTo>
                <a:lnTo>
                  <a:pt x="4062" y="10998"/>
                </a:lnTo>
                <a:lnTo>
                  <a:pt x="4055" y="11005"/>
                </a:lnTo>
                <a:lnTo>
                  <a:pt x="4041" y="11014"/>
                </a:lnTo>
                <a:lnTo>
                  <a:pt x="4030" y="11020"/>
                </a:lnTo>
                <a:lnTo>
                  <a:pt x="4025" y="11023"/>
                </a:lnTo>
                <a:lnTo>
                  <a:pt x="4018" y="11025"/>
                </a:lnTo>
                <a:lnTo>
                  <a:pt x="4013" y="11029"/>
                </a:lnTo>
                <a:lnTo>
                  <a:pt x="4007" y="11034"/>
                </a:lnTo>
                <a:lnTo>
                  <a:pt x="4001" y="11041"/>
                </a:lnTo>
                <a:lnTo>
                  <a:pt x="3994" y="11049"/>
                </a:lnTo>
                <a:lnTo>
                  <a:pt x="3986" y="11060"/>
                </a:lnTo>
                <a:lnTo>
                  <a:pt x="3978" y="11073"/>
                </a:lnTo>
                <a:lnTo>
                  <a:pt x="3958" y="11112"/>
                </a:lnTo>
                <a:lnTo>
                  <a:pt x="3938" y="11147"/>
                </a:lnTo>
                <a:lnTo>
                  <a:pt x="3933" y="11155"/>
                </a:lnTo>
                <a:lnTo>
                  <a:pt x="3927" y="11162"/>
                </a:lnTo>
                <a:lnTo>
                  <a:pt x="3919" y="11170"/>
                </a:lnTo>
                <a:lnTo>
                  <a:pt x="3912" y="11176"/>
                </a:lnTo>
                <a:lnTo>
                  <a:pt x="3903" y="11181"/>
                </a:lnTo>
                <a:lnTo>
                  <a:pt x="3894" y="11186"/>
                </a:lnTo>
                <a:lnTo>
                  <a:pt x="3883" y="11191"/>
                </a:lnTo>
                <a:lnTo>
                  <a:pt x="3871" y="11194"/>
                </a:lnTo>
                <a:lnTo>
                  <a:pt x="3875" y="11210"/>
                </a:lnTo>
                <a:lnTo>
                  <a:pt x="3879" y="11221"/>
                </a:lnTo>
                <a:lnTo>
                  <a:pt x="3882" y="11228"/>
                </a:lnTo>
                <a:lnTo>
                  <a:pt x="3884" y="11234"/>
                </a:lnTo>
                <a:lnTo>
                  <a:pt x="3886" y="11239"/>
                </a:lnTo>
                <a:lnTo>
                  <a:pt x="3887" y="11244"/>
                </a:lnTo>
                <a:lnTo>
                  <a:pt x="3888" y="11252"/>
                </a:lnTo>
                <a:lnTo>
                  <a:pt x="3888" y="11265"/>
                </a:lnTo>
                <a:lnTo>
                  <a:pt x="3888" y="11271"/>
                </a:lnTo>
                <a:lnTo>
                  <a:pt x="3887" y="11275"/>
                </a:lnTo>
                <a:lnTo>
                  <a:pt x="3886" y="11279"/>
                </a:lnTo>
                <a:lnTo>
                  <a:pt x="3884" y="11283"/>
                </a:lnTo>
                <a:lnTo>
                  <a:pt x="3882" y="11286"/>
                </a:lnTo>
                <a:lnTo>
                  <a:pt x="3879" y="11288"/>
                </a:lnTo>
                <a:lnTo>
                  <a:pt x="3876" y="11290"/>
                </a:lnTo>
                <a:lnTo>
                  <a:pt x="3872" y="11292"/>
                </a:lnTo>
                <a:lnTo>
                  <a:pt x="3855" y="11297"/>
                </a:lnTo>
                <a:lnTo>
                  <a:pt x="3836" y="11300"/>
                </a:lnTo>
                <a:lnTo>
                  <a:pt x="3836" y="11353"/>
                </a:lnTo>
                <a:lnTo>
                  <a:pt x="3831" y="11373"/>
                </a:lnTo>
                <a:lnTo>
                  <a:pt x="3820" y="11407"/>
                </a:lnTo>
                <a:lnTo>
                  <a:pt x="3814" y="11428"/>
                </a:lnTo>
                <a:lnTo>
                  <a:pt x="3808" y="11449"/>
                </a:lnTo>
                <a:lnTo>
                  <a:pt x="3804" y="11471"/>
                </a:lnTo>
                <a:lnTo>
                  <a:pt x="3801" y="11494"/>
                </a:lnTo>
                <a:lnTo>
                  <a:pt x="3803" y="11564"/>
                </a:lnTo>
                <a:lnTo>
                  <a:pt x="3876" y="11609"/>
                </a:lnTo>
                <a:lnTo>
                  <a:pt x="3861" y="11620"/>
                </a:lnTo>
                <a:lnTo>
                  <a:pt x="3843" y="11631"/>
                </a:lnTo>
                <a:lnTo>
                  <a:pt x="3824" y="11645"/>
                </a:lnTo>
                <a:lnTo>
                  <a:pt x="3807" y="11658"/>
                </a:lnTo>
                <a:lnTo>
                  <a:pt x="3799" y="11665"/>
                </a:lnTo>
                <a:lnTo>
                  <a:pt x="3790" y="11672"/>
                </a:lnTo>
                <a:lnTo>
                  <a:pt x="3783" y="11681"/>
                </a:lnTo>
                <a:lnTo>
                  <a:pt x="3778" y="11689"/>
                </a:lnTo>
                <a:lnTo>
                  <a:pt x="3773" y="11697"/>
                </a:lnTo>
                <a:lnTo>
                  <a:pt x="3769" y="11705"/>
                </a:lnTo>
                <a:lnTo>
                  <a:pt x="3767" y="11714"/>
                </a:lnTo>
                <a:lnTo>
                  <a:pt x="3766" y="11722"/>
                </a:lnTo>
                <a:lnTo>
                  <a:pt x="3766" y="11737"/>
                </a:lnTo>
                <a:lnTo>
                  <a:pt x="3768" y="11751"/>
                </a:lnTo>
                <a:lnTo>
                  <a:pt x="3769" y="11761"/>
                </a:lnTo>
                <a:lnTo>
                  <a:pt x="3772" y="11771"/>
                </a:lnTo>
                <a:lnTo>
                  <a:pt x="3777" y="11786"/>
                </a:lnTo>
                <a:lnTo>
                  <a:pt x="3782" y="11798"/>
                </a:lnTo>
                <a:lnTo>
                  <a:pt x="3784" y="11805"/>
                </a:lnTo>
                <a:lnTo>
                  <a:pt x="3786" y="11811"/>
                </a:lnTo>
                <a:lnTo>
                  <a:pt x="3788" y="11819"/>
                </a:lnTo>
                <a:lnTo>
                  <a:pt x="3789" y="11827"/>
                </a:lnTo>
                <a:lnTo>
                  <a:pt x="3789" y="11838"/>
                </a:lnTo>
                <a:lnTo>
                  <a:pt x="3788" y="11850"/>
                </a:lnTo>
                <a:lnTo>
                  <a:pt x="3786" y="11863"/>
                </a:lnTo>
                <a:lnTo>
                  <a:pt x="3783" y="11881"/>
                </a:lnTo>
                <a:lnTo>
                  <a:pt x="3790" y="11883"/>
                </a:lnTo>
                <a:lnTo>
                  <a:pt x="3799" y="11886"/>
                </a:lnTo>
                <a:lnTo>
                  <a:pt x="3808" y="11890"/>
                </a:lnTo>
                <a:lnTo>
                  <a:pt x="3817" y="11896"/>
                </a:lnTo>
                <a:lnTo>
                  <a:pt x="3839" y="11910"/>
                </a:lnTo>
                <a:lnTo>
                  <a:pt x="3862" y="11926"/>
                </a:lnTo>
                <a:lnTo>
                  <a:pt x="3885" y="11946"/>
                </a:lnTo>
                <a:lnTo>
                  <a:pt x="3911" y="11967"/>
                </a:lnTo>
                <a:lnTo>
                  <a:pt x="3937" y="11990"/>
                </a:lnTo>
                <a:lnTo>
                  <a:pt x="3962" y="12014"/>
                </a:lnTo>
                <a:lnTo>
                  <a:pt x="3988" y="12039"/>
                </a:lnTo>
                <a:lnTo>
                  <a:pt x="4011" y="12065"/>
                </a:lnTo>
                <a:lnTo>
                  <a:pt x="4034" y="12089"/>
                </a:lnTo>
                <a:lnTo>
                  <a:pt x="4055" y="12112"/>
                </a:lnTo>
                <a:lnTo>
                  <a:pt x="4073" y="12135"/>
                </a:lnTo>
                <a:lnTo>
                  <a:pt x="4089" y="12155"/>
                </a:lnTo>
                <a:lnTo>
                  <a:pt x="4101" y="12173"/>
                </a:lnTo>
                <a:lnTo>
                  <a:pt x="4109" y="12188"/>
                </a:lnTo>
                <a:lnTo>
                  <a:pt x="4118" y="12206"/>
                </a:lnTo>
                <a:lnTo>
                  <a:pt x="4124" y="12223"/>
                </a:lnTo>
                <a:lnTo>
                  <a:pt x="4129" y="12238"/>
                </a:lnTo>
                <a:lnTo>
                  <a:pt x="4132" y="12252"/>
                </a:lnTo>
                <a:lnTo>
                  <a:pt x="4137" y="12275"/>
                </a:lnTo>
                <a:lnTo>
                  <a:pt x="4140" y="12298"/>
                </a:lnTo>
                <a:lnTo>
                  <a:pt x="4142" y="12309"/>
                </a:lnTo>
                <a:lnTo>
                  <a:pt x="4145" y="12321"/>
                </a:lnTo>
                <a:lnTo>
                  <a:pt x="4150" y="12332"/>
                </a:lnTo>
                <a:lnTo>
                  <a:pt x="4155" y="12346"/>
                </a:lnTo>
                <a:lnTo>
                  <a:pt x="4162" y="12360"/>
                </a:lnTo>
                <a:lnTo>
                  <a:pt x="4171" y="12377"/>
                </a:lnTo>
                <a:lnTo>
                  <a:pt x="4184" y="12395"/>
                </a:lnTo>
                <a:lnTo>
                  <a:pt x="4198" y="12416"/>
                </a:lnTo>
                <a:lnTo>
                  <a:pt x="4218" y="12441"/>
                </a:lnTo>
                <a:lnTo>
                  <a:pt x="4235" y="12464"/>
                </a:lnTo>
                <a:lnTo>
                  <a:pt x="4252" y="12488"/>
                </a:lnTo>
                <a:lnTo>
                  <a:pt x="4265" y="12512"/>
                </a:lnTo>
                <a:lnTo>
                  <a:pt x="4271" y="12524"/>
                </a:lnTo>
                <a:lnTo>
                  <a:pt x="4277" y="12537"/>
                </a:lnTo>
                <a:lnTo>
                  <a:pt x="4282" y="12551"/>
                </a:lnTo>
                <a:lnTo>
                  <a:pt x="4286" y="12566"/>
                </a:lnTo>
                <a:lnTo>
                  <a:pt x="4289" y="12581"/>
                </a:lnTo>
                <a:lnTo>
                  <a:pt x="4291" y="12599"/>
                </a:lnTo>
                <a:lnTo>
                  <a:pt x="4293" y="12617"/>
                </a:lnTo>
                <a:lnTo>
                  <a:pt x="4293" y="12637"/>
                </a:lnTo>
                <a:lnTo>
                  <a:pt x="4376" y="12734"/>
                </a:lnTo>
                <a:lnTo>
                  <a:pt x="4382" y="12739"/>
                </a:lnTo>
                <a:lnTo>
                  <a:pt x="4395" y="12747"/>
                </a:lnTo>
                <a:lnTo>
                  <a:pt x="4415" y="12761"/>
                </a:lnTo>
                <a:lnTo>
                  <a:pt x="4441" y="12776"/>
                </a:lnTo>
                <a:lnTo>
                  <a:pt x="4504" y="12815"/>
                </a:lnTo>
                <a:lnTo>
                  <a:pt x="4576" y="12860"/>
                </a:lnTo>
                <a:lnTo>
                  <a:pt x="4648" y="12904"/>
                </a:lnTo>
                <a:lnTo>
                  <a:pt x="4712" y="12944"/>
                </a:lnTo>
                <a:lnTo>
                  <a:pt x="4739" y="12961"/>
                </a:lnTo>
                <a:lnTo>
                  <a:pt x="4761" y="12974"/>
                </a:lnTo>
                <a:lnTo>
                  <a:pt x="4775" y="12985"/>
                </a:lnTo>
                <a:lnTo>
                  <a:pt x="4784" y="12991"/>
                </a:lnTo>
                <a:lnTo>
                  <a:pt x="4799" y="13012"/>
                </a:lnTo>
                <a:lnTo>
                  <a:pt x="4815" y="13031"/>
                </a:lnTo>
                <a:lnTo>
                  <a:pt x="4827" y="13050"/>
                </a:lnTo>
                <a:lnTo>
                  <a:pt x="4838" y="13069"/>
                </a:lnTo>
                <a:lnTo>
                  <a:pt x="4849" y="13088"/>
                </a:lnTo>
                <a:lnTo>
                  <a:pt x="4857" y="13106"/>
                </a:lnTo>
                <a:lnTo>
                  <a:pt x="4864" y="13124"/>
                </a:lnTo>
                <a:lnTo>
                  <a:pt x="4870" y="13142"/>
                </a:lnTo>
                <a:lnTo>
                  <a:pt x="4874" y="13159"/>
                </a:lnTo>
                <a:lnTo>
                  <a:pt x="4879" y="13177"/>
                </a:lnTo>
                <a:lnTo>
                  <a:pt x="4882" y="13193"/>
                </a:lnTo>
                <a:lnTo>
                  <a:pt x="4883" y="13210"/>
                </a:lnTo>
                <a:lnTo>
                  <a:pt x="4885" y="13225"/>
                </a:lnTo>
                <a:lnTo>
                  <a:pt x="4885" y="13242"/>
                </a:lnTo>
                <a:lnTo>
                  <a:pt x="4885" y="13257"/>
                </a:lnTo>
                <a:lnTo>
                  <a:pt x="4885" y="13272"/>
                </a:lnTo>
                <a:lnTo>
                  <a:pt x="4880" y="13329"/>
                </a:lnTo>
                <a:lnTo>
                  <a:pt x="4875" y="13380"/>
                </a:lnTo>
                <a:lnTo>
                  <a:pt x="4875" y="13392"/>
                </a:lnTo>
                <a:lnTo>
                  <a:pt x="4875" y="13403"/>
                </a:lnTo>
                <a:lnTo>
                  <a:pt x="4875" y="13414"/>
                </a:lnTo>
                <a:lnTo>
                  <a:pt x="4878" y="13425"/>
                </a:lnTo>
                <a:lnTo>
                  <a:pt x="4880" y="13435"/>
                </a:lnTo>
                <a:lnTo>
                  <a:pt x="4883" y="13445"/>
                </a:lnTo>
                <a:lnTo>
                  <a:pt x="4887" y="13455"/>
                </a:lnTo>
                <a:lnTo>
                  <a:pt x="4892" y="13464"/>
                </a:lnTo>
                <a:lnTo>
                  <a:pt x="4854" y="13514"/>
                </a:lnTo>
                <a:lnTo>
                  <a:pt x="4895" y="13547"/>
                </a:lnTo>
                <a:lnTo>
                  <a:pt x="4887" y="13573"/>
                </a:lnTo>
                <a:lnTo>
                  <a:pt x="4880" y="13592"/>
                </a:lnTo>
                <a:lnTo>
                  <a:pt x="4878" y="13601"/>
                </a:lnTo>
                <a:lnTo>
                  <a:pt x="4875" y="13611"/>
                </a:lnTo>
                <a:lnTo>
                  <a:pt x="4874" y="13624"/>
                </a:lnTo>
                <a:lnTo>
                  <a:pt x="4874" y="13639"/>
                </a:lnTo>
                <a:lnTo>
                  <a:pt x="4893" y="13639"/>
                </a:lnTo>
                <a:lnTo>
                  <a:pt x="4888" y="14009"/>
                </a:lnTo>
                <a:lnTo>
                  <a:pt x="4912" y="14060"/>
                </a:lnTo>
                <a:lnTo>
                  <a:pt x="4912" y="14085"/>
                </a:lnTo>
                <a:lnTo>
                  <a:pt x="4913" y="14111"/>
                </a:lnTo>
                <a:lnTo>
                  <a:pt x="4915" y="14134"/>
                </a:lnTo>
                <a:lnTo>
                  <a:pt x="4918" y="14156"/>
                </a:lnTo>
                <a:lnTo>
                  <a:pt x="4921" y="14175"/>
                </a:lnTo>
                <a:lnTo>
                  <a:pt x="4925" y="14195"/>
                </a:lnTo>
                <a:lnTo>
                  <a:pt x="4929" y="14212"/>
                </a:lnTo>
                <a:lnTo>
                  <a:pt x="4934" y="14229"/>
                </a:lnTo>
                <a:lnTo>
                  <a:pt x="4943" y="14259"/>
                </a:lnTo>
                <a:lnTo>
                  <a:pt x="4949" y="14287"/>
                </a:lnTo>
                <a:lnTo>
                  <a:pt x="4952" y="14300"/>
                </a:lnTo>
                <a:lnTo>
                  <a:pt x="4954" y="14313"/>
                </a:lnTo>
                <a:lnTo>
                  <a:pt x="4955" y="14325"/>
                </a:lnTo>
                <a:lnTo>
                  <a:pt x="4954" y="14337"/>
                </a:lnTo>
                <a:lnTo>
                  <a:pt x="4950" y="14380"/>
                </a:lnTo>
                <a:lnTo>
                  <a:pt x="4946" y="14414"/>
                </a:lnTo>
                <a:lnTo>
                  <a:pt x="4942" y="14443"/>
                </a:lnTo>
                <a:lnTo>
                  <a:pt x="4936" y="14468"/>
                </a:lnTo>
                <a:lnTo>
                  <a:pt x="4933" y="14495"/>
                </a:lnTo>
                <a:lnTo>
                  <a:pt x="4929" y="14525"/>
                </a:lnTo>
                <a:lnTo>
                  <a:pt x="4927" y="14561"/>
                </a:lnTo>
                <a:lnTo>
                  <a:pt x="4927" y="14607"/>
                </a:lnTo>
                <a:lnTo>
                  <a:pt x="4926" y="14618"/>
                </a:lnTo>
                <a:lnTo>
                  <a:pt x="4925" y="14628"/>
                </a:lnTo>
                <a:lnTo>
                  <a:pt x="4924" y="14639"/>
                </a:lnTo>
                <a:lnTo>
                  <a:pt x="4922" y="14648"/>
                </a:lnTo>
                <a:lnTo>
                  <a:pt x="4917" y="14666"/>
                </a:lnTo>
                <a:lnTo>
                  <a:pt x="4912" y="14682"/>
                </a:lnTo>
                <a:lnTo>
                  <a:pt x="4905" y="14700"/>
                </a:lnTo>
                <a:lnTo>
                  <a:pt x="4899" y="14718"/>
                </a:lnTo>
                <a:lnTo>
                  <a:pt x="4897" y="14729"/>
                </a:lnTo>
                <a:lnTo>
                  <a:pt x="4895" y="14740"/>
                </a:lnTo>
                <a:lnTo>
                  <a:pt x="4893" y="14751"/>
                </a:lnTo>
                <a:lnTo>
                  <a:pt x="4892" y="14765"/>
                </a:lnTo>
                <a:lnTo>
                  <a:pt x="4898" y="14768"/>
                </a:lnTo>
                <a:lnTo>
                  <a:pt x="4905" y="14772"/>
                </a:lnTo>
                <a:lnTo>
                  <a:pt x="4911" y="14776"/>
                </a:lnTo>
                <a:lnTo>
                  <a:pt x="4917" y="14781"/>
                </a:lnTo>
                <a:lnTo>
                  <a:pt x="4922" y="14787"/>
                </a:lnTo>
                <a:lnTo>
                  <a:pt x="4926" y="14793"/>
                </a:lnTo>
                <a:lnTo>
                  <a:pt x="4931" y="14800"/>
                </a:lnTo>
                <a:lnTo>
                  <a:pt x="4934" y="14806"/>
                </a:lnTo>
                <a:lnTo>
                  <a:pt x="4942" y="14822"/>
                </a:lnTo>
                <a:lnTo>
                  <a:pt x="4948" y="14839"/>
                </a:lnTo>
                <a:lnTo>
                  <a:pt x="4952" y="14857"/>
                </a:lnTo>
                <a:lnTo>
                  <a:pt x="4955" y="14876"/>
                </a:lnTo>
                <a:lnTo>
                  <a:pt x="4958" y="14897"/>
                </a:lnTo>
                <a:lnTo>
                  <a:pt x="4960" y="14918"/>
                </a:lnTo>
                <a:lnTo>
                  <a:pt x="4961" y="14939"/>
                </a:lnTo>
                <a:lnTo>
                  <a:pt x="4961" y="14961"/>
                </a:lnTo>
                <a:lnTo>
                  <a:pt x="4962" y="15004"/>
                </a:lnTo>
                <a:lnTo>
                  <a:pt x="4962" y="15047"/>
                </a:lnTo>
                <a:lnTo>
                  <a:pt x="4997" y="15064"/>
                </a:lnTo>
                <a:lnTo>
                  <a:pt x="5051" y="15046"/>
                </a:lnTo>
                <a:lnTo>
                  <a:pt x="5084" y="15131"/>
                </a:lnTo>
                <a:lnTo>
                  <a:pt x="5050" y="15152"/>
                </a:lnTo>
                <a:lnTo>
                  <a:pt x="5079" y="15160"/>
                </a:lnTo>
                <a:lnTo>
                  <a:pt x="5116" y="15174"/>
                </a:lnTo>
                <a:lnTo>
                  <a:pt x="5160" y="15192"/>
                </a:lnTo>
                <a:lnTo>
                  <a:pt x="5212" y="15214"/>
                </a:lnTo>
                <a:lnTo>
                  <a:pt x="5268" y="15238"/>
                </a:lnTo>
                <a:lnTo>
                  <a:pt x="5327" y="15264"/>
                </a:lnTo>
                <a:lnTo>
                  <a:pt x="5388" y="15291"/>
                </a:lnTo>
                <a:lnTo>
                  <a:pt x="5450" y="15318"/>
                </a:lnTo>
                <a:lnTo>
                  <a:pt x="5511" y="15345"/>
                </a:lnTo>
                <a:lnTo>
                  <a:pt x="5570" y="15370"/>
                </a:lnTo>
                <a:lnTo>
                  <a:pt x="5626" y="15391"/>
                </a:lnTo>
                <a:lnTo>
                  <a:pt x="5677" y="15410"/>
                </a:lnTo>
                <a:lnTo>
                  <a:pt x="5700" y="15418"/>
                </a:lnTo>
                <a:lnTo>
                  <a:pt x="5722" y="15425"/>
                </a:lnTo>
                <a:lnTo>
                  <a:pt x="5742" y="15430"/>
                </a:lnTo>
                <a:lnTo>
                  <a:pt x="5759" y="15434"/>
                </a:lnTo>
                <a:lnTo>
                  <a:pt x="5775" y="15436"/>
                </a:lnTo>
                <a:lnTo>
                  <a:pt x="5788" y="15437"/>
                </a:lnTo>
                <a:lnTo>
                  <a:pt x="5799" y="15436"/>
                </a:lnTo>
                <a:lnTo>
                  <a:pt x="5807" y="15433"/>
                </a:lnTo>
                <a:lnTo>
                  <a:pt x="5684" y="15380"/>
                </a:lnTo>
                <a:lnTo>
                  <a:pt x="5695" y="15274"/>
                </a:lnTo>
                <a:lnTo>
                  <a:pt x="5663" y="15266"/>
                </a:lnTo>
                <a:lnTo>
                  <a:pt x="5720" y="15249"/>
                </a:lnTo>
                <a:lnTo>
                  <a:pt x="5621" y="15161"/>
                </a:lnTo>
                <a:lnTo>
                  <a:pt x="5634" y="15100"/>
                </a:lnTo>
                <a:lnTo>
                  <a:pt x="5651" y="15104"/>
                </a:lnTo>
                <a:lnTo>
                  <a:pt x="5667" y="15111"/>
                </a:lnTo>
                <a:lnTo>
                  <a:pt x="5683" y="15116"/>
                </a:lnTo>
                <a:lnTo>
                  <a:pt x="5697" y="15122"/>
                </a:lnTo>
                <a:lnTo>
                  <a:pt x="5724" y="15134"/>
                </a:lnTo>
                <a:lnTo>
                  <a:pt x="5747" y="15147"/>
                </a:lnTo>
                <a:lnTo>
                  <a:pt x="5767" y="15158"/>
                </a:lnTo>
                <a:lnTo>
                  <a:pt x="5783" y="15166"/>
                </a:lnTo>
                <a:lnTo>
                  <a:pt x="5790" y="15171"/>
                </a:lnTo>
                <a:lnTo>
                  <a:pt x="5796" y="15173"/>
                </a:lnTo>
                <a:lnTo>
                  <a:pt x="5802" y="15175"/>
                </a:lnTo>
                <a:lnTo>
                  <a:pt x="5807" y="15176"/>
                </a:lnTo>
                <a:lnTo>
                  <a:pt x="5810" y="15175"/>
                </a:lnTo>
                <a:lnTo>
                  <a:pt x="5813" y="15174"/>
                </a:lnTo>
                <a:lnTo>
                  <a:pt x="5815" y="15171"/>
                </a:lnTo>
                <a:lnTo>
                  <a:pt x="5817" y="15165"/>
                </a:lnTo>
                <a:lnTo>
                  <a:pt x="5817" y="15160"/>
                </a:lnTo>
                <a:lnTo>
                  <a:pt x="5817" y="15152"/>
                </a:lnTo>
                <a:lnTo>
                  <a:pt x="5816" y="15143"/>
                </a:lnTo>
                <a:lnTo>
                  <a:pt x="5814" y="15131"/>
                </a:lnTo>
                <a:lnTo>
                  <a:pt x="5808" y="15102"/>
                </a:lnTo>
                <a:lnTo>
                  <a:pt x="5799" y="15064"/>
                </a:lnTo>
                <a:lnTo>
                  <a:pt x="5786" y="15017"/>
                </a:lnTo>
                <a:lnTo>
                  <a:pt x="5772" y="14958"/>
                </a:lnTo>
                <a:lnTo>
                  <a:pt x="6158" y="14980"/>
                </a:lnTo>
                <a:lnTo>
                  <a:pt x="6149" y="14954"/>
                </a:lnTo>
                <a:lnTo>
                  <a:pt x="6207" y="14833"/>
                </a:lnTo>
                <a:lnTo>
                  <a:pt x="6127" y="14775"/>
                </a:lnTo>
                <a:lnTo>
                  <a:pt x="5983" y="14548"/>
                </a:lnTo>
                <a:lnTo>
                  <a:pt x="6000" y="14537"/>
                </a:lnTo>
                <a:lnTo>
                  <a:pt x="6035" y="14537"/>
                </a:lnTo>
                <a:lnTo>
                  <a:pt x="6038" y="14546"/>
                </a:lnTo>
                <a:lnTo>
                  <a:pt x="6042" y="14555"/>
                </a:lnTo>
                <a:lnTo>
                  <a:pt x="6046" y="14564"/>
                </a:lnTo>
                <a:lnTo>
                  <a:pt x="6051" y="14574"/>
                </a:lnTo>
                <a:lnTo>
                  <a:pt x="6057" y="14582"/>
                </a:lnTo>
                <a:lnTo>
                  <a:pt x="6063" y="14590"/>
                </a:lnTo>
                <a:lnTo>
                  <a:pt x="6070" y="14599"/>
                </a:lnTo>
                <a:lnTo>
                  <a:pt x="6077" y="14606"/>
                </a:lnTo>
                <a:lnTo>
                  <a:pt x="6086" y="14613"/>
                </a:lnTo>
                <a:lnTo>
                  <a:pt x="6094" y="14620"/>
                </a:lnTo>
                <a:lnTo>
                  <a:pt x="6103" y="14626"/>
                </a:lnTo>
                <a:lnTo>
                  <a:pt x="6112" y="14633"/>
                </a:lnTo>
                <a:lnTo>
                  <a:pt x="6133" y="14644"/>
                </a:lnTo>
                <a:lnTo>
                  <a:pt x="6154" y="14654"/>
                </a:lnTo>
                <a:lnTo>
                  <a:pt x="6176" y="14664"/>
                </a:lnTo>
                <a:lnTo>
                  <a:pt x="6200" y="14672"/>
                </a:lnTo>
                <a:lnTo>
                  <a:pt x="6225" y="14678"/>
                </a:lnTo>
                <a:lnTo>
                  <a:pt x="6250" y="14683"/>
                </a:lnTo>
                <a:lnTo>
                  <a:pt x="6276" y="14688"/>
                </a:lnTo>
                <a:lnTo>
                  <a:pt x="6301" y="14691"/>
                </a:lnTo>
                <a:lnTo>
                  <a:pt x="6326" y="14694"/>
                </a:lnTo>
                <a:lnTo>
                  <a:pt x="6352" y="14695"/>
                </a:lnTo>
                <a:lnTo>
                  <a:pt x="6470" y="14567"/>
                </a:lnTo>
                <a:lnTo>
                  <a:pt x="6564" y="14342"/>
                </a:lnTo>
                <a:lnTo>
                  <a:pt x="6651" y="14378"/>
                </a:lnTo>
                <a:lnTo>
                  <a:pt x="6632" y="14364"/>
                </a:lnTo>
                <a:lnTo>
                  <a:pt x="6765" y="14178"/>
                </a:lnTo>
                <a:lnTo>
                  <a:pt x="6727" y="13955"/>
                </a:lnTo>
                <a:lnTo>
                  <a:pt x="6709" y="13938"/>
                </a:lnTo>
                <a:lnTo>
                  <a:pt x="6938" y="13789"/>
                </a:lnTo>
                <a:lnTo>
                  <a:pt x="7073" y="13780"/>
                </a:lnTo>
                <a:lnTo>
                  <a:pt x="7074" y="13771"/>
                </a:lnTo>
                <a:lnTo>
                  <a:pt x="7076" y="13763"/>
                </a:lnTo>
                <a:lnTo>
                  <a:pt x="7079" y="13756"/>
                </a:lnTo>
                <a:lnTo>
                  <a:pt x="7082" y="13749"/>
                </a:lnTo>
                <a:lnTo>
                  <a:pt x="7085" y="13743"/>
                </a:lnTo>
                <a:lnTo>
                  <a:pt x="7089" y="13737"/>
                </a:lnTo>
                <a:lnTo>
                  <a:pt x="7094" y="13732"/>
                </a:lnTo>
                <a:lnTo>
                  <a:pt x="7099" y="13727"/>
                </a:lnTo>
                <a:lnTo>
                  <a:pt x="7106" y="13723"/>
                </a:lnTo>
                <a:lnTo>
                  <a:pt x="7112" y="13719"/>
                </a:lnTo>
                <a:lnTo>
                  <a:pt x="7118" y="13716"/>
                </a:lnTo>
                <a:lnTo>
                  <a:pt x="7125" y="13714"/>
                </a:lnTo>
                <a:lnTo>
                  <a:pt x="7141" y="13709"/>
                </a:lnTo>
                <a:lnTo>
                  <a:pt x="7157" y="13705"/>
                </a:lnTo>
                <a:lnTo>
                  <a:pt x="7175" y="13704"/>
                </a:lnTo>
                <a:lnTo>
                  <a:pt x="7192" y="13703"/>
                </a:lnTo>
                <a:lnTo>
                  <a:pt x="7211" y="13703"/>
                </a:lnTo>
                <a:lnTo>
                  <a:pt x="7230" y="13704"/>
                </a:lnTo>
                <a:lnTo>
                  <a:pt x="7267" y="13706"/>
                </a:lnTo>
                <a:lnTo>
                  <a:pt x="7302" y="13710"/>
                </a:lnTo>
                <a:lnTo>
                  <a:pt x="7345" y="13649"/>
                </a:lnTo>
                <a:lnTo>
                  <a:pt x="7348" y="13623"/>
                </a:lnTo>
                <a:lnTo>
                  <a:pt x="7351" y="13598"/>
                </a:lnTo>
                <a:lnTo>
                  <a:pt x="7357" y="13574"/>
                </a:lnTo>
                <a:lnTo>
                  <a:pt x="7363" y="13552"/>
                </a:lnTo>
                <a:lnTo>
                  <a:pt x="7370" y="13530"/>
                </a:lnTo>
                <a:lnTo>
                  <a:pt x="7379" y="13509"/>
                </a:lnTo>
                <a:lnTo>
                  <a:pt x="7389" y="13491"/>
                </a:lnTo>
                <a:lnTo>
                  <a:pt x="7399" y="13472"/>
                </a:lnTo>
                <a:lnTo>
                  <a:pt x="7410" y="13455"/>
                </a:lnTo>
                <a:lnTo>
                  <a:pt x="7423" y="13438"/>
                </a:lnTo>
                <a:lnTo>
                  <a:pt x="7436" y="13424"/>
                </a:lnTo>
                <a:lnTo>
                  <a:pt x="7451" y="13408"/>
                </a:lnTo>
                <a:lnTo>
                  <a:pt x="7465" y="13395"/>
                </a:lnTo>
                <a:lnTo>
                  <a:pt x="7480" y="13381"/>
                </a:lnTo>
                <a:lnTo>
                  <a:pt x="7496" y="13370"/>
                </a:lnTo>
                <a:lnTo>
                  <a:pt x="7512" y="13357"/>
                </a:lnTo>
                <a:lnTo>
                  <a:pt x="7512" y="13252"/>
                </a:lnTo>
                <a:lnTo>
                  <a:pt x="7564" y="13215"/>
                </a:lnTo>
                <a:lnTo>
                  <a:pt x="7558" y="13201"/>
                </a:lnTo>
                <a:lnTo>
                  <a:pt x="7554" y="13187"/>
                </a:lnTo>
                <a:lnTo>
                  <a:pt x="7552" y="13173"/>
                </a:lnTo>
                <a:lnTo>
                  <a:pt x="7552" y="13158"/>
                </a:lnTo>
                <a:lnTo>
                  <a:pt x="7552" y="13144"/>
                </a:lnTo>
                <a:lnTo>
                  <a:pt x="7553" y="13129"/>
                </a:lnTo>
                <a:lnTo>
                  <a:pt x="7555" y="13114"/>
                </a:lnTo>
                <a:lnTo>
                  <a:pt x="7558" y="13098"/>
                </a:lnTo>
                <a:lnTo>
                  <a:pt x="7563" y="13066"/>
                </a:lnTo>
                <a:lnTo>
                  <a:pt x="7567" y="13031"/>
                </a:lnTo>
                <a:lnTo>
                  <a:pt x="7569" y="13013"/>
                </a:lnTo>
                <a:lnTo>
                  <a:pt x="7569" y="12993"/>
                </a:lnTo>
                <a:lnTo>
                  <a:pt x="7569" y="12973"/>
                </a:lnTo>
                <a:lnTo>
                  <a:pt x="7567" y="12953"/>
                </a:lnTo>
                <a:lnTo>
                  <a:pt x="7564" y="12918"/>
                </a:lnTo>
                <a:lnTo>
                  <a:pt x="7562" y="12888"/>
                </a:lnTo>
                <a:lnTo>
                  <a:pt x="7561" y="12863"/>
                </a:lnTo>
                <a:lnTo>
                  <a:pt x="7562" y="12842"/>
                </a:lnTo>
                <a:lnTo>
                  <a:pt x="7563" y="12826"/>
                </a:lnTo>
                <a:lnTo>
                  <a:pt x="7565" y="12811"/>
                </a:lnTo>
                <a:lnTo>
                  <a:pt x="7568" y="12799"/>
                </a:lnTo>
                <a:lnTo>
                  <a:pt x="7572" y="12789"/>
                </a:lnTo>
                <a:lnTo>
                  <a:pt x="7580" y="12771"/>
                </a:lnTo>
                <a:lnTo>
                  <a:pt x="7588" y="12751"/>
                </a:lnTo>
                <a:lnTo>
                  <a:pt x="7592" y="12740"/>
                </a:lnTo>
                <a:lnTo>
                  <a:pt x="7596" y="12726"/>
                </a:lnTo>
                <a:lnTo>
                  <a:pt x="7598" y="12709"/>
                </a:lnTo>
                <a:lnTo>
                  <a:pt x="7601" y="12689"/>
                </a:lnTo>
                <a:lnTo>
                  <a:pt x="7670" y="12709"/>
                </a:lnTo>
                <a:lnTo>
                  <a:pt x="7678" y="12686"/>
                </a:lnTo>
                <a:lnTo>
                  <a:pt x="7685" y="12665"/>
                </a:lnTo>
                <a:lnTo>
                  <a:pt x="7693" y="12644"/>
                </a:lnTo>
                <a:lnTo>
                  <a:pt x="7703" y="12624"/>
                </a:lnTo>
                <a:lnTo>
                  <a:pt x="7713" y="12606"/>
                </a:lnTo>
                <a:lnTo>
                  <a:pt x="7723" y="12588"/>
                </a:lnTo>
                <a:lnTo>
                  <a:pt x="7734" y="12572"/>
                </a:lnTo>
                <a:lnTo>
                  <a:pt x="7746" y="12556"/>
                </a:lnTo>
                <a:lnTo>
                  <a:pt x="7758" y="12542"/>
                </a:lnTo>
                <a:lnTo>
                  <a:pt x="7771" y="12528"/>
                </a:lnTo>
                <a:lnTo>
                  <a:pt x="7783" y="12515"/>
                </a:lnTo>
                <a:lnTo>
                  <a:pt x="7795" y="12502"/>
                </a:lnTo>
                <a:lnTo>
                  <a:pt x="7821" y="12478"/>
                </a:lnTo>
                <a:lnTo>
                  <a:pt x="7846" y="12455"/>
                </a:lnTo>
                <a:lnTo>
                  <a:pt x="7871" y="12433"/>
                </a:lnTo>
                <a:lnTo>
                  <a:pt x="7893" y="12411"/>
                </a:lnTo>
                <a:lnTo>
                  <a:pt x="7904" y="12400"/>
                </a:lnTo>
                <a:lnTo>
                  <a:pt x="7914" y="12389"/>
                </a:lnTo>
                <a:lnTo>
                  <a:pt x="7924" y="12378"/>
                </a:lnTo>
                <a:lnTo>
                  <a:pt x="7933" y="12365"/>
                </a:lnTo>
                <a:lnTo>
                  <a:pt x="7941" y="12353"/>
                </a:lnTo>
                <a:lnTo>
                  <a:pt x="7948" y="12340"/>
                </a:lnTo>
                <a:lnTo>
                  <a:pt x="7954" y="12327"/>
                </a:lnTo>
                <a:lnTo>
                  <a:pt x="7961" y="12314"/>
                </a:lnTo>
                <a:lnTo>
                  <a:pt x="7965" y="12299"/>
                </a:lnTo>
                <a:lnTo>
                  <a:pt x="7968" y="12284"/>
                </a:lnTo>
                <a:lnTo>
                  <a:pt x="7970" y="12267"/>
                </a:lnTo>
                <a:lnTo>
                  <a:pt x="7971" y="12250"/>
                </a:lnTo>
                <a:lnTo>
                  <a:pt x="7971" y="12109"/>
                </a:lnTo>
                <a:lnTo>
                  <a:pt x="7969" y="12100"/>
                </a:lnTo>
                <a:lnTo>
                  <a:pt x="7967" y="12089"/>
                </a:lnTo>
                <a:lnTo>
                  <a:pt x="7962" y="12077"/>
                </a:lnTo>
                <a:lnTo>
                  <a:pt x="7956" y="12064"/>
                </a:lnTo>
                <a:lnTo>
                  <a:pt x="7949" y="12049"/>
                </a:lnTo>
                <a:lnTo>
                  <a:pt x="7941" y="12035"/>
                </a:lnTo>
                <a:lnTo>
                  <a:pt x="7932" y="12020"/>
                </a:lnTo>
                <a:lnTo>
                  <a:pt x="7922" y="12005"/>
                </a:lnTo>
                <a:lnTo>
                  <a:pt x="7912" y="11990"/>
                </a:lnTo>
                <a:lnTo>
                  <a:pt x="7901" y="11977"/>
                </a:lnTo>
                <a:lnTo>
                  <a:pt x="7890" y="11964"/>
                </a:lnTo>
                <a:lnTo>
                  <a:pt x="7880" y="11952"/>
                </a:lnTo>
                <a:lnTo>
                  <a:pt x="7870" y="11941"/>
                </a:lnTo>
                <a:lnTo>
                  <a:pt x="7859" y="11933"/>
                </a:lnTo>
                <a:lnTo>
                  <a:pt x="7851" y="11925"/>
                </a:lnTo>
                <a:lnTo>
                  <a:pt x="7843" y="11920"/>
                </a:lnTo>
                <a:lnTo>
                  <a:pt x="7794" y="11899"/>
                </a:lnTo>
                <a:lnTo>
                  <a:pt x="7764" y="11885"/>
                </a:lnTo>
                <a:lnTo>
                  <a:pt x="7746" y="11877"/>
                </a:lnTo>
                <a:lnTo>
                  <a:pt x="7734" y="11871"/>
                </a:lnTo>
                <a:lnTo>
                  <a:pt x="7724" y="11863"/>
                </a:lnTo>
                <a:lnTo>
                  <a:pt x="7711" y="11851"/>
                </a:lnTo>
                <a:lnTo>
                  <a:pt x="7687" y="11830"/>
                </a:lnTo>
                <a:lnTo>
                  <a:pt x="7649" y="11797"/>
                </a:lnTo>
                <a:lnTo>
                  <a:pt x="7635" y="11787"/>
                </a:lnTo>
                <a:lnTo>
                  <a:pt x="7617" y="11776"/>
                </a:lnTo>
                <a:lnTo>
                  <a:pt x="7593" y="11764"/>
                </a:lnTo>
                <a:lnTo>
                  <a:pt x="7566" y="11751"/>
                </a:lnTo>
                <a:lnTo>
                  <a:pt x="7536" y="11737"/>
                </a:lnTo>
                <a:lnTo>
                  <a:pt x="7503" y="11724"/>
                </a:lnTo>
                <a:lnTo>
                  <a:pt x="7469" y="11711"/>
                </a:lnTo>
                <a:lnTo>
                  <a:pt x="7434" y="11697"/>
                </a:lnTo>
                <a:lnTo>
                  <a:pt x="7399" y="11685"/>
                </a:lnTo>
                <a:lnTo>
                  <a:pt x="7363" y="11672"/>
                </a:lnTo>
                <a:lnTo>
                  <a:pt x="7329" y="11662"/>
                </a:lnTo>
                <a:lnTo>
                  <a:pt x="7297" y="11653"/>
                </a:lnTo>
                <a:lnTo>
                  <a:pt x="7266" y="11646"/>
                </a:lnTo>
                <a:lnTo>
                  <a:pt x="7239" y="11639"/>
                </a:lnTo>
                <a:lnTo>
                  <a:pt x="7215" y="11635"/>
                </a:lnTo>
                <a:lnTo>
                  <a:pt x="7197" y="11634"/>
                </a:lnTo>
                <a:lnTo>
                  <a:pt x="7190" y="11634"/>
                </a:lnTo>
                <a:lnTo>
                  <a:pt x="7186" y="11635"/>
                </a:lnTo>
                <a:lnTo>
                  <a:pt x="7182" y="11637"/>
                </a:lnTo>
                <a:lnTo>
                  <a:pt x="7178" y="11638"/>
                </a:lnTo>
                <a:lnTo>
                  <a:pt x="7176" y="11641"/>
                </a:lnTo>
                <a:lnTo>
                  <a:pt x="7173" y="11645"/>
                </a:lnTo>
                <a:lnTo>
                  <a:pt x="7171" y="11648"/>
                </a:lnTo>
                <a:lnTo>
                  <a:pt x="7170" y="11651"/>
                </a:lnTo>
                <a:lnTo>
                  <a:pt x="7165" y="11667"/>
                </a:lnTo>
                <a:lnTo>
                  <a:pt x="7161" y="11687"/>
                </a:lnTo>
                <a:lnTo>
                  <a:pt x="7126" y="11687"/>
                </a:lnTo>
                <a:lnTo>
                  <a:pt x="7070" y="11531"/>
                </a:lnTo>
                <a:lnTo>
                  <a:pt x="7048" y="11528"/>
                </a:lnTo>
                <a:lnTo>
                  <a:pt x="7027" y="11523"/>
                </a:lnTo>
                <a:lnTo>
                  <a:pt x="7009" y="11517"/>
                </a:lnTo>
                <a:lnTo>
                  <a:pt x="6990" y="11509"/>
                </a:lnTo>
                <a:lnTo>
                  <a:pt x="6972" y="11501"/>
                </a:lnTo>
                <a:lnTo>
                  <a:pt x="6956" y="11492"/>
                </a:lnTo>
                <a:lnTo>
                  <a:pt x="6941" y="11482"/>
                </a:lnTo>
                <a:lnTo>
                  <a:pt x="6927" y="11472"/>
                </a:lnTo>
                <a:lnTo>
                  <a:pt x="6903" y="11455"/>
                </a:lnTo>
                <a:lnTo>
                  <a:pt x="6884" y="11438"/>
                </a:lnTo>
                <a:lnTo>
                  <a:pt x="6876" y="11432"/>
                </a:lnTo>
                <a:lnTo>
                  <a:pt x="6870" y="11428"/>
                </a:lnTo>
                <a:lnTo>
                  <a:pt x="6865" y="11425"/>
                </a:lnTo>
                <a:lnTo>
                  <a:pt x="6862" y="11424"/>
                </a:lnTo>
                <a:lnTo>
                  <a:pt x="6854" y="11424"/>
                </a:lnTo>
                <a:lnTo>
                  <a:pt x="6847" y="11425"/>
                </a:lnTo>
                <a:lnTo>
                  <a:pt x="6839" y="11427"/>
                </a:lnTo>
                <a:lnTo>
                  <a:pt x="6832" y="11429"/>
                </a:lnTo>
                <a:lnTo>
                  <a:pt x="6818" y="11435"/>
                </a:lnTo>
                <a:lnTo>
                  <a:pt x="6804" y="11443"/>
                </a:lnTo>
                <a:lnTo>
                  <a:pt x="6778" y="11460"/>
                </a:lnTo>
                <a:lnTo>
                  <a:pt x="6757" y="11476"/>
                </a:lnTo>
                <a:lnTo>
                  <a:pt x="6735" y="11388"/>
                </a:lnTo>
                <a:lnTo>
                  <a:pt x="6662" y="11344"/>
                </a:lnTo>
                <a:lnTo>
                  <a:pt x="6639" y="11355"/>
                </a:lnTo>
                <a:lnTo>
                  <a:pt x="6618" y="11367"/>
                </a:lnTo>
                <a:lnTo>
                  <a:pt x="6600" y="11377"/>
                </a:lnTo>
                <a:lnTo>
                  <a:pt x="6584" y="11387"/>
                </a:lnTo>
                <a:lnTo>
                  <a:pt x="6569" y="11399"/>
                </a:lnTo>
                <a:lnTo>
                  <a:pt x="6555" y="11409"/>
                </a:lnTo>
                <a:lnTo>
                  <a:pt x="6543" y="11420"/>
                </a:lnTo>
                <a:lnTo>
                  <a:pt x="6532" y="11432"/>
                </a:lnTo>
                <a:lnTo>
                  <a:pt x="6520" y="11445"/>
                </a:lnTo>
                <a:lnTo>
                  <a:pt x="6510" y="11458"/>
                </a:lnTo>
                <a:lnTo>
                  <a:pt x="6500" y="11472"/>
                </a:lnTo>
                <a:lnTo>
                  <a:pt x="6488" y="11488"/>
                </a:lnTo>
                <a:lnTo>
                  <a:pt x="6466" y="11523"/>
                </a:lnTo>
                <a:lnTo>
                  <a:pt x="6440" y="11564"/>
                </a:lnTo>
                <a:lnTo>
                  <a:pt x="6424" y="11440"/>
                </a:lnTo>
                <a:lnTo>
                  <a:pt x="6491" y="11419"/>
                </a:lnTo>
                <a:lnTo>
                  <a:pt x="6504" y="11334"/>
                </a:lnTo>
                <a:lnTo>
                  <a:pt x="6577" y="11376"/>
                </a:lnTo>
                <a:lnTo>
                  <a:pt x="6623" y="11250"/>
                </a:lnTo>
                <a:lnTo>
                  <a:pt x="6580" y="11247"/>
                </a:lnTo>
                <a:lnTo>
                  <a:pt x="6602" y="11160"/>
                </a:lnTo>
                <a:lnTo>
                  <a:pt x="6589" y="11155"/>
                </a:lnTo>
                <a:lnTo>
                  <a:pt x="6578" y="11148"/>
                </a:lnTo>
                <a:lnTo>
                  <a:pt x="6569" y="11141"/>
                </a:lnTo>
                <a:lnTo>
                  <a:pt x="6561" y="11131"/>
                </a:lnTo>
                <a:lnTo>
                  <a:pt x="6553" y="11121"/>
                </a:lnTo>
                <a:lnTo>
                  <a:pt x="6548" y="11110"/>
                </a:lnTo>
                <a:lnTo>
                  <a:pt x="6543" y="11098"/>
                </a:lnTo>
                <a:lnTo>
                  <a:pt x="6539" y="11086"/>
                </a:lnTo>
                <a:lnTo>
                  <a:pt x="6531" y="11059"/>
                </a:lnTo>
                <a:lnTo>
                  <a:pt x="6523" y="11030"/>
                </a:lnTo>
                <a:lnTo>
                  <a:pt x="6515" y="11000"/>
                </a:lnTo>
                <a:lnTo>
                  <a:pt x="6506" y="10970"/>
                </a:lnTo>
                <a:lnTo>
                  <a:pt x="6498" y="10954"/>
                </a:lnTo>
                <a:lnTo>
                  <a:pt x="6491" y="10938"/>
                </a:lnTo>
                <a:lnTo>
                  <a:pt x="6485" y="10926"/>
                </a:lnTo>
                <a:lnTo>
                  <a:pt x="6479" y="10916"/>
                </a:lnTo>
                <a:lnTo>
                  <a:pt x="6474" y="10906"/>
                </a:lnTo>
                <a:lnTo>
                  <a:pt x="6468" y="10898"/>
                </a:lnTo>
                <a:lnTo>
                  <a:pt x="6462" y="10892"/>
                </a:lnTo>
                <a:lnTo>
                  <a:pt x="6457" y="10886"/>
                </a:lnTo>
                <a:lnTo>
                  <a:pt x="6445" y="10873"/>
                </a:lnTo>
                <a:lnTo>
                  <a:pt x="6430" y="10860"/>
                </a:lnTo>
                <a:lnTo>
                  <a:pt x="6414" y="10842"/>
                </a:lnTo>
                <a:lnTo>
                  <a:pt x="6394" y="10818"/>
                </a:lnTo>
                <a:lnTo>
                  <a:pt x="6385" y="10807"/>
                </a:lnTo>
                <a:lnTo>
                  <a:pt x="6377" y="10796"/>
                </a:lnTo>
                <a:lnTo>
                  <a:pt x="6367" y="10787"/>
                </a:lnTo>
                <a:lnTo>
                  <a:pt x="6358" y="10777"/>
                </a:lnTo>
                <a:lnTo>
                  <a:pt x="6348" y="10769"/>
                </a:lnTo>
                <a:lnTo>
                  <a:pt x="6339" y="10762"/>
                </a:lnTo>
                <a:lnTo>
                  <a:pt x="6328" y="10755"/>
                </a:lnTo>
                <a:lnTo>
                  <a:pt x="6318" y="10747"/>
                </a:lnTo>
                <a:lnTo>
                  <a:pt x="6308" y="10742"/>
                </a:lnTo>
                <a:lnTo>
                  <a:pt x="6297" y="10736"/>
                </a:lnTo>
                <a:lnTo>
                  <a:pt x="6287" y="10732"/>
                </a:lnTo>
                <a:lnTo>
                  <a:pt x="6276" y="10727"/>
                </a:lnTo>
                <a:lnTo>
                  <a:pt x="6254" y="10719"/>
                </a:lnTo>
                <a:lnTo>
                  <a:pt x="6230" y="10713"/>
                </a:lnTo>
                <a:lnTo>
                  <a:pt x="6205" y="10709"/>
                </a:lnTo>
                <a:lnTo>
                  <a:pt x="6180" y="10706"/>
                </a:lnTo>
                <a:lnTo>
                  <a:pt x="6153" y="10704"/>
                </a:lnTo>
                <a:lnTo>
                  <a:pt x="6125" y="10703"/>
                </a:lnTo>
                <a:lnTo>
                  <a:pt x="6065" y="10702"/>
                </a:lnTo>
                <a:lnTo>
                  <a:pt x="6000" y="10702"/>
                </a:lnTo>
                <a:lnTo>
                  <a:pt x="5846" y="10622"/>
                </a:lnTo>
                <a:lnTo>
                  <a:pt x="5850" y="10641"/>
                </a:lnTo>
                <a:lnTo>
                  <a:pt x="5797" y="10694"/>
                </a:lnTo>
                <a:lnTo>
                  <a:pt x="5800" y="10682"/>
                </a:lnTo>
                <a:lnTo>
                  <a:pt x="5803" y="10673"/>
                </a:lnTo>
                <a:lnTo>
                  <a:pt x="5806" y="10665"/>
                </a:lnTo>
                <a:lnTo>
                  <a:pt x="5809" y="10657"/>
                </a:lnTo>
                <a:lnTo>
                  <a:pt x="5816" y="10645"/>
                </a:lnTo>
                <a:lnTo>
                  <a:pt x="5823" y="10635"/>
                </a:lnTo>
                <a:lnTo>
                  <a:pt x="5831" y="10624"/>
                </a:lnTo>
                <a:lnTo>
                  <a:pt x="5837" y="10613"/>
                </a:lnTo>
                <a:lnTo>
                  <a:pt x="5839" y="10606"/>
                </a:lnTo>
                <a:lnTo>
                  <a:pt x="5840" y="10599"/>
                </a:lnTo>
                <a:lnTo>
                  <a:pt x="5841" y="10589"/>
                </a:lnTo>
                <a:lnTo>
                  <a:pt x="5842" y="10579"/>
                </a:lnTo>
                <a:lnTo>
                  <a:pt x="5841" y="10576"/>
                </a:lnTo>
                <a:lnTo>
                  <a:pt x="5840" y="10572"/>
                </a:lnTo>
                <a:lnTo>
                  <a:pt x="5839" y="10568"/>
                </a:lnTo>
                <a:lnTo>
                  <a:pt x="5836" y="10565"/>
                </a:lnTo>
                <a:lnTo>
                  <a:pt x="5829" y="10556"/>
                </a:lnTo>
                <a:lnTo>
                  <a:pt x="5821" y="10547"/>
                </a:lnTo>
                <a:lnTo>
                  <a:pt x="5800" y="10529"/>
                </a:lnTo>
                <a:lnTo>
                  <a:pt x="5774" y="10511"/>
                </a:lnTo>
                <a:lnTo>
                  <a:pt x="5747" y="10492"/>
                </a:lnTo>
                <a:lnTo>
                  <a:pt x="5721" y="10474"/>
                </a:lnTo>
                <a:lnTo>
                  <a:pt x="5710" y="10464"/>
                </a:lnTo>
                <a:lnTo>
                  <a:pt x="5699" y="10455"/>
                </a:lnTo>
                <a:lnTo>
                  <a:pt x="5690" y="10447"/>
                </a:lnTo>
                <a:lnTo>
                  <a:pt x="5683" y="10439"/>
                </a:lnTo>
                <a:lnTo>
                  <a:pt x="5596" y="10460"/>
                </a:lnTo>
                <a:lnTo>
                  <a:pt x="5633" y="10352"/>
                </a:lnTo>
                <a:lnTo>
                  <a:pt x="5465" y="10297"/>
                </a:lnTo>
                <a:lnTo>
                  <a:pt x="5472" y="10281"/>
                </a:lnTo>
                <a:lnTo>
                  <a:pt x="5525" y="10281"/>
                </a:lnTo>
                <a:lnTo>
                  <a:pt x="5525" y="10244"/>
                </a:lnTo>
                <a:lnTo>
                  <a:pt x="5349" y="10267"/>
                </a:lnTo>
                <a:lnTo>
                  <a:pt x="5331" y="10279"/>
                </a:lnTo>
                <a:lnTo>
                  <a:pt x="5316" y="10289"/>
                </a:lnTo>
                <a:lnTo>
                  <a:pt x="5310" y="10292"/>
                </a:lnTo>
                <a:lnTo>
                  <a:pt x="5302" y="10295"/>
                </a:lnTo>
                <a:lnTo>
                  <a:pt x="5292" y="10297"/>
                </a:lnTo>
                <a:lnTo>
                  <a:pt x="5278" y="10298"/>
                </a:lnTo>
                <a:lnTo>
                  <a:pt x="5173" y="10298"/>
                </a:lnTo>
                <a:lnTo>
                  <a:pt x="5173" y="10262"/>
                </a:lnTo>
                <a:lnTo>
                  <a:pt x="5120" y="10262"/>
                </a:lnTo>
                <a:lnTo>
                  <a:pt x="4980" y="10258"/>
                </a:lnTo>
                <a:lnTo>
                  <a:pt x="4979" y="10249"/>
                </a:lnTo>
                <a:lnTo>
                  <a:pt x="4977" y="10240"/>
                </a:lnTo>
                <a:lnTo>
                  <a:pt x="4974" y="10232"/>
                </a:lnTo>
                <a:lnTo>
                  <a:pt x="4969" y="10224"/>
                </a:lnTo>
                <a:lnTo>
                  <a:pt x="4965" y="10216"/>
                </a:lnTo>
                <a:lnTo>
                  <a:pt x="4960" y="10207"/>
                </a:lnTo>
                <a:lnTo>
                  <a:pt x="4955" y="10200"/>
                </a:lnTo>
                <a:lnTo>
                  <a:pt x="4949" y="10193"/>
                </a:lnTo>
                <a:lnTo>
                  <a:pt x="4935" y="10179"/>
                </a:lnTo>
                <a:lnTo>
                  <a:pt x="4920" y="10167"/>
                </a:lnTo>
                <a:lnTo>
                  <a:pt x="4904" y="10156"/>
                </a:lnTo>
                <a:lnTo>
                  <a:pt x="4887" y="10146"/>
                </a:lnTo>
                <a:lnTo>
                  <a:pt x="4869" y="10138"/>
                </a:lnTo>
                <a:lnTo>
                  <a:pt x="4852" y="10131"/>
                </a:lnTo>
                <a:lnTo>
                  <a:pt x="4834" y="10126"/>
                </a:lnTo>
                <a:lnTo>
                  <a:pt x="4819" y="10122"/>
                </a:lnTo>
                <a:lnTo>
                  <a:pt x="4803" y="10119"/>
                </a:lnTo>
                <a:lnTo>
                  <a:pt x="4790" y="10119"/>
                </a:lnTo>
                <a:lnTo>
                  <a:pt x="4784" y="10119"/>
                </a:lnTo>
                <a:lnTo>
                  <a:pt x="4777" y="10120"/>
                </a:lnTo>
                <a:lnTo>
                  <a:pt x="4772" y="10121"/>
                </a:lnTo>
                <a:lnTo>
                  <a:pt x="4768" y="10122"/>
                </a:lnTo>
                <a:lnTo>
                  <a:pt x="4824" y="10171"/>
                </a:lnTo>
                <a:lnTo>
                  <a:pt x="4699" y="10211"/>
                </a:lnTo>
                <a:lnTo>
                  <a:pt x="4690" y="10264"/>
                </a:lnTo>
                <a:lnTo>
                  <a:pt x="4697" y="10280"/>
                </a:lnTo>
                <a:lnTo>
                  <a:pt x="4707" y="10299"/>
                </a:lnTo>
                <a:lnTo>
                  <a:pt x="4713" y="10311"/>
                </a:lnTo>
                <a:lnTo>
                  <a:pt x="4719" y="10322"/>
                </a:lnTo>
                <a:lnTo>
                  <a:pt x="4723" y="10334"/>
                </a:lnTo>
                <a:lnTo>
                  <a:pt x="4727" y="10346"/>
                </a:lnTo>
                <a:lnTo>
                  <a:pt x="4730" y="10357"/>
                </a:lnTo>
                <a:lnTo>
                  <a:pt x="4730" y="10367"/>
                </a:lnTo>
                <a:lnTo>
                  <a:pt x="4730" y="10372"/>
                </a:lnTo>
                <a:lnTo>
                  <a:pt x="4729" y="10378"/>
                </a:lnTo>
                <a:lnTo>
                  <a:pt x="4728" y="10382"/>
                </a:lnTo>
                <a:lnTo>
                  <a:pt x="4726" y="10386"/>
                </a:lnTo>
                <a:lnTo>
                  <a:pt x="4723" y="10390"/>
                </a:lnTo>
                <a:lnTo>
                  <a:pt x="4720" y="10393"/>
                </a:lnTo>
                <a:lnTo>
                  <a:pt x="4714" y="10396"/>
                </a:lnTo>
                <a:lnTo>
                  <a:pt x="4710" y="10398"/>
                </a:lnTo>
                <a:lnTo>
                  <a:pt x="4704" y="10400"/>
                </a:lnTo>
                <a:lnTo>
                  <a:pt x="4697" y="10402"/>
                </a:lnTo>
                <a:lnTo>
                  <a:pt x="4690" y="10402"/>
                </a:lnTo>
                <a:lnTo>
                  <a:pt x="4680" y="10403"/>
                </a:lnTo>
                <a:lnTo>
                  <a:pt x="4675" y="10402"/>
                </a:lnTo>
                <a:lnTo>
                  <a:pt x="4670" y="10400"/>
                </a:lnTo>
                <a:lnTo>
                  <a:pt x="4666" y="10397"/>
                </a:lnTo>
                <a:lnTo>
                  <a:pt x="4661" y="10393"/>
                </a:lnTo>
                <a:lnTo>
                  <a:pt x="4656" y="10389"/>
                </a:lnTo>
                <a:lnTo>
                  <a:pt x="4651" y="10383"/>
                </a:lnTo>
                <a:lnTo>
                  <a:pt x="4647" y="10377"/>
                </a:lnTo>
                <a:lnTo>
                  <a:pt x="4644" y="10370"/>
                </a:lnTo>
                <a:lnTo>
                  <a:pt x="4637" y="10356"/>
                </a:lnTo>
                <a:lnTo>
                  <a:pt x="4632" y="10342"/>
                </a:lnTo>
                <a:lnTo>
                  <a:pt x="4629" y="10327"/>
                </a:lnTo>
                <a:lnTo>
                  <a:pt x="4628" y="10316"/>
                </a:lnTo>
                <a:lnTo>
                  <a:pt x="4628" y="10310"/>
                </a:lnTo>
                <a:lnTo>
                  <a:pt x="4629" y="10305"/>
                </a:lnTo>
                <a:lnTo>
                  <a:pt x="4631" y="10301"/>
                </a:lnTo>
                <a:lnTo>
                  <a:pt x="4633" y="10298"/>
                </a:lnTo>
                <a:lnTo>
                  <a:pt x="4639" y="10294"/>
                </a:lnTo>
                <a:lnTo>
                  <a:pt x="4645" y="10290"/>
                </a:lnTo>
                <a:lnTo>
                  <a:pt x="4648" y="10287"/>
                </a:lnTo>
                <a:lnTo>
                  <a:pt x="4651" y="10284"/>
                </a:lnTo>
                <a:lnTo>
                  <a:pt x="4655" y="10281"/>
                </a:lnTo>
                <a:lnTo>
                  <a:pt x="4658" y="10275"/>
                </a:lnTo>
                <a:lnTo>
                  <a:pt x="4660" y="10270"/>
                </a:lnTo>
                <a:lnTo>
                  <a:pt x="4662" y="10263"/>
                </a:lnTo>
                <a:lnTo>
                  <a:pt x="4663" y="10255"/>
                </a:lnTo>
                <a:lnTo>
                  <a:pt x="4663" y="10244"/>
                </a:lnTo>
                <a:lnTo>
                  <a:pt x="4663" y="10229"/>
                </a:lnTo>
                <a:lnTo>
                  <a:pt x="4662" y="10217"/>
                </a:lnTo>
                <a:lnTo>
                  <a:pt x="4660" y="10206"/>
                </a:lnTo>
                <a:lnTo>
                  <a:pt x="4658" y="10198"/>
                </a:lnTo>
                <a:lnTo>
                  <a:pt x="4651" y="10180"/>
                </a:lnTo>
                <a:lnTo>
                  <a:pt x="4645" y="10157"/>
                </a:lnTo>
                <a:lnTo>
                  <a:pt x="4721" y="10111"/>
                </a:lnTo>
                <a:lnTo>
                  <a:pt x="4712" y="10106"/>
                </a:lnTo>
                <a:lnTo>
                  <a:pt x="4706" y="10101"/>
                </a:lnTo>
                <a:lnTo>
                  <a:pt x="4702" y="10098"/>
                </a:lnTo>
                <a:lnTo>
                  <a:pt x="4699" y="10095"/>
                </a:lnTo>
                <a:lnTo>
                  <a:pt x="4698" y="10091"/>
                </a:lnTo>
                <a:lnTo>
                  <a:pt x="4698" y="10088"/>
                </a:lnTo>
                <a:lnTo>
                  <a:pt x="4697" y="10086"/>
                </a:lnTo>
                <a:lnTo>
                  <a:pt x="4693" y="10086"/>
                </a:lnTo>
                <a:lnTo>
                  <a:pt x="4682" y="10086"/>
                </a:lnTo>
                <a:lnTo>
                  <a:pt x="4663" y="10086"/>
                </a:lnTo>
                <a:lnTo>
                  <a:pt x="4655" y="10092"/>
                </a:lnTo>
                <a:lnTo>
                  <a:pt x="4632" y="10104"/>
                </a:lnTo>
                <a:lnTo>
                  <a:pt x="4601" y="10122"/>
                </a:lnTo>
                <a:lnTo>
                  <a:pt x="4564" y="10142"/>
                </a:lnTo>
                <a:lnTo>
                  <a:pt x="4524" y="10164"/>
                </a:lnTo>
                <a:lnTo>
                  <a:pt x="4488" y="10185"/>
                </a:lnTo>
                <a:lnTo>
                  <a:pt x="4456" y="10200"/>
                </a:lnTo>
                <a:lnTo>
                  <a:pt x="4435" y="10210"/>
                </a:lnTo>
                <a:lnTo>
                  <a:pt x="4397" y="10225"/>
                </a:lnTo>
                <a:lnTo>
                  <a:pt x="4369" y="10238"/>
                </a:lnTo>
                <a:lnTo>
                  <a:pt x="4356" y="10245"/>
                </a:lnTo>
                <a:lnTo>
                  <a:pt x="4345" y="10253"/>
                </a:lnTo>
                <a:lnTo>
                  <a:pt x="4335" y="10261"/>
                </a:lnTo>
                <a:lnTo>
                  <a:pt x="4327" y="10270"/>
                </a:lnTo>
                <a:lnTo>
                  <a:pt x="4320" y="10280"/>
                </a:lnTo>
                <a:lnTo>
                  <a:pt x="4315" y="10292"/>
                </a:lnTo>
                <a:lnTo>
                  <a:pt x="4310" y="10304"/>
                </a:lnTo>
                <a:lnTo>
                  <a:pt x="4304" y="10320"/>
                </a:lnTo>
                <a:lnTo>
                  <a:pt x="4301" y="10336"/>
                </a:lnTo>
                <a:lnTo>
                  <a:pt x="4298" y="10356"/>
                </a:lnTo>
                <a:lnTo>
                  <a:pt x="4295" y="10379"/>
                </a:lnTo>
                <a:lnTo>
                  <a:pt x="4293" y="10403"/>
                </a:lnTo>
                <a:lnTo>
                  <a:pt x="4278" y="10405"/>
                </a:lnTo>
                <a:lnTo>
                  <a:pt x="4264" y="10407"/>
                </a:lnTo>
                <a:lnTo>
                  <a:pt x="4253" y="10410"/>
                </a:lnTo>
                <a:lnTo>
                  <a:pt x="4244" y="10413"/>
                </a:lnTo>
                <a:lnTo>
                  <a:pt x="4236" y="10417"/>
                </a:lnTo>
                <a:lnTo>
                  <a:pt x="4231" y="10421"/>
                </a:lnTo>
                <a:lnTo>
                  <a:pt x="4226" y="10426"/>
                </a:lnTo>
                <a:lnTo>
                  <a:pt x="4223" y="10433"/>
                </a:lnTo>
                <a:lnTo>
                  <a:pt x="4216" y="10470"/>
                </a:lnTo>
                <a:lnTo>
                  <a:pt x="4205" y="10526"/>
                </a:lnTo>
                <a:lnTo>
                  <a:pt x="4033" y="10365"/>
                </a:lnTo>
                <a:lnTo>
                  <a:pt x="3959" y="10337"/>
                </a:lnTo>
                <a:lnTo>
                  <a:pt x="3698" y="10403"/>
                </a:lnTo>
                <a:lnTo>
                  <a:pt x="3695" y="10386"/>
                </a:lnTo>
                <a:lnTo>
                  <a:pt x="3694" y="10375"/>
                </a:lnTo>
                <a:lnTo>
                  <a:pt x="3692" y="10363"/>
                </a:lnTo>
                <a:lnTo>
                  <a:pt x="3689" y="10354"/>
                </a:lnTo>
                <a:lnTo>
                  <a:pt x="3687" y="10345"/>
                </a:lnTo>
                <a:lnTo>
                  <a:pt x="3683" y="10337"/>
                </a:lnTo>
                <a:lnTo>
                  <a:pt x="3680" y="10329"/>
                </a:lnTo>
                <a:lnTo>
                  <a:pt x="3676" y="10323"/>
                </a:lnTo>
                <a:lnTo>
                  <a:pt x="3672" y="10317"/>
                </a:lnTo>
                <a:lnTo>
                  <a:pt x="3661" y="10305"/>
                </a:lnTo>
                <a:lnTo>
                  <a:pt x="3651" y="10295"/>
                </a:lnTo>
                <a:lnTo>
                  <a:pt x="3641" y="10286"/>
                </a:lnTo>
                <a:lnTo>
                  <a:pt x="3629" y="10276"/>
                </a:lnTo>
                <a:lnTo>
                  <a:pt x="3619" y="10266"/>
                </a:lnTo>
                <a:lnTo>
                  <a:pt x="3609" y="10255"/>
                </a:lnTo>
                <a:lnTo>
                  <a:pt x="3603" y="10249"/>
                </a:lnTo>
                <a:lnTo>
                  <a:pt x="3598" y="10241"/>
                </a:lnTo>
                <a:lnTo>
                  <a:pt x="3594" y="10234"/>
                </a:lnTo>
                <a:lnTo>
                  <a:pt x="3590" y="10225"/>
                </a:lnTo>
                <a:lnTo>
                  <a:pt x="3586" y="10217"/>
                </a:lnTo>
                <a:lnTo>
                  <a:pt x="3583" y="10206"/>
                </a:lnTo>
                <a:lnTo>
                  <a:pt x="3580" y="10195"/>
                </a:lnTo>
                <a:lnTo>
                  <a:pt x="3577" y="10183"/>
                </a:lnTo>
                <a:lnTo>
                  <a:pt x="3575" y="10169"/>
                </a:lnTo>
                <a:lnTo>
                  <a:pt x="3573" y="10155"/>
                </a:lnTo>
                <a:lnTo>
                  <a:pt x="3572" y="10139"/>
                </a:lnTo>
                <a:lnTo>
                  <a:pt x="3572" y="10122"/>
                </a:lnTo>
                <a:lnTo>
                  <a:pt x="3572" y="10099"/>
                </a:lnTo>
                <a:lnTo>
                  <a:pt x="3576" y="10075"/>
                </a:lnTo>
                <a:lnTo>
                  <a:pt x="3579" y="10051"/>
                </a:lnTo>
                <a:lnTo>
                  <a:pt x="3583" y="10029"/>
                </a:lnTo>
                <a:lnTo>
                  <a:pt x="3588" y="10006"/>
                </a:lnTo>
                <a:lnTo>
                  <a:pt x="3594" y="9984"/>
                </a:lnTo>
                <a:lnTo>
                  <a:pt x="3600" y="9963"/>
                </a:lnTo>
                <a:lnTo>
                  <a:pt x="3608" y="9942"/>
                </a:lnTo>
                <a:lnTo>
                  <a:pt x="3620" y="9906"/>
                </a:lnTo>
                <a:lnTo>
                  <a:pt x="3631" y="9876"/>
                </a:lnTo>
                <a:lnTo>
                  <a:pt x="3640" y="9853"/>
                </a:lnTo>
                <a:lnTo>
                  <a:pt x="3643" y="9841"/>
                </a:lnTo>
                <a:lnTo>
                  <a:pt x="3643" y="9823"/>
                </a:lnTo>
                <a:lnTo>
                  <a:pt x="3643" y="9814"/>
                </a:lnTo>
                <a:lnTo>
                  <a:pt x="3642" y="9806"/>
                </a:lnTo>
                <a:lnTo>
                  <a:pt x="3641" y="9798"/>
                </a:lnTo>
                <a:lnTo>
                  <a:pt x="3639" y="9793"/>
                </a:lnTo>
                <a:lnTo>
                  <a:pt x="3636" y="9788"/>
                </a:lnTo>
                <a:lnTo>
                  <a:pt x="3633" y="9784"/>
                </a:lnTo>
                <a:lnTo>
                  <a:pt x="3630" y="9781"/>
                </a:lnTo>
                <a:lnTo>
                  <a:pt x="3626" y="9778"/>
                </a:lnTo>
                <a:lnTo>
                  <a:pt x="3616" y="9775"/>
                </a:lnTo>
                <a:lnTo>
                  <a:pt x="3604" y="9773"/>
                </a:lnTo>
                <a:lnTo>
                  <a:pt x="3589" y="9772"/>
                </a:lnTo>
                <a:lnTo>
                  <a:pt x="3572" y="9771"/>
                </a:lnTo>
                <a:lnTo>
                  <a:pt x="3572" y="9717"/>
                </a:lnTo>
                <a:lnTo>
                  <a:pt x="3571" y="9699"/>
                </a:lnTo>
                <a:lnTo>
                  <a:pt x="3150" y="9716"/>
                </a:lnTo>
                <a:lnTo>
                  <a:pt x="3159" y="9701"/>
                </a:lnTo>
                <a:lnTo>
                  <a:pt x="3169" y="9687"/>
                </a:lnTo>
                <a:lnTo>
                  <a:pt x="3177" y="9671"/>
                </a:lnTo>
                <a:lnTo>
                  <a:pt x="3185" y="9655"/>
                </a:lnTo>
                <a:lnTo>
                  <a:pt x="3194" y="9638"/>
                </a:lnTo>
                <a:lnTo>
                  <a:pt x="3201" y="9621"/>
                </a:lnTo>
                <a:lnTo>
                  <a:pt x="3207" y="9603"/>
                </a:lnTo>
                <a:lnTo>
                  <a:pt x="3213" y="9585"/>
                </a:lnTo>
                <a:lnTo>
                  <a:pt x="3217" y="9567"/>
                </a:lnTo>
                <a:lnTo>
                  <a:pt x="3221" y="9549"/>
                </a:lnTo>
                <a:lnTo>
                  <a:pt x="3224" y="9530"/>
                </a:lnTo>
                <a:lnTo>
                  <a:pt x="3226" y="9511"/>
                </a:lnTo>
                <a:lnTo>
                  <a:pt x="3227" y="9492"/>
                </a:lnTo>
                <a:lnTo>
                  <a:pt x="3226" y="9473"/>
                </a:lnTo>
                <a:lnTo>
                  <a:pt x="3223" y="9455"/>
                </a:lnTo>
                <a:lnTo>
                  <a:pt x="3220" y="9436"/>
                </a:lnTo>
                <a:lnTo>
                  <a:pt x="3271" y="9473"/>
                </a:lnTo>
                <a:lnTo>
                  <a:pt x="3369" y="9105"/>
                </a:lnTo>
                <a:lnTo>
                  <a:pt x="3350" y="9099"/>
                </a:lnTo>
                <a:lnTo>
                  <a:pt x="3338" y="9095"/>
                </a:lnTo>
                <a:lnTo>
                  <a:pt x="3330" y="9092"/>
                </a:lnTo>
                <a:lnTo>
                  <a:pt x="3324" y="9089"/>
                </a:lnTo>
                <a:lnTo>
                  <a:pt x="3317" y="9087"/>
                </a:lnTo>
                <a:lnTo>
                  <a:pt x="3311" y="9085"/>
                </a:lnTo>
                <a:lnTo>
                  <a:pt x="3303" y="9085"/>
                </a:lnTo>
                <a:lnTo>
                  <a:pt x="3291" y="9084"/>
                </a:lnTo>
                <a:lnTo>
                  <a:pt x="3280" y="9085"/>
                </a:lnTo>
                <a:lnTo>
                  <a:pt x="3269" y="9088"/>
                </a:lnTo>
                <a:lnTo>
                  <a:pt x="3254" y="9092"/>
                </a:lnTo>
                <a:lnTo>
                  <a:pt x="3239" y="9097"/>
                </a:lnTo>
                <a:lnTo>
                  <a:pt x="3222" y="9105"/>
                </a:lnTo>
                <a:lnTo>
                  <a:pt x="3205" y="9112"/>
                </a:lnTo>
                <a:lnTo>
                  <a:pt x="3186" y="9121"/>
                </a:lnTo>
                <a:lnTo>
                  <a:pt x="3169" y="9130"/>
                </a:lnTo>
                <a:lnTo>
                  <a:pt x="3151" y="9141"/>
                </a:lnTo>
                <a:lnTo>
                  <a:pt x="3134" y="9151"/>
                </a:lnTo>
                <a:lnTo>
                  <a:pt x="3118" y="9162"/>
                </a:lnTo>
                <a:lnTo>
                  <a:pt x="3104" y="9173"/>
                </a:lnTo>
                <a:lnTo>
                  <a:pt x="3091" y="9184"/>
                </a:lnTo>
                <a:lnTo>
                  <a:pt x="3081" y="9194"/>
                </a:lnTo>
                <a:lnTo>
                  <a:pt x="3077" y="9200"/>
                </a:lnTo>
                <a:lnTo>
                  <a:pt x="3073" y="9204"/>
                </a:lnTo>
                <a:lnTo>
                  <a:pt x="3071" y="9209"/>
                </a:lnTo>
                <a:lnTo>
                  <a:pt x="3069" y="9214"/>
                </a:lnTo>
                <a:lnTo>
                  <a:pt x="3060" y="9235"/>
                </a:lnTo>
                <a:lnTo>
                  <a:pt x="3053" y="9253"/>
                </a:lnTo>
                <a:lnTo>
                  <a:pt x="3045" y="9273"/>
                </a:lnTo>
                <a:lnTo>
                  <a:pt x="3037" y="9289"/>
                </a:lnTo>
                <a:lnTo>
                  <a:pt x="3019" y="9322"/>
                </a:lnTo>
                <a:lnTo>
                  <a:pt x="3003" y="9351"/>
                </a:lnTo>
                <a:lnTo>
                  <a:pt x="2987" y="9376"/>
                </a:lnTo>
                <a:lnTo>
                  <a:pt x="2974" y="9399"/>
                </a:lnTo>
                <a:lnTo>
                  <a:pt x="2967" y="9409"/>
                </a:lnTo>
                <a:lnTo>
                  <a:pt x="2963" y="9418"/>
                </a:lnTo>
                <a:lnTo>
                  <a:pt x="2959" y="9428"/>
                </a:lnTo>
                <a:lnTo>
                  <a:pt x="2956" y="9436"/>
                </a:lnTo>
                <a:lnTo>
                  <a:pt x="2933" y="9434"/>
                </a:lnTo>
                <a:lnTo>
                  <a:pt x="2919" y="9431"/>
                </a:lnTo>
                <a:lnTo>
                  <a:pt x="2909" y="9428"/>
                </a:lnTo>
                <a:lnTo>
                  <a:pt x="2901" y="9425"/>
                </a:lnTo>
                <a:lnTo>
                  <a:pt x="2894" y="9423"/>
                </a:lnTo>
                <a:lnTo>
                  <a:pt x="2885" y="9421"/>
                </a:lnTo>
                <a:lnTo>
                  <a:pt x="2871" y="9418"/>
                </a:lnTo>
                <a:lnTo>
                  <a:pt x="2851" y="9418"/>
                </a:lnTo>
                <a:lnTo>
                  <a:pt x="2846" y="9422"/>
                </a:lnTo>
                <a:lnTo>
                  <a:pt x="2833" y="9429"/>
                </a:lnTo>
                <a:lnTo>
                  <a:pt x="2815" y="9440"/>
                </a:lnTo>
                <a:lnTo>
                  <a:pt x="2790" y="9453"/>
                </a:lnTo>
                <a:lnTo>
                  <a:pt x="2775" y="9460"/>
                </a:lnTo>
                <a:lnTo>
                  <a:pt x="2760" y="9466"/>
                </a:lnTo>
                <a:lnTo>
                  <a:pt x="2744" y="9471"/>
                </a:lnTo>
                <a:lnTo>
                  <a:pt x="2728" y="9477"/>
                </a:lnTo>
                <a:lnTo>
                  <a:pt x="2710" y="9481"/>
                </a:lnTo>
                <a:lnTo>
                  <a:pt x="2693" y="9486"/>
                </a:lnTo>
                <a:lnTo>
                  <a:pt x="2675" y="9488"/>
                </a:lnTo>
                <a:lnTo>
                  <a:pt x="2658" y="9489"/>
                </a:lnTo>
                <a:lnTo>
                  <a:pt x="2654" y="9475"/>
                </a:lnTo>
                <a:lnTo>
                  <a:pt x="2651" y="9464"/>
                </a:lnTo>
                <a:lnTo>
                  <a:pt x="2648" y="9455"/>
                </a:lnTo>
                <a:lnTo>
                  <a:pt x="2645" y="9447"/>
                </a:lnTo>
                <a:lnTo>
                  <a:pt x="2642" y="9445"/>
                </a:lnTo>
                <a:lnTo>
                  <a:pt x="2640" y="9442"/>
                </a:lnTo>
                <a:lnTo>
                  <a:pt x="2636" y="9440"/>
                </a:lnTo>
                <a:lnTo>
                  <a:pt x="2632" y="9439"/>
                </a:lnTo>
                <a:lnTo>
                  <a:pt x="2620" y="9437"/>
                </a:lnTo>
                <a:lnTo>
                  <a:pt x="2604" y="9436"/>
                </a:lnTo>
                <a:lnTo>
                  <a:pt x="2551" y="9436"/>
                </a:lnTo>
                <a:lnTo>
                  <a:pt x="2550" y="9424"/>
                </a:lnTo>
                <a:lnTo>
                  <a:pt x="2548" y="9412"/>
                </a:lnTo>
                <a:lnTo>
                  <a:pt x="2546" y="9402"/>
                </a:lnTo>
                <a:lnTo>
                  <a:pt x="2543" y="9392"/>
                </a:lnTo>
                <a:lnTo>
                  <a:pt x="2536" y="9372"/>
                </a:lnTo>
                <a:lnTo>
                  <a:pt x="2527" y="9353"/>
                </a:lnTo>
                <a:lnTo>
                  <a:pt x="2517" y="9337"/>
                </a:lnTo>
                <a:lnTo>
                  <a:pt x="2506" y="9321"/>
                </a:lnTo>
                <a:lnTo>
                  <a:pt x="2495" y="9307"/>
                </a:lnTo>
                <a:lnTo>
                  <a:pt x="2482" y="9291"/>
                </a:lnTo>
                <a:lnTo>
                  <a:pt x="2470" y="9277"/>
                </a:lnTo>
                <a:lnTo>
                  <a:pt x="2458" y="9263"/>
                </a:lnTo>
                <a:lnTo>
                  <a:pt x="2447" y="9247"/>
                </a:lnTo>
                <a:lnTo>
                  <a:pt x="2437" y="9232"/>
                </a:lnTo>
                <a:lnTo>
                  <a:pt x="2433" y="9223"/>
                </a:lnTo>
                <a:lnTo>
                  <a:pt x="2427" y="9214"/>
                </a:lnTo>
                <a:lnTo>
                  <a:pt x="2424" y="9206"/>
                </a:lnTo>
                <a:lnTo>
                  <a:pt x="2420" y="9195"/>
                </a:lnTo>
                <a:lnTo>
                  <a:pt x="2417" y="9186"/>
                </a:lnTo>
                <a:lnTo>
                  <a:pt x="2414" y="9176"/>
                </a:lnTo>
                <a:lnTo>
                  <a:pt x="2412" y="9164"/>
                </a:lnTo>
                <a:lnTo>
                  <a:pt x="2411" y="9153"/>
                </a:lnTo>
                <a:lnTo>
                  <a:pt x="2410" y="9139"/>
                </a:lnTo>
                <a:lnTo>
                  <a:pt x="2410" y="9121"/>
                </a:lnTo>
                <a:lnTo>
                  <a:pt x="2411" y="9101"/>
                </a:lnTo>
                <a:lnTo>
                  <a:pt x="2413" y="9079"/>
                </a:lnTo>
                <a:lnTo>
                  <a:pt x="2418" y="9029"/>
                </a:lnTo>
                <a:lnTo>
                  <a:pt x="2425" y="8977"/>
                </a:lnTo>
                <a:lnTo>
                  <a:pt x="2433" y="8922"/>
                </a:lnTo>
                <a:lnTo>
                  <a:pt x="2440" y="8870"/>
                </a:lnTo>
                <a:lnTo>
                  <a:pt x="2442" y="8846"/>
                </a:lnTo>
                <a:lnTo>
                  <a:pt x="2444" y="8824"/>
                </a:lnTo>
                <a:lnTo>
                  <a:pt x="2446" y="8803"/>
                </a:lnTo>
                <a:lnTo>
                  <a:pt x="2446" y="8786"/>
                </a:lnTo>
                <a:lnTo>
                  <a:pt x="2520" y="8718"/>
                </a:lnTo>
                <a:lnTo>
                  <a:pt x="2495" y="8505"/>
                </a:lnTo>
                <a:lnTo>
                  <a:pt x="2506" y="8499"/>
                </a:lnTo>
                <a:lnTo>
                  <a:pt x="2522" y="8486"/>
                </a:lnTo>
                <a:lnTo>
                  <a:pt x="2543" y="8470"/>
                </a:lnTo>
                <a:lnTo>
                  <a:pt x="2566" y="8450"/>
                </a:lnTo>
                <a:lnTo>
                  <a:pt x="2611" y="8412"/>
                </a:lnTo>
                <a:lnTo>
                  <a:pt x="2644" y="8385"/>
                </a:lnTo>
                <a:lnTo>
                  <a:pt x="2657" y="8376"/>
                </a:lnTo>
                <a:lnTo>
                  <a:pt x="2669" y="8368"/>
                </a:lnTo>
                <a:lnTo>
                  <a:pt x="2680" y="8362"/>
                </a:lnTo>
                <a:lnTo>
                  <a:pt x="2692" y="8358"/>
                </a:lnTo>
                <a:lnTo>
                  <a:pt x="2711" y="8350"/>
                </a:lnTo>
                <a:lnTo>
                  <a:pt x="2728" y="8343"/>
                </a:lnTo>
                <a:lnTo>
                  <a:pt x="2736" y="8337"/>
                </a:lnTo>
                <a:lnTo>
                  <a:pt x="2743" y="8332"/>
                </a:lnTo>
                <a:lnTo>
                  <a:pt x="2751" y="8325"/>
                </a:lnTo>
                <a:lnTo>
                  <a:pt x="2757" y="8316"/>
                </a:lnTo>
                <a:lnTo>
                  <a:pt x="2763" y="8305"/>
                </a:lnTo>
                <a:lnTo>
                  <a:pt x="2769" y="8292"/>
                </a:lnTo>
                <a:lnTo>
                  <a:pt x="2774" y="8277"/>
                </a:lnTo>
                <a:lnTo>
                  <a:pt x="2781" y="8258"/>
                </a:lnTo>
                <a:lnTo>
                  <a:pt x="3044" y="8230"/>
                </a:lnTo>
                <a:lnTo>
                  <a:pt x="3038" y="8262"/>
                </a:lnTo>
                <a:lnTo>
                  <a:pt x="3164" y="8303"/>
                </a:lnTo>
                <a:lnTo>
                  <a:pt x="3168" y="8240"/>
                </a:lnTo>
                <a:lnTo>
                  <a:pt x="3238" y="8240"/>
                </a:lnTo>
                <a:lnTo>
                  <a:pt x="3303" y="8300"/>
                </a:lnTo>
                <a:lnTo>
                  <a:pt x="3308" y="8258"/>
                </a:lnTo>
                <a:lnTo>
                  <a:pt x="3273" y="8258"/>
                </a:lnTo>
                <a:lnTo>
                  <a:pt x="3311" y="8207"/>
                </a:lnTo>
                <a:lnTo>
                  <a:pt x="3217" y="8177"/>
                </a:lnTo>
                <a:lnTo>
                  <a:pt x="3448" y="8146"/>
                </a:lnTo>
                <a:lnTo>
                  <a:pt x="3449" y="8170"/>
                </a:lnTo>
                <a:lnTo>
                  <a:pt x="3459" y="8162"/>
                </a:lnTo>
                <a:lnTo>
                  <a:pt x="3468" y="8155"/>
                </a:lnTo>
                <a:lnTo>
                  <a:pt x="3478" y="8150"/>
                </a:lnTo>
                <a:lnTo>
                  <a:pt x="3488" y="8144"/>
                </a:lnTo>
                <a:lnTo>
                  <a:pt x="3496" y="8141"/>
                </a:lnTo>
                <a:lnTo>
                  <a:pt x="3505" y="8139"/>
                </a:lnTo>
                <a:lnTo>
                  <a:pt x="3514" y="8138"/>
                </a:lnTo>
                <a:lnTo>
                  <a:pt x="3522" y="8138"/>
                </a:lnTo>
                <a:lnTo>
                  <a:pt x="3530" y="8139"/>
                </a:lnTo>
                <a:lnTo>
                  <a:pt x="3537" y="8140"/>
                </a:lnTo>
                <a:lnTo>
                  <a:pt x="3546" y="8142"/>
                </a:lnTo>
                <a:lnTo>
                  <a:pt x="3553" y="8145"/>
                </a:lnTo>
                <a:lnTo>
                  <a:pt x="3568" y="8152"/>
                </a:lnTo>
                <a:lnTo>
                  <a:pt x="3583" y="8161"/>
                </a:lnTo>
                <a:lnTo>
                  <a:pt x="3611" y="8180"/>
                </a:lnTo>
                <a:lnTo>
                  <a:pt x="3637" y="8201"/>
                </a:lnTo>
                <a:lnTo>
                  <a:pt x="3652" y="8209"/>
                </a:lnTo>
                <a:lnTo>
                  <a:pt x="3665" y="8217"/>
                </a:lnTo>
                <a:lnTo>
                  <a:pt x="3673" y="8219"/>
                </a:lnTo>
                <a:lnTo>
                  <a:pt x="3680" y="8221"/>
                </a:lnTo>
                <a:lnTo>
                  <a:pt x="3688" y="8222"/>
                </a:lnTo>
                <a:lnTo>
                  <a:pt x="3695" y="8223"/>
                </a:lnTo>
                <a:lnTo>
                  <a:pt x="3699" y="8222"/>
                </a:lnTo>
                <a:lnTo>
                  <a:pt x="3704" y="8221"/>
                </a:lnTo>
                <a:lnTo>
                  <a:pt x="3708" y="8219"/>
                </a:lnTo>
                <a:lnTo>
                  <a:pt x="3711" y="8217"/>
                </a:lnTo>
                <a:lnTo>
                  <a:pt x="3717" y="8210"/>
                </a:lnTo>
                <a:lnTo>
                  <a:pt x="3723" y="8203"/>
                </a:lnTo>
                <a:lnTo>
                  <a:pt x="3732" y="8194"/>
                </a:lnTo>
                <a:lnTo>
                  <a:pt x="3745" y="8186"/>
                </a:lnTo>
                <a:lnTo>
                  <a:pt x="3752" y="8182"/>
                </a:lnTo>
                <a:lnTo>
                  <a:pt x="3760" y="8177"/>
                </a:lnTo>
                <a:lnTo>
                  <a:pt x="3771" y="8173"/>
                </a:lnTo>
                <a:lnTo>
                  <a:pt x="3783" y="8170"/>
                </a:lnTo>
                <a:lnTo>
                  <a:pt x="3783" y="8240"/>
                </a:lnTo>
                <a:lnTo>
                  <a:pt x="3835" y="8261"/>
                </a:lnTo>
                <a:lnTo>
                  <a:pt x="3815" y="8433"/>
                </a:lnTo>
                <a:lnTo>
                  <a:pt x="3869" y="8395"/>
                </a:lnTo>
                <a:lnTo>
                  <a:pt x="3866" y="8409"/>
                </a:lnTo>
                <a:lnTo>
                  <a:pt x="3863" y="8420"/>
                </a:lnTo>
                <a:lnTo>
                  <a:pt x="3859" y="8428"/>
                </a:lnTo>
                <a:lnTo>
                  <a:pt x="3856" y="8434"/>
                </a:lnTo>
                <a:lnTo>
                  <a:pt x="3850" y="8444"/>
                </a:lnTo>
                <a:lnTo>
                  <a:pt x="3846" y="8449"/>
                </a:lnTo>
                <a:lnTo>
                  <a:pt x="3842" y="8453"/>
                </a:lnTo>
                <a:lnTo>
                  <a:pt x="3839" y="8459"/>
                </a:lnTo>
                <a:lnTo>
                  <a:pt x="3837" y="8470"/>
                </a:lnTo>
                <a:lnTo>
                  <a:pt x="3836" y="8486"/>
                </a:lnTo>
                <a:lnTo>
                  <a:pt x="3837" y="8492"/>
                </a:lnTo>
                <a:lnTo>
                  <a:pt x="3838" y="8497"/>
                </a:lnTo>
                <a:lnTo>
                  <a:pt x="3841" y="8502"/>
                </a:lnTo>
                <a:lnTo>
                  <a:pt x="3844" y="8506"/>
                </a:lnTo>
                <a:lnTo>
                  <a:pt x="3852" y="8513"/>
                </a:lnTo>
                <a:lnTo>
                  <a:pt x="3863" y="8520"/>
                </a:lnTo>
                <a:lnTo>
                  <a:pt x="3867" y="8524"/>
                </a:lnTo>
                <a:lnTo>
                  <a:pt x="3872" y="8528"/>
                </a:lnTo>
                <a:lnTo>
                  <a:pt x="3876" y="8534"/>
                </a:lnTo>
                <a:lnTo>
                  <a:pt x="3880" y="8539"/>
                </a:lnTo>
                <a:lnTo>
                  <a:pt x="3884" y="8546"/>
                </a:lnTo>
                <a:lnTo>
                  <a:pt x="3886" y="8554"/>
                </a:lnTo>
                <a:lnTo>
                  <a:pt x="3888" y="8564"/>
                </a:lnTo>
                <a:lnTo>
                  <a:pt x="3888" y="8574"/>
                </a:lnTo>
                <a:lnTo>
                  <a:pt x="3888" y="8627"/>
                </a:lnTo>
                <a:lnTo>
                  <a:pt x="3985" y="8706"/>
                </a:lnTo>
                <a:lnTo>
                  <a:pt x="3990" y="8687"/>
                </a:lnTo>
                <a:lnTo>
                  <a:pt x="3993" y="8672"/>
                </a:lnTo>
                <a:lnTo>
                  <a:pt x="3996" y="8660"/>
                </a:lnTo>
                <a:lnTo>
                  <a:pt x="4000" y="8650"/>
                </a:lnTo>
                <a:lnTo>
                  <a:pt x="4003" y="8644"/>
                </a:lnTo>
                <a:lnTo>
                  <a:pt x="4007" y="8639"/>
                </a:lnTo>
                <a:lnTo>
                  <a:pt x="4010" y="8635"/>
                </a:lnTo>
                <a:lnTo>
                  <a:pt x="4014" y="8633"/>
                </a:lnTo>
                <a:lnTo>
                  <a:pt x="4017" y="8631"/>
                </a:lnTo>
                <a:lnTo>
                  <a:pt x="4021" y="8629"/>
                </a:lnTo>
                <a:lnTo>
                  <a:pt x="4023" y="8627"/>
                </a:lnTo>
                <a:lnTo>
                  <a:pt x="4025" y="8623"/>
                </a:lnTo>
                <a:lnTo>
                  <a:pt x="4027" y="8618"/>
                </a:lnTo>
                <a:lnTo>
                  <a:pt x="4028" y="8612"/>
                </a:lnTo>
                <a:lnTo>
                  <a:pt x="4029" y="8603"/>
                </a:lnTo>
                <a:lnTo>
                  <a:pt x="4030" y="8591"/>
                </a:lnTo>
                <a:lnTo>
                  <a:pt x="4030" y="8486"/>
                </a:lnTo>
                <a:lnTo>
                  <a:pt x="3985" y="8171"/>
                </a:lnTo>
                <a:lnTo>
                  <a:pt x="3957" y="8119"/>
                </a:lnTo>
                <a:lnTo>
                  <a:pt x="3967" y="8110"/>
                </a:lnTo>
                <a:lnTo>
                  <a:pt x="3975" y="8102"/>
                </a:lnTo>
                <a:lnTo>
                  <a:pt x="3982" y="8093"/>
                </a:lnTo>
                <a:lnTo>
                  <a:pt x="3989" y="8082"/>
                </a:lnTo>
                <a:lnTo>
                  <a:pt x="3995" y="8072"/>
                </a:lnTo>
                <a:lnTo>
                  <a:pt x="3999" y="8061"/>
                </a:lnTo>
                <a:lnTo>
                  <a:pt x="4004" y="8049"/>
                </a:lnTo>
                <a:lnTo>
                  <a:pt x="4008" y="8038"/>
                </a:lnTo>
                <a:lnTo>
                  <a:pt x="4016" y="8013"/>
                </a:lnTo>
                <a:lnTo>
                  <a:pt x="4027" y="7987"/>
                </a:lnTo>
                <a:lnTo>
                  <a:pt x="4032" y="7975"/>
                </a:lnTo>
                <a:lnTo>
                  <a:pt x="4039" y="7962"/>
                </a:lnTo>
                <a:lnTo>
                  <a:pt x="4047" y="7947"/>
                </a:lnTo>
                <a:lnTo>
                  <a:pt x="4058" y="7934"/>
                </a:lnTo>
                <a:lnTo>
                  <a:pt x="4068" y="7920"/>
                </a:lnTo>
                <a:lnTo>
                  <a:pt x="4078" y="7909"/>
                </a:lnTo>
                <a:lnTo>
                  <a:pt x="4089" y="7900"/>
                </a:lnTo>
                <a:lnTo>
                  <a:pt x="4097" y="7891"/>
                </a:lnTo>
                <a:lnTo>
                  <a:pt x="4113" y="7880"/>
                </a:lnTo>
                <a:lnTo>
                  <a:pt x="4129" y="7872"/>
                </a:lnTo>
                <a:lnTo>
                  <a:pt x="4143" y="7862"/>
                </a:lnTo>
                <a:lnTo>
                  <a:pt x="4160" y="7852"/>
                </a:lnTo>
                <a:lnTo>
                  <a:pt x="4168" y="7845"/>
                </a:lnTo>
                <a:lnTo>
                  <a:pt x="4177" y="7836"/>
                </a:lnTo>
                <a:lnTo>
                  <a:pt x="4188" y="7824"/>
                </a:lnTo>
                <a:lnTo>
                  <a:pt x="4198" y="7811"/>
                </a:lnTo>
                <a:lnTo>
                  <a:pt x="4204" y="7803"/>
                </a:lnTo>
                <a:lnTo>
                  <a:pt x="4212" y="7794"/>
                </a:lnTo>
                <a:lnTo>
                  <a:pt x="4220" y="7787"/>
                </a:lnTo>
                <a:lnTo>
                  <a:pt x="4227" y="7780"/>
                </a:lnTo>
                <a:lnTo>
                  <a:pt x="4245" y="7766"/>
                </a:lnTo>
                <a:lnTo>
                  <a:pt x="4263" y="7753"/>
                </a:lnTo>
                <a:lnTo>
                  <a:pt x="4303" y="7728"/>
                </a:lnTo>
                <a:lnTo>
                  <a:pt x="4344" y="7701"/>
                </a:lnTo>
                <a:lnTo>
                  <a:pt x="4362" y="7687"/>
                </a:lnTo>
                <a:lnTo>
                  <a:pt x="4381" y="7671"/>
                </a:lnTo>
                <a:lnTo>
                  <a:pt x="4390" y="7663"/>
                </a:lnTo>
                <a:lnTo>
                  <a:pt x="4398" y="7655"/>
                </a:lnTo>
                <a:lnTo>
                  <a:pt x="4407" y="7646"/>
                </a:lnTo>
                <a:lnTo>
                  <a:pt x="4414" y="7636"/>
                </a:lnTo>
                <a:lnTo>
                  <a:pt x="4421" y="7626"/>
                </a:lnTo>
                <a:lnTo>
                  <a:pt x="4427" y="7615"/>
                </a:lnTo>
                <a:lnTo>
                  <a:pt x="4434" y="7604"/>
                </a:lnTo>
                <a:lnTo>
                  <a:pt x="4439" y="7592"/>
                </a:lnTo>
                <a:lnTo>
                  <a:pt x="4443" y="7580"/>
                </a:lnTo>
                <a:lnTo>
                  <a:pt x="4447" y="7566"/>
                </a:lnTo>
                <a:lnTo>
                  <a:pt x="4449" y="7552"/>
                </a:lnTo>
                <a:lnTo>
                  <a:pt x="4452" y="7536"/>
                </a:lnTo>
                <a:lnTo>
                  <a:pt x="4472" y="7541"/>
                </a:lnTo>
                <a:lnTo>
                  <a:pt x="4487" y="7546"/>
                </a:lnTo>
                <a:lnTo>
                  <a:pt x="4493" y="7547"/>
                </a:lnTo>
                <a:lnTo>
                  <a:pt x="4499" y="7547"/>
                </a:lnTo>
                <a:lnTo>
                  <a:pt x="4504" y="7547"/>
                </a:lnTo>
                <a:lnTo>
                  <a:pt x="4507" y="7546"/>
                </a:lnTo>
                <a:lnTo>
                  <a:pt x="4510" y="7542"/>
                </a:lnTo>
                <a:lnTo>
                  <a:pt x="4513" y="7539"/>
                </a:lnTo>
                <a:lnTo>
                  <a:pt x="4515" y="7534"/>
                </a:lnTo>
                <a:lnTo>
                  <a:pt x="4517" y="7528"/>
                </a:lnTo>
                <a:lnTo>
                  <a:pt x="4519" y="7509"/>
                </a:lnTo>
                <a:lnTo>
                  <a:pt x="4522" y="7484"/>
                </a:lnTo>
                <a:lnTo>
                  <a:pt x="4468" y="7475"/>
                </a:lnTo>
                <a:lnTo>
                  <a:pt x="4488" y="7475"/>
                </a:lnTo>
                <a:lnTo>
                  <a:pt x="4534" y="7383"/>
                </a:lnTo>
                <a:lnTo>
                  <a:pt x="4470" y="7378"/>
                </a:lnTo>
                <a:lnTo>
                  <a:pt x="4470" y="7326"/>
                </a:lnTo>
                <a:lnTo>
                  <a:pt x="4505" y="7326"/>
                </a:lnTo>
                <a:lnTo>
                  <a:pt x="4475" y="7218"/>
                </a:lnTo>
                <a:lnTo>
                  <a:pt x="4529" y="7046"/>
                </a:lnTo>
                <a:lnTo>
                  <a:pt x="4610" y="7010"/>
                </a:lnTo>
                <a:lnTo>
                  <a:pt x="4606" y="7022"/>
                </a:lnTo>
                <a:lnTo>
                  <a:pt x="4601" y="7033"/>
                </a:lnTo>
                <a:lnTo>
                  <a:pt x="4596" y="7044"/>
                </a:lnTo>
                <a:lnTo>
                  <a:pt x="4589" y="7054"/>
                </a:lnTo>
                <a:lnTo>
                  <a:pt x="4574" y="7075"/>
                </a:lnTo>
                <a:lnTo>
                  <a:pt x="4560" y="7093"/>
                </a:lnTo>
                <a:lnTo>
                  <a:pt x="4545" y="7112"/>
                </a:lnTo>
                <a:lnTo>
                  <a:pt x="4534" y="7129"/>
                </a:lnTo>
                <a:lnTo>
                  <a:pt x="4529" y="7139"/>
                </a:lnTo>
                <a:lnTo>
                  <a:pt x="4525" y="7148"/>
                </a:lnTo>
                <a:lnTo>
                  <a:pt x="4523" y="7157"/>
                </a:lnTo>
                <a:lnTo>
                  <a:pt x="4522" y="7168"/>
                </a:lnTo>
                <a:lnTo>
                  <a:pt x="4522" y="7220"/>
                </a:lnTo>
                <a:lnTo>
                  <a:pt x="4575" y="7220"/>
                </a:lnTo>
                <a:lnTo>
                  <a:pt x="4575" y="7273"/>
                </a:lnTo>
                <a:lnTo>
                  <a:pt x="4610" y="7273"/>
                </a:lnTo>
                <a:lnTo>
                  <a:pt x="4620" y="7237"/>
                </a:lnTo>
                <a:lnTo>
                  <a:pt x="4632" y="7203"/>
                </a:lnTo>
                <a:lnTo>
                  <a:pt x="4637" y="7186"/>
                </a:lnTo>
                <a:lnTo>
                  <a:pt x="4641" y="7169"/>
                </a:lnTo>
                <a:lnTo>
                  <a:pt x="4644" y="7151"/>
                </a:lnTo>
                <a:lnTo>
                  <a:pt x="4645" y="7133"/>
                </a:lnTo>
                <a:lnTo>
                  <a:pt x="4645" y="7120"/>
                </a:lnTo>
                <a:lnTo>
                  <a:pt x="4644" y="7112"/>
                </a:lnTo>
                <a:lnTo>
                  <a:pt x="4642" y="7106"/>
                </a:lnTo>
                <a:lnTo>
                  <a:pt x="4641" y="7101"/>
                </a:lnTo>
                <a:lnTo>
                  <a:pt x="4638" y="7095"/>
                </a:lnTo>
                <a:lnTo>
                  <a:pt x="4635" y="7087"/>
                </a:lnTo>
                <a:lnTo>
                  <a:pt x="4632" y="7077"/>
                </a:lnTo>
                <a:lnTo>
                  <a:pt x="4628" y="7061"/>
                </a:lnTo>
                <a:lnTo>
                  <a:pt x="4733" y="7061"/>
                </a:lnTo>
                <a:lnTo>
                  <a:pt x="4737" y="7046"/>
                </a:lnTo>
                <a:lnTo>
                  <a:pt x="4742" y="7031"/>
                </a:lnTo>
                <a:lnTo>
                  <a:pt x="4747" y="7020"/>
                </a:lnTo>
                <a:lnTo>
                  <a:pt x="4754" y="7011"/>
                </a:lnTo>
                <a:lnTo>
                  <a:pt x="4759" y="7002"/>
                </a:lnTo>
                <a:lnTo>
                  <a:pt x="4765" y="6995"/>
                </a:lnTo>
                <a:lnTo>
                  <a:pt x="4771" y="6989"/>
                </a:lnTo>
                <a:lnTo>
                  <a:pt x="4776" y="6984"/>
                </a:lnTo>
                <a:lnTo>
                  <a:pt x="4782" y="6979"/>
                </a:lnTo>
                <a:lnTo>
                  <a:pt x="4787" y="6972"/>
                </a:lnTo>
                <a:lnTo>
                  <a:pt x="4792" y="6967"/>
                </a:lnTo>
                <a:lnTo>
                  <a:pt x="4796" y="6960"/>
                </a:lnTo>
                <a:lnTo>
                  <a:pt x="4799" y="6953"/>
                </a:lnTo>
                <a:lnTo>
                  <a:pt x="4801" y="6944"/>
                </a:lnTo>
                <a:lnTo>
                  <a:pt x="4803" y="6933"/>
                </a:lnTo>
                <a:lnTo>
                  <a:pt x="4803" y="6921"/>
                </a:lnTo>
                <a:lnTo>
                  <a:pt x="4801" y="6914"/>
                </a:lnTo>
                <a:lnTo>
                  <a:pt x="4797" y="6900"/>
                </a:lnTo>
                <a:lnTo>
                  <a:pt x="4791" y="6885"/>
                </a:lnTo>
                <a:lnTo>
                  <a:pt x="4786" y="6868"/>
                </a:lnTo>
                <a:lnTo>
                  <a:pt x="4815" y="6848"/>
                </a:lnTo>
                <a:lnTo>
                  <a:pt x="4842" y="6826"/>
                </a:lnTo>
                <a:lnTo>
                  <a:pt x="4856" y="6816"/>
                </a:lnTo>
                <a:lnTo>
                  <a:pt x="4870" y="6805"/>
                </a:lnTo>
                <a:lnTo>
                  <a:pt x="4884" y="6796"/>
                </a:lnTo>
                <a:lnTo>
                  <a:pt x="4898" y="6787"/>
                </a:lnTo>
                <a:lnTo>
                  <a:pt x="4912" y="6778"/>
                </a:lnTo>
                <a:lnTo>
                  <a:pt x="4927" y="6772"/>
                </a:lnTo>
                <a:lnTo>
                  <a:pt x="4943" y="6766"/>
                </a:lnTo>
                <a:lnTo>
                  <a:pt x="4958" y="6762"/>
                </a:lnTo>
                <a:lnTo>
                  <a:pt x="4976" y="6760"/>
                </a:lnTo>
                <a:lnTo>
                  <a:pt x="4993" y="6759"/>
                </a:lnTo>
                <a:lnTo>
                  <a:pt x="5012" y="6760"/>
                </a:lnTo>
                <a:lnTo>
                  <a:pt x="5032" y="6763"/>
                </a:lnTo>
                <a:lnTo>
                  <a:pt x="5032" y="6710"/>
                </a:lnTo>
                <a:lnTo>
                  <a:pt x="5120" y="6720"/>
                </a:lnTo>
                <a:lnTo>
                  <a:pt x="5083" y="6660"/>
                </a:lnTo>
                <a:lnTo>
                  <a:pt x="5093" y="6643"/>
                </a:lnTo>
                <a:lnTo>
                  <a:pt x="5105" y="6621"/>
                </a:lnTo>
                <a:lnTo>
                  <a:pt x="5117" y="6598"/>
                </a:lnTo>
                <a:lnTo>
                  <a:pt x="5128" y="6573"/>
                </a:lnTo>
                <a:lnTo>
                  <a:pt x="5140" y="6550"/>
                </a:lnTo>
                <a:lnTo>
                  <a:pt x="5150" y="6530"/>
                </a:lnTo>
                <a:lnTo>
                  <a:pt x="5157" y="6514"/>
                </a:lnTo>
                <a:lnTo>
                  <a:pt x="5163" y="6506"/>
                </a:lnTo>
                <a:lnTo>
                  <a:pt x="5167" y="6501"/>
                </a:lnTo>
                <a:lnTo>
                  <a:pt x="5172" y="6496"/>
                </a:lnTo>
                <a:lnTo>
                  <a:pt x="5176" y="6492"/>
                </a:lnTo>
                <a:lnTo>
                  <a:pt x="5181" y="6488"/>
                </a:lnTo>
                <a:lnTo>
                  <a:pt x="5190" y="6484"/>
                </a:lnTo>
                <a:lnTo>
                  <a:pt x="5200" y="6480"/>
                </a:lnTo>
                <a:lnTo>
                  <a:pt x="5218" y="6478"/>
                </a:lnTo>
                <a:lnTo>
                  <a:pt x="5236" y="6476"/>
                </a:lnTo>
                <a:lnTo>
                  <a:pt x="5245" y="6475"/>
                </a:lnTo>
                <a:lnTo>
                  <a:pt x="5253" y="6473"/>
                </a:lnTo>
                <a:lnTo>
                  <a:pt x="5262" y="6469"/>
                </a:lnTo>
                <a:lnTo>
                  <a:pt x="5270" y="6462"/>
                </a:lnTo>
                <a:lnTo>
                  <a:pt x="5273" y="6459"/>
                </a:lnTo>
                <a:lnTo>
                  <a:pt x="5277" y="6454"/>
                </a:lnTo>
                <a:lnTo>
                  <a:pt x="5280" y="6449"/>
                </a:lnTo>
                <a:lnTo>
                  <a:pt x="5284" y="6444"/>
                </a:lnTo>
                <a:lnTo>
                  <a:pt x="5291" y="6429"/>
                </a:lnTo>
                <a:lnTo>
                  <a:pt x="5297" y="6411"/>
                </a:lnTo>
                <a:lnTo>
                  <a:pt x="5438" y="6380"/>
                </a:lnTo>
                <a:lnTo>
                  <a:pt x="5437" y="6288"/>
                </a:lnTo>
                <a:lnTo>
                  <a:pt x="5506" y="6310"/>
                </a:lnTo>
                <a:lnTo>
                  <a:pt x="5677" y="6158"/>
                </a:lnTo>
                <a:lnTo>
                  <a:pt x="5630" y="6252"/>
                </a:lnTo>
                <a:lnTo>
                  <a:pt x="5736" y="6231"/>
                </a:lnTo>
                <a:lnTo>
                  <a:pt x="5731" y="6253"/>
                </a:lnTo>
                <a:lnTo>
                  <a:pt x="5727" y="6270"/>
                </a:lnTo>
                <a:lnTo>
                  <a:pt x="5726" y="6275"/>
                </a:lnTo>
                <a:lnTo>
                  <a:pt x="5724" y="6278"/>
                </a:lnTo>
                <a:lnTo>
                  <a:pt x="5722" y="6281"/>
                </a:lnTo>
                <a:lnTo>
                  <a:pt x="5719" y="6283"/>
                </a:lnTo>
                <a:lnTo>
                  <a:pt x="5715" y="6285"/>
                </a:lnTo>
                <a:lnTo>
                  <a:pt x="5711" y="6287"/>
                </a:lnTo>
                <a:lnTo>
                  <a:pt x="5707" y="6288"/>
                </a:lnTo>
                <a:lnTo>
                  <a:pt x="5700" y="6288"/>
                </a:lnTo>
                <a:lnTo>
                  <a:pt x="5689" y="6288"/>
                </a:lnTo>
                <a:lnTo>
                  <a:pt x="5681" y="6287"/>
                </a:lnTo>
                <a:lnTo>
                  <a:pt x="5675" y="6286"/>
                </a:lnTo>
                <a:lnTo>
                  <a:pt x="5669" y="6284"/>
                </a:lnTo>
                <a:lnTo>
                  <a:pt x="5656" y="6278"/>
                </a:lnTo>
                <a:lnTo>
                  <a:pt x="5630" y="6270"/>
                </a:lnTo>
                <a:lnTo>
                  <a:pt x="5618" y="6287"/>
                </a:lnTo>
                <a:lnTo>
                  <a:pt x="5605" y="6301"/>
                </a:lnTo>
                <a:lnTo>
                  <a:pt x="5593" y="6314"/>
                </a:lnTo>
                <a:lnTo>
                  <a:pt x="5581" y="6323"/>
                </a:lnTo>
                <a:lnTo>
                  <a:pt x="5558" y="6340"/>
                </a:lnTo>
                <a:lnTo>
                  <a:pt x="5536" y="6354"/>
                </a:lnTo>
                <a:lnTo>
                  <a:pt x="5527" y="6362"/>
                </a:lnTo>
                <a:lnTo>
                  <a:pt x="5518" y="6371"/>
                </a:lnTo>
                <a:lnTo>
                  <a:pt x="5510" y="6380"/>
                </a:lnTo>
                <a:lnTo>
                  <a:pt x="5503" y="6391"/>
                </a:lnTo>
                <a:lnTo>
                  <a:pt x="5500" y="6398"/>
                </a:lnTo>
                <a:lnTo>
                  <a:pt x="5498" y="6406"/>
                </a:lnTo>
                <a:lnTo>
                  <a:pt x="5496" y="6413"/>
                </a:lnTo>
                <a:lnTo>
                  <a:pt x="5494" y="6421"/>
                </a:lnTo>
                <a:lnTo>
                  <a:pt x="5491" y="6441"/>
                </a:lnTo>
                <a:lnTo>
                  <a:pt x="5490" y="6463"/>
                </a:lnTo>
                <a:lnTo>
                  <a:pt x="5507" y="6466"/>
                </a:lnTo>
                <a:lnTo>
                  <a:pt x="5521" y="6468"/>
                </a:lnTo>
                <a:lnTo>
                  <a:pt x="5532" y="6471"/>
                </a:lnTo>
                <a:lnTo>
                  <a:pt x="5540" y="6473"/>
                </a:lnTo>
                <a:lnTo>
                  <a:pt x="5547" y="6476"/>
                </a:lnTo>
                <a:lnTo>
                  <a:pt x="5551" y="6479"/>
                </a:lnTo>
                <a:lnTo>
                  <a:pt x="5554" y="6482"/>
                </a:lnTo>
                <a:lnTo>
                  <a:pt x="5556" y="6484"/>
                </a:lnTo>
                <a:lnTo>
                  <a:pt x="5557" y="6487"/>
                </a:lnTo>
                <a:lnTo>
                  <a:pt x="5559" y="6490"/>
                </a:lnTo>
                <a:lnTo>
                  <a:pt x="5561" y="6492"/>
                </a:lnTo>
                <a:lnTo>
                  <a:pt x="5564" y="6494"/>
                </a:lnTo>
                <a:lnTo>
                  <a:pt x="5568" y="6496"/>
                </a:lnTo>
                <a:lnTo>
                  <a:pt x="5576" y="6498"/>
                </a:lnTo>
                <a:lnTo>
                  <a:pt x="5584" y="6499"/>
                </a:lnTo>
                <a:lnTo>
                  <a:pt x="5595" y="6499"/>
                </a:lnTo>
                <a:lnTo>
                  <a:pt x="5602" y="6498"/>
                </a:lnTo>
                <a:lnTo>
                  <a:pt x="5610" y="6495"/>
                </a:lnTo>
                <a:lnTo>
                  <a:pt x="5618" y="6491"/>
                </a:lnTo>
                <a:lnTo>
                  <a:pt x="5624" y="6485"/>
                </a:lnTo>
                <a:lnTo>
                  <a:pt x="5631" y="6479"/>
                </a:lnTo>
                <a:lnTo>
                  <a:pt x="5638" y="6471"/>
                </a:lnTo>
                <a:lnTo>
                  <a:pt x="5645" y="6461"/>
                </a:lnTo>
                <a:lnTo>
                  <a:pt x="5651" y="6452"/>
                </a:lnTo>
                <a:lnTo>
                  <a:pt x="5662" y="6432"/>
                </a:lnTo>
                <a:lnTo>
                  <a:pt x="5672" y="6412"/>
                </a:lnTo>
                <a:lnTo>
                  <a:pt x="5679" y="6392"/>
                </a:lnTo>
                <a:lnTo>
                  <a:pt x="5683" y="6376"/>
                </a:lnTo>
                <a:lnTo>
                  <a:pt x="5737" y="6392"/>
                </a:lnTo>
                <a:lnTo>
                  <a:pt x="5740" y="6384"/>
                </a:lnTo>
                <a:lnTo>
                  <a:pt x="5744" y="6377"/>
                </a:lnTo>
                <a:lnTo>
                  <a:pt x="5748" y="6371"/>
                </a:lnTo>
                <a:lnTo>
                  <a:pt x="5752" y="6365"/>
                </a:lnTo>
                <a:lnTo>
                  <a:pt x="5757" y="6360"/>
                </a:lnTo>
                <a:lnTo>
                  <a:pt x="5763" y="6356"/>
                </a:lnTo>
                <a:lnTo>
                  <a:pt x="5769" y="6353"/>
                </a:lnTo>
                <a:lnTo>
                  <a:pt x="5775" y="6349"/>
                </a:lnTo>
                <a:lnTo>
                  <a:pt x="5801" y="6340"/>
                </a:lnTo>
                <a:lnTo>
                  <a:pt x="5829" y="6331"/>
                </a:lnTo>
                <a:lnTo>
                  <a:pt x="5844" y="6325"/>
                </a:lnTo>
                <a:lnTo>
                  <a:pt x="5858" y="6318"/>
                </a:lnTo>
                <a:lnTo>
                  <a:pt x="5866" y="6314"/>
                </a:lnTo>
                <a:lnTo>
                  <a:pt x="5872" y="6309"/>
                </a:lnTo>
                <a:lnTo>
                  <a:pt x="5879" y="6302"/>
                </a:lnTo>
                <a:lnTo>
                  <a:pt x="5886" y="6295"/>
                </a:lnTo>
                <a:lnTo>
                  <a:pt x="5892" y="6288"/>
                </a:lnTo>
                <a:lnTo>
                  <a:pt x="5899" y="6279"/>
                </a:lnTo>
                <a:lnTo>
                  <a:pt x="5905" y="6269"/>
                </a:lnTo>
                <a:lnTo>
                  <a:pt x="5910" y="6258"/>
                </a:lnTo>
                <a:lnTo>
                  <a:pt x="5915" y="6246"/>
                </a:lnTo>
                <a:lnTo>
                  <a:pt x="5920" y="6232"/>
                </a:lnTo>
                <a:lnTo>
                  <a:pt x="5926" y="6217"/>
                </a:lnTo>
                <a:lnTo>
                  <a:pt x="5930" y="6200"/>
                </a:lnTo>
                <a:lnTo>
                  <a:pt x="5981" y="6221"/>
                </a:lnTo>
                <a:lnTo>
                  <a:pt x="6025" y="6124"/>
                </a:lnTo>
                <a:lnTo>
                  <a:pt x="6015" y="6199"/>
                </a:lnTo>
                <a:lnTo>
                  <a:pt x="6035" y="6216"/>
                </a:lnTo>
                <a:lnTo>
                  <a:pt x="6136" y="6107"/>
                </a:lnTo>
                <a:lnTo>
                  <a:pt x="6123" y="6094"/>
                </a:lnTo>
                <a:lnTo>
                  <a:pt x="6036" y="6115"/>
                </a:lnTo>
                <a:lnTo>
                  <a:pt x="6035" y="6041"/>
                </a:lnTo>
                <a:lnTo>
                  <a:pt x="6104" y="6021"/>
                </a:lnTo>
                <a:lnTo>
                  <a:pt x="6105" y="5989"/>
                </a:lnTo>
                <a:lnTo>
                  <a:pt x="6086" y="5994"/>
                </a:lnTo>
                <a:lnTo>
                  <a:pt x="6067" y="6000"/>
                </a:lnTo>
                <a:lnTo>
                  <a:pt x="6051" y="6005"/>
                </a:lnTo>
                <a:lnTo>
                  <a:pt x="6037" y="6012"/>
                </a:lnTo>
                <a:lnTo>
                  <a:pt x="6024" y="6019"/>
                </a:lnTo>
                <a:lnTo>
                  <a:pt x="6012" y="6027"/>
                </a:lnTo>
                <a:lnTo>
                  <a:pt x="6002" y="6036"/>
                </a:lnTo>
                <a:lnTo>
                  <a:pt x="5994" y="6045"/>
                </a:lnTo>
                <a:lnTo>
                  <a:pt x="5985" y="6056"/>
                </a:lnTo>
                <a:lnTo>
                  <a:pt x="5979" y="6067"/>
                </a:lnTo>
                <a:lnTo>
                  <a:pt x="5972" y="6080"/>
                </a:lnTo>
                <a:lnTo>
                  <a:pt x="5967" y="6094"/>
                </a:lnTo>
                <a:lnTo>
                  <a:pt x="5962" y="6109"/>
                </a:lnTo>
                <a:lnTo>
                  <a:pt x="5956" y="6127"/>
                </a:lnTo>
                <a:lnTo>
                  <a:pt x="5952" y="6144"/>
                </a:lnTo>
                <a:lnTo>
                  <a:pt x="5947" y="6165"/>
                </a:lnTo>
                <a:lnTo>
                  <a:pt x="5835" y="6203"/>
                </a:lnTo>
                <a:lnTo>
                  <a:pt x="5740" y="6173"/>
                </a:lnTo>
                <a:lnTo>
                  <a:pt x="5836" y="6102"/>
                </a:lnTo>
                <a:lnTo>
                  <a:pt x="5842" y="6148"/>
                </a:lnTo>
                <a:lnTo>
                  <a:pt x="5877" y="6148"/>
                </a:lnTo>
                <a:lnTo>
                  <a:pt x="5872" y="6132"/>
                </a:lnTo>
                <a:lnTo>
                  <a:pt x="5867" y="6120"/>
                </a:lnTo>
                <a:lnTo>
                  <a:pt x="5860" y="6109"/>
                </a:lnTo>
                <a:lnTo>
                  <a:pt x="5854" y="6102"/>
                </a:lnTo>
                <a:lnTo>
                  <a:pt x="5847" y="6096"/>
                </a:lnTo>
                <a:lnTo>
                  <a:pt x="5840" y="6092"/>
                </a:lnTo>
                <a:lnTo>
                  <a:pt x="5832" y="6089"/>
                </a:lnTo>
                <a:lnTo>
                  <a:pt x="5823" y="6087"/>
                </a:lnTo>
                <a:lnTo>
                  <a:pt x="5807" y="6086"/>
                </a:lnTo>
                <a:lnTo>
                  <a:pt x="5789" y="6085"/>
                </a:lnTo>
                <a:lnTo>
                  <a:pt x="5780" y="6083"/>
                </a:lnTo>
                <a:lnTo>
                  <a:pt x="5772" y="6082"/>
                </a:lnTo>
                <a:lnTo>
                  <a:pt x="5762" y="6080"/>
                </a:lnTo>
                <a:lnTo>
                  <a:pt x="5754" y="6076"/>
                </a:lnTo>
                <a:lnTo>
                  <a:pt x="5755" y="6025"/>
                </a:lnTo>
                <a:lnTo>
                  <a:pt x="5743" y="6030"/>
                </a:lnTo>
                <a:lnTo>
                  <a:pt x="5731" y="6036"/>
                </a:lnTo>
                <a:lnTo>
                  <a:pt x="5726" y="6039"/>
                </a:lnTo>
                <a:lnTo>
                  <a:pt x="5722" y="6044"/>
                </a:lnTo>
                <a:lnTo>
                  <a:pt x="5720" y="6047"/>
                </a:lnTo>
                <a:lnTo>
                  <a:pt x="5719" y="6050"/>
                </a:lnTo>
                <a:lnTo>
                  <a:pt x="5719" y="6055"/>
                </a:lnTo>
                <a:lnTo>
                  <a:pt x="5718" y="6059"/>
                </a:lnTo>
                <a:lnTo>
                  <a:pt x="5719" y="6071"/>
                </a:lnTo>
                <a:lnTo>
                  <a:pt x="5719" y="6079"/>
                </a:lnTo>
                <a:lnTo>
                  <a:pt x="5721" y="6086"/>
                </a:lnTo>
                <a:lnTo>
                  <a:pt x="5723" y="6091"/>
                </a:lnTo>
                <a:lnTo>
                  <a:pt x="5728" y="6104"/>
                </a:lnTo>
                <a:lnTo>
                  <a:pt x="5736" y="6130"/>
                </a:lnTo>
                <a:lnTo>
                  <a:pt x="5728" y="6127"/>
                </a:lnTo>
                <a:lnTo>
                  <a:pt x="5721" y="6124"/>
                </a:lnTo>
                <a:lnTo>
                  <a:pt x="5715" y="6121"/>
                </a:lnTo>
                <a:lnTo>
                  <a:pt x="5710" y="6117"/>
                </a:lnTo>
                <a:lnTo>
                  <a:pt x="5706" y="6111"/>
                </a:lnTo>
                <a:lnTo>
                  <a:pt x="5701" y="6106"/>
                </a:lnTo>
                <a:lnTo>
                  <a:pt x="5698" y="6100"/>
                </a:lnTo>
                <a:lnTo>
                  <a:pt x="5695" y="6094"/>
                </a:lnTo>
                <a:lnTo>
                  <a:pt x="5693" y="6088"/>
                </a:lnTo>
                <a:lnTo>
                  <a:pt x="5691" y="6080"/>
                </a:lnTo>
                <a:lnTo>
                  <a:pt x="5689" y="6073"/>
                </a:lnTo>
                <a:lnTo>
                  <a:pt x="5688" y="6065"/>
                </a:lnTo>
                <a:lnTo>
                  <a:pt x="5687" y="6047"/>
                </a:lnTo>
                <a:lnTo>
                  <a:pt x="5687" y="6030"/>
                </a:lnTo>
                <a:lnTo>
                  <a:pt x="5688" y="5991"/>
                </a:lnTo>
                <a:lnTo>
                  <a:pt x="5690" y="5949"/>
                </a:lnTo>
                <a:lnTo>
                  <a:pt x="5690" y="5929"/>
                </a:lnTo>
                <a:lnTo>
                  <a:pt x="5689" y="5907"/>
                </a:lnTo>
                <a:lnTo>
                  <a:pt x="5687" y="5886"/>
                </a:lnTo>
                <a:lnTo>
                  <a:pt x="5683" y="5866"/>
                </a:lnTo>
                <a:lnTo>
                  <a:pt x="5781" y="5731"/>
                </a:lnTo>
                <a:lnTo>
                  <a:pt x="5736" y="5725"/>
                </a:lnTo>
                <a:lnTo>
                  <a:pt x="5736" y="5690"/>
                </a:lnTo>
                <a:lnTo>
                  <a:pt x="5665" y="5690"/>
                </a:lnTo>
                <a:lnTo>
                  <a:pt x="5651" y="5690"/>
                </a:lnTo>
                <a:lnTo>
                  <a:pt x="5636" y="5692"/>
                </a:lnTo>
                <a:lnTo>
                  <a:pt x="5622" y="5695"/>
                </a:lnTo>
                <a:lnTo>
                  <a:pt x="5609" y="5699"/>
                </a:lnTo>
                <a:lnTo>
                  <a:pt x="5594" y="5705"/>
                </a:lnTo>
                <a:lnTo>
                  <a:pt x="5580" y="5711"/>
                </a:lnTo>
                <a:lnTo>
                  <a:pt x="5566" y="5717"/>
                </a:lnTo>
                <a:lnTo>
                  <a:pt x="5553" y="5724"/>
                </a:lnTo>
                <a:lnTo>
                  <a:pt x="5525" y="5742"/>
                </a:lnTo>
                <a:lnTo>
                  <a:pt x="5499" y="5760"/>
                </a:lnTo>
                <a:lnTo>
                  <a:pt x="5473" y="5781"/>
                </a:lnTo>
                <a:lnTo>
                  <a:pt x="5447" y="5802"/>
                </a:lnTo>
                <a:lnTo>
                  <a:pt x="5400" y="5843"/>
                </a:lnTo>
                <a:lnTo>
                  <a:pt x="5356" y="5880"/>
                </a:lnTo>
                <a:lnTo>
                  <a:pt x="5345" y="5887"/>
                </a:lnTo>
                <a:lnTo>
                  <a:pt x="5335" y="5895"/>
                </a:lnTo>
                <a:lnTo>
                  <a:pt x="5325" y="5901"/>
                </a:lnTo>
                <a:lnTo>
                  <a:pt x="5315" y="5907"/>
                </a:lnTo>
                <a:lnTo>
                  <a:pt x="5305" y="5911"/>
                </a:lnTo>
                <a:lnTo>
                  <a:pt x="5296" y="5915"/>
                </a:lnTo>
                <a:lnTo>
                  <a:pt x="5287" y="5917"/>
                </a:lnTo>
                <a:lnTo>
                  <a:pt x="5278" y="5918"/>
                </a:lnTo>
                <a:lnTo>
                  <a:pt x="5282" y="5908"/>
                </a:lnTo>
                <a:lnTo>
                  <a:pt x="5287" y="5897"/>
                </a:lnTo>
                <a:lnTo>
                  <a:pt x="5293" y="5886"/>
                </a:lnTo>
                <a:lnTo>
                  <a:pt x="5300" y="5876"/>
                </a:lnTo>
                <a:lnTo>
                  <a:pt x="5307" y="5867"/>
                </a:lnTo>
                <a:lnTo>
                  <a:pt x="5316" y="5856"/>
                </a:lnTo>
                <a:lnTo>
                  <a:pt x="5325" y="5847"/>
                </a:lnTo>
                <a:lnTo>
                  <a:pt x="5335" y="5838"/>
                </a:lnTo>
                <a:lnTo>
                  <a:pt x="5375" y="5804"/>
                </a:lnTo>
                <a:lnTo>
                  <a:pt x="5412" y="5771"/>
                </a:lnTo>
                <a:lnTo>
                  <a:pt x="5451" y="5733"/>
                </a:lnTo>
                <a:lnTo>
                  <a:pt x="5485" y="5697"/>
                </a:lnTo>
                <a:lnTo>
                  <a:pt x="5518" y="5662"/>
                </a:lnTo>
                <a:lnTo>
                  <a:pt x="5552" y="5628"/>
                </a:lnTo>
                <a:lnTo>
                  <a:pt x="5559" y="5622"/>
                </a:lnTo>
                <a:lnTo>
                  <a:pt x="5567" y="5616"/>
                </a:lnTo>
                <a:lnTo>
                  <a:pt x="5578" y="5611"/>
                </a:lnTo>
                <a:lnTo>
                  <a:pt x="5588" y="5605"/>
                </a:lnTo>
                <a:lnTo>
                  <a:pt x="5599" y="5601"/>
                </a:lnTo>
                <a:lnTo>
                  <a:pt x="5612" y="5597"/>
                </a:lnTo>
                <a:lnTo>
                  <a:pt x="5625" y="5594"/>
                </a:lnTo>
                <a:lnTo>
                  <a:pt x="5638" y="5590"/>
                </a:lnTo>
                <a:lnTo>
                  <a:pt x="5667" y="5585"/>
                </a:lnTo>
                <a:lnTo>
                  <a:pt x="5697" y="5580"/>
                </a:lnTo>
                <a:lnTo>
                  <a:pt x="5729" y="5577"/>
                </a:lnTo>
                <a:lnTo>
                  <a:pt x="5761" y="5573"/>
                </a:lnTo>
                <a:lnTo>
                  <a:pt x="5824" y="5569"/>
                </a:lnTo>
                <a:lnTo>
                  <a:pt x="5882" y="5564"/>
                </a:lnTo>
                <a:lnTo>
                  <a:pt x="5908" y="5562"/>
                </a:lnTo>
                <a:lnTo>
                  <a:pt x="5931" y="5559"/>
                </a:lnTo>
                <a:lnTo>
                  <a:pt x="5941" y="5557"/>
                </a:lnTo>
                <a:lnTo>
                  <a:pt x="5949" y="5555"/>
                </a:lnTo>
                <a:lnTo>
                  <a:pt x="5958" y="5552"/>
                </a:lnTo>
                <a:lnTo>
                  <a:pt x="5965" y="5549"/>
                </a:lnTo>
                <a:lnTo>
                  <a:pt x="6015" y="5587"/>
                </a:lnTo>
                <a:lnTo>
                  <a:pt x="6049" y="5546"/>
                </a:lnTo>
                <a:lnTo>
                  <a:pt x="6104" y="5570"/>
                </a:lnTo>
                <a:lnTo>
                  <a:pt x="6110" y="5562"/>
                </a:lnTo>
                <a:lnTo>
                  <a:pt x="6117" y="5555"/>
                </a:lnTo>
                <a:lnTo>
                  <a:pt x="6123" y="5549"/>
                </a:lnTo>
                <a:lnTo>
                  <a:pt x="6130" y="5542"/>
                </a:lnTo>
                <a:lnTo>
                  <a:pt x="6142" y="5533"/>
                </a:lnTo>
                <a:lnTo>
                  <a:pt x="6156" y="5526"/>
                </a:lnTo>
                <a:lnTo>
                  <a:pt x="6169" y="5518"/>
                </a:lnTo>
                <a:lnTo>
                  <a:pt x="6184" y="5509"/>
                </a:lnTo>
                <a:lnTo>
                  <a:pt x="6199" y="5498"/>
                </a:lnTo>
                <a:lnTo>
                  <a:pt x="6216" y="5483"/>
                </a:lnTo>
                <a:lnTo>
                  <a:pt x="6225" y="5473"/>
                </a:lnTo>
                <a:lnTo>
                  <a:pt x="6232" y="5463"/>
                </a:lnTo>
                <a:lnTo>
                  <a:pt x="6237" y="5455"/>
                </a:lnTo>
                <a:lnTo>
                  <a:pt x="6242" y="5446"/>
                </a:lnTo>
                <a:lnTo>
                  <a:pt x="6248" y="5431"/>
                </a:lnTo>
                <a:lnTo>
                  <a:pt x="6251" y="5418"/>
                </a:lnTo>
                <a:lnTo>
                  <a:pt x="6253" y="5411"/>
                </a:lnTo>
                <a:lnTo>
                  <a:pt x="6255" y="5405"/>
                </a:lnTo>
                <a:lnTo>
                  <a:pt x="6257" y="5399"/>
                </a:lnTo>
                <a:lnTo>
                  <a:pt x="6261" y="5393"/>
                </a:lnTo>
                <a:lnTo>
                  <a:pt x="6266" y="5387"/>
                </a:lnTo>
                <a:lnTo>
                  <a:pt x="6273" y="5380"/>
                </a:lnTo>
                <a:lnTo>
                  <a:pt x="6282" y="5374"/>
                </a:lnTo>
                <a:lnTo>
                  <a:pt x="6292" y="5367"/>
                </a:lnTo>
                <a:lnTo>
                  <a:pt x="6310" y="5359"/>
                </a:lnTo>
                <a:lnTo>
                  <a:pt x="6325" y="5352"/>
                </a:lnTo>
                <a:lnTo>
                  <a:pt x="6341" y="5347"/>
                </a:lnTo>
                <a:lnTo>
                  <a:pt x="6356" y="5343"/>
                </a:lnTo>
                <a:lnTo>
                  <a:pt x="6373" y="5339"/>
                </a:lnTo>
                <a:lnTo>
                  <a:pt x="6390" y="5332"/>
                </a:lnTo>
                <a:lnTo>
                  <a:pt x="6398" y="5328"/>
                </a:lnTo>
                <a:lnTo>
                  <a:pt x="6409" y="5324"/>
                </a:lnTo>
                <a:lnTo>
                  <a:pt x="6419" y="5317"/>
                </a:lnTo>
                <a:lnTo>
                  <a:pt x="6430" y="5311"/>
                </a:lnTo>
                <a:lnTo>
                  <a:pt x="6447" y="5300"/>
                </a:lnTo>
                <a:lnTo>
                  <a:pt x="6460" y="5289"/>
                </a:lnTo>
                <a:lnTo>
                  <a:pt x="6471" y="5279"/>
                </a:lnTo>
                <a:lnTo>
                  <a:pt x="6481" y="5271"/>
                </a:lnTo>
                <a:lnTo>
                  <a:pt x="6490" y="5262"/>
                </a:lnTo>
                <a:lnTo>
                  <a:pt x="6501" y="5252"/>
                </a:lnTo>
                <a:lnTo>
                  <a:pt x="6513" y="5243"/>
                </a:lnTo>
                <a:lnTo>
                  <a:pt x="6527" y="5233"/>
                </a:lnTo>
                <a:lnTo>
                  <a:pt x="6524" y="5110"/>
                </a:lnTo>
                <a:lnTo>
                  <a:pt x="6391" y="5032"/>
                </a:lnTo>
                <a:lnTo>
                  <a:pt x="6424" y="4988"/>
                </a:lnTo>
                <a:lnTo>
                  <a:pt x="6387" y="4986"/>
                </a:lnTo>
                <a:lnTo>
                  <a:pt x="6387" y="4933"/>
                </a:lnTo>
                <a:lnTo>
                  <a:pt x="6302" y="4977"/>
                </a:lnTo>
                <a:lnTo>
                  <a:pt x="6299" y="4916"/>
                </a:lnTo>
                <a:lnTo>
                  <a:pt x="6194" y="4916"/>
                </a:lnTo>
                <a:lnTo>
                  <a:pt x="6192" y="4888"/>
                </a:lnTo>
                <a:lnTo>
                  <a:pt x="6190" y="4865"/>
                </a:lnTo>
                <a:lnTo>
                  <a:pt x="6189" y="4856"/>
                </a:lnTo>
                <a:lnTo>
                  <a:pt x="6186" y="4848"/>
                </a:lnTo>
                <a:lnTo>
                  <a:pt x="6183" y="4840"/>
                </a:lnTo>
                <a:lnTo>
                  <a:pt x="6178" y="4834"/>
                </a:lnTo>
                <a:lnTo>
                  <a:pt x="6174" y="4829"/>
                </a:lnTo>
                <a:lnTo>
                  <a:pt x="6168" y="4825"/>
                </a:lnTo>
                <a:lnTo>
                  <a:pt x="6161" y="4821"/>
                </a:lnTo>
                <a:lnTo>
                  <a:pt x="6153" y="4818"/>
                </a:lnTo>
                <a:lnTo>
                  <a:pt x="6143" y="4816"/>
                </a:lnTo>
                <a:lnTo>
                  <a:pt x="6132" y="4814"/>
                </a:lnTo>
                <a:lnTo>
                  <a:pt x="6120" y="4812"/>
                </a:lnTo>
                <a:lnTo>
                  <a:pt x="6105" y="4810"/>
                </a:lnTo>
                <a:lnTo>
                  <a:pt x="6068" y="4706"/>
                </a:lnTo>
                <a:lnTo>
                  <a:pt x="6140" y="4670"/>
                </a:lnTo>
                <a:lnTo>
                  <a:pt x="6092" y="4613"/>
                </a:lnTo>
                <a:lnTo>
                  <a:pt x="6048" y="4443"/>
                </a:lnTo>
                <a:lnTo>
                  <a:pt x="6000" y="4441"/>
                </a:lnTo>
                <a:lnTo>
                  <a:pt x="6034" y="4421"/>
                </a:lnTo>
                <a:lnTo>
                  <a:pt x="5982" y="4308"/>
                </a:lnTo>
                <a:lnTo>
                  <a:pt x="5965" y="4318"/>
                </a:lnTo>
                <a:lnTo>
                  <a:pt x="5965" y="4125"/>
                </a:lnTo>
                <a:lnTo>
                  <a:pt x="5951" y="4129"/>
                </a:lnTo>
                <a:lnTo>
                  <a:pt x="5940" y="4134"/>
                </a:lnTo>
                <a:lnTo>
                  <a:pt x="5929" y="4141"/>
                </a:lnTo>
                <a:lnTo>
                  <a:pt x="5918" y="4150"/>
                </a:lnTo>
                <a:lnTo>
                  <a:pt x="5909" y="4159"/>
                </a:lnTo>
                <a:lnTo>
                  <a:pt x="5900" y="4169"/>
                </a:lnTo>
                <a:lnTo>
                  <a:pt x="5892" y="4181"/>
                </a:lnTo>
                <a:lnTo>
                  <a:pt x="5885" y="4193"/>
                </a:lnTo>
                <a:lnTo>
                  <a:pt x="5879" y="4206"/>
                </a:lnTo>
                <a:lnTo>
                  <a:pt x="5874" y="4221"/>
                </a:lnTo>
                <a:lnTo>
                  <a:pt x="5870" y="4235"/>
                </a:lnTo>
                <a:lnTo>
                  <a:pt x="5866" y="4251"/>
                </a:lnTo>
                <a:lnTo>
                  <a:pt x="5863" y="4267"/>
                </a:lnTo>
                <a:lnTo>
                  <a:pt x="5860" y="4284"/>
                </a:lnTo>
                <a:lnTo>
                  <a:pt x="5859" y="4300"/>
                </a:lnTo>
                <a:lnTo>
                  <a:pt x="5859" y="4318"/>
                </a:lnTo>
                <a:lnTo>
                  <a:pt x="5723" y="4462"/>
                </a:lnTo>
                <a:lnTo>
                  <a:pt x="5677" y="4410"/>
                </a:lnTo>
                <a:lnTo>
                  <a:pt x="5630" y="4422"/>
                </a:lnTo>
                <a:lnTo>
                  <a:pt x="5630" y="4371"/>
                </a:lnTo>
                <a:lnTo>
                  <a:pt x="5524" y="4339"/>
                </a:lnTo>
                <a:lnTo>
                  <a:pt x="5596" y="4085"/>
                </a:lnTo>
                <a:lnTo>
                  <a:pt x="5613" y="4092"/>
                </a:lnTo>
                <a:lnTo>
                  <a:pt x="5543" y="4097"/>
                </a:lnTo>
                <a:lnTo>
                  <a:pt x="5528" y="4036"/>
                </a:lnTo>
                <a:lnTo>
                  <a:pt x="5438" y="4058"/>
                </a:lnTo>
                <a:lnTo>
                  <a:pt x="5433" y="4039"/>
                </a:lnTo>
                <a:lnTo>
                  <a:pt x="5428" y="4022"/>
                </a:lnTo>
                <a:lnTo>
                  <a:pt x="5423" y="4006"/>
                </a:lnTo>
                <a:lnTo>
                  <a:pt x="5418" y="3993"/>
                </a:lnTo>
                <a:lnTo>
                  <a:pt x="5411" y="3981"/>
                </a:lnTo>
                <a:lnTo>
                  <a:pt x="5404" y="3970"/>
                </a:lnTo>
                <a:lnTo>
                  <a:pt x="5397" y="3961"/>
                </a:lnTo>
                <a:lnTo>
                  <a:pt x="5390" y="3952"/>
                </a:lnTo>
                <a:lnTo>
                  <a:pt x="5381" y="3944"/>
                </a:lnTo>
                <a:lnTo>
                  <a:pt x="5372" y="3937"/>
                </a:lnTo>
                <a:lnTo>
                  <a:pt x="5362" y="3930"/>
                </a:lnTo>
                <a:lnTo>
                  <a:pt x="5350" y="3924"/>
                </a:lnTo>
                <a:lnTo>
                  <a:pt x="5326" y="3910"/>
                </a:lnTo>
                <a:lnTo>
                  <a:pt x="5297" y="3896"/>
                </a:lnTo>
                <a:lnTo>
                  <a:pt x="5240" y="3945"/>
                </a:lnTo>
                <a:lnTo>
                  <a:pt x="4961" y="3980"/>
                </a:lnTo>
                <a:lnTo>
                  <a:pt x="4963" y="4004"/>
                </a:lnTo>
                <a:lnTo>
                  <a:pt x="4963" y="4025"/>
                </a:lnTo>
                <a:lnTo>
                  <a:pt x="4962" y="4043"/>
                </a:lnTo>
                <a:lnTo>
                  <a:pt x="4961" y="4060"/>
                </a:lnTo>
                <a:lnTo>
                  <a:pt x="4958" y="4075"/>
                </a:lnTo>
                <a:lnTo>
                  <a:pt x="4955" y="4090"/>
                </a:lnTo>
                <a:lnTo>
                  <a:pt x="4952" y="4103"/>
                </a:lnTo>
                <a:lnTo>
                  <a:pt x="4949" y="4116"/>
                </a:lnTo>
                <a:lnTo>
                  <a:pt x="4941" y="4143"/>
                </a:lnTo>
                <a:lnTo>
                  <a:pt x="4933" y="4175"/>
                </a:lnTo>
                <a:lnTo>
                  <a:pt x="4931" y="4194"/>
                </a:lnTo>
                <a:lnTo>
                  <a:pt x="4929" y="4215"/>
                </a:lnTo>
                <a:lnTo>
                  <a:pt x="4927" y="4238"/>
                </a:lnTo>
                <a:lnTo>
                  <a:pt x="4927" y="4265"/>
                </a:lnTo>
                <a:lnTo>
                  <a:pt x="4927" y="4335"/>
                </a:lnTo>
                <a:lnTo>
                  <a:pt x="4921" y="4339"/>
                </a:lnTo>
                <a:lnTo>
                  <a:pt x="4914" y="4343"/>
                </a:lnTo>
                <a:lnTo>
                  <a:pt x="4906" y="4349"/>
                </a:lnTo>
                <a:lnTo>
                  <a:pt x="4897" y="4357"/>
                </a:lnTo>
                <a:lnTo>
                  <a:pt x="4876" y="4375"/>
                </a:lnTo>
                <a:lnTo>
                  <a:pt x="4856" y="4396"/>
                </a:lnTo>
                <a:lnTo>
                  <a:pt x="4846" y="4408"/>
                </a:lnTo>
                <a:lnTo>
                  <a:pt x="4836" y="4418"/>
                </a:lnTo>
                <a:lnTo>
                  <a:pt x="4827" y="4429"/>
                </a:lnTo>
                <a:lnTo>
                  <a:pt x="4820" y="4441"/>
                </a:lnTo>
                <a:lnTo>
                  <a:pt x="4812" y="4451"/>
                </a:lnTo>
                <a:lnTo>
                  <a:pt x="4807" y="4460"/>
                </a:lnTo>
                <a:lnTo>
                  <a:pt x="4804" y="4469"/>
                </a:lnTo>
                <a:lnTo>
                  <a:pt x="4803" y="4476"/>
                </a:lnTo>
                <a:lnTo>
                  <a:pt x="4804" y="4486"/>
                </a:lnTo>
                <a:lnTo>
                  <a:pt x="4805" y="4494"/>
                </a:lnTo>
                <a:lnTo>
                  <a:pt x="4806" y="4502"/>
                </a:lnTo>
                <a:lnTo>
                  <a:pt x="4809" y="4509"/>
                </a:lnTo>
                <a:lnTo>
                  <a:pt x="4811" y="4514"/>
                </a:lnTo>
                <a:lnTo>
                  <a:pt x="4816" y="4519"/>
                </a:lnTo>
                <a:lnTo>
                  <a:pt x="4820" y="4523"/>
                </a:lnTo>
                <a:lnTo>
                  <a:pt x="4824" y="4528"/>
                </a:lnTo>
                <a:lnTo>
                  <a:pt x="4829" y="4531"/>
                </a:lnTo>
                <a:lnTo>
                  <a:pt x="4834" y="4534"/>
                </a:lnTo>
                <a:lnTo>
                  <a:pt x="4839" y="4537"/>
                </a:lnTo>
                <a:lnTo>
                  <a:pt x="4847" y="4539"/>
                </a:lnTo>
                <a:lnTo>
                  <a:pt x="4859" y="4543"/>
                </a:lnTo>
                <a:lnTo>
                  <a:pt x="4874" y="4547"/>
                </a:lnTo>
                <a:lnTo>
                  <a:pt x="4919" y="4742"/>
                </a:lnTo>
                <a:lnTo>
                  <a:pt x="4906" y="4751"/>
                </a:lnTo>
                <a:lnTo>
                  <a:pt x="4898" y="4756"/>
                </a:lnTo>
                <a:lnTo>
                  <a:pt x="4895" y="4760"/>
                </a:lnTo>
                <a:lnTo>
                  <a:pt x="4893" y="4767"/>
                </a:lnTo>
                <a:lnTo>
                  <a:pt x="4892" y="4777"/>
                </a:lnTo>
                <a:lnTo>
                  <a:pt x="4892" y="4793"/>
                </a:lnTo>
                <a:lnTo>
                  <a:pt x="4892" y="4805"/>
                </a:lnTo>
                <a:lnTo>
                  <a:pt x="4893" y="4814"/>
                </a:lnTo>
                <a:lnTo>
                  <a:pt x="4894" y="4820"/>
                </a:lnTo>
                <a:lnTo>
                  <a:pt x="4896" y="4825"/>
                </a:lnTo>
                <a:lnTo>
                  <a:pt x="4901" y="4837"/>
                </a:lnTo>
                <a:lnTo>
                  <a:pt x="4910" y="4863"/>
                </a:lnTo>
                <a:lnTo>
                  <a:pt x="4641" y="5107"/>
                </a:lnTo>
                <a:lnTo>
                  <a:pt x="4611" y="5198"/>
                </a:lnTo>
                <a:lnTo>
                  <a:pt x="4645" y="5198"/>
                </a:lnTo>
                <a:lnTo>
                  <a:pt x="4623" y="5426"/>
                </a:lnTo>
                <a:lnTo>
                  <a:pt x="4584" y="5510"/>
                </a:lnTo>
                <a:lnTo>
                  <a:pt x="4540" y="5514"/>
                </a:lnTo>
                <a:lnTo>
                  <a:pt x="4540" y="5549"/>
                </a:lnTo>
                <a:lnTo>
                  <a:pt x="4470" y="5549"/>
                </a:lnTo>
                <a:lnTo>
                  <a:pt x="4466" y="5536"/>
                </a:lnTo>
                <a:lnTo>
                  <a:pt x="4461" y="5526"/>
                </a:lnTo>
                <a:lnTo>
                  <a:pt x="4458" y="5516"/>
                </a:lnTo>
                <a:lnTo>
                  <a:pt x="4454" y="5507"/>
                </a:lnTo>
                <a:lnTo>
                  <a:pt x="4446" y="5492"/>
                </a:lnTo>
                <a:lnTo>
                  <a:pt x="4438" y="5481"/>
                </a:lnTo>
                <a:lnTo>
                  <a:pt x="4421" y="5462"/>
                </a:lnTo>
                <a:lnTo>
                  <a:pt x="4408" y="5444"/>
                </a:lnTo>
                <a:lnTo>
                  <a:pt x="4405" y="5439"/>
                </a:lnTo>
                <a:lnTo>
                  <a:pt x="4402" y="5433"/>
                </a:lnTo>
                <a:lnTo>
                  <a:pt x="4398" y="5427"/>
                </a:lnTo>
                <a:lnTo>
                  <a:pt x="4396" y="5420"/>
                </a:lnTo>
                <a:lnTo>
                  <a:pt x="4394" y="5411"/>
                </a:lnTo>
                <a:lnTo>
                  <a:pt x="4392" y="5403"/>
                </a:lnTo>
                <a:lnTo>
                  <a:pt x="4391" y="5393"/>
                </a:lnTo>
                <a:lnTo>
                  <a:pt x="4390" y="5381"/>
                </a:lnTo>
                <a:lnTo>
                  <a:pt x="4389" y="5355"/>
                </a:lnTo>
                <a:lnTo>
                  <a:pt x="4390" y="5322"/>
                </a:lnTo>
                <a:lnTo>
                  <a:pt x="4393" y="5280"/>
                </a:lnTo>
                <a:lnTo>
                  <a:pt x="4398" y="5232"/>
                </a:lnTo>
                <a:lnTo>
                  <a:pt x="4404" y="5197"/>
                </a:lnTo>
                <a:lnTo>
                  <a:pt x="4409" y="5167"/>
                </a:lnTo>
                <a:lnTo>
                  <a:pt x="4415" y="5141"/>
                </a:lnTo>
                <a:lnTo>
                  <a:pt x="4420" y="5119"/>
                </a:lnTo>
                <a:lnTo>
                  <a:pt x="4425" y="5103"/>
                </a:lnTo>
                <a:lnTo>
                  <a:pt x="4427" y="5088"/>
                </a:lnTo>
                <a:lnTo>
                  <a:pt x="4428" y="5082"/>
                </a:lnTo>
                <a:lnTo>
                  <a:pt x="4428" y="5077"/>
                </a:lnTo>
                <a:lnTo>
                  <a:pt x="4427" y="5073"/>
                </a:lnTo>
                <a:lnTo>
                  <a:pt x="4425" y="5069"/>
                </a:lnTo>
                <a:lnTo>
                  <a:pt x="4422" y="5065"/>
                </a:lnTo>
                <a:lnTo>
                  <a:pt x="4419" y="5063"/>
                </a:lnTo>
                <a:lnTo>
                  <a:pt x="4414" y="5061"/>
                </a:lnTo>
                <a:lnTo>
                  <a:pt x="4409" y="5059"/>
                </a:lnTo>
                <a:lnTo>
                  <a:pt x="4393" y="5057"/>
                </a:lnTo>
                <a:lnTo>
                  <a:pt x="4373" y="5056"/>
                </a:lnTo>
                <a:lnTo>
                  <a:pt x="4313" y="5056"/>
                </a:lnTo>
                <a:lnTo>
                  <a:pt x="4223" y="5057"/>
                </a:lnTo>
                <a:lnTo>
                  <a:pt x="4166" y="5008"/>
                </a:lnTo>
                <a:lnTo>
                  <a:pt x="4101" y="5024"/>
                </a:lnTo>
                <a:lnTo>
                  <a:pt x="4033" y="4980"/>
                </a:lnTo>
                <a:lnTo>
                  <a:pt x="4030" y="4953"/>
                </a:lnTo>
                <a:lnTo>
                  <a:pt x="4028" y="4931"/>
                </a:lnTo>
                <a:lnTo>
                  <a:pt x="4026" y="4923"/>
                </a:lnTo>
                <a:lnTo>
                  <a:pt x="4024" y="4915"/>
                </a:lnTo>
                <a:lnTo>
                  <a:pt x="4021" y="4907"/>
                </a:lnTo>
                <a:lnTo>
                  <a:pt x="4017" y="4901"/>
                </a:lnTo>
                <a:lnTo>
                  <a:pt x="4012" y="4896"/>
                </a:lnTo>
                <a:lnTo>
                  <a:pt x="4008" y="4891"/>
                </a:lnTo>
                <a:lnTo>
                  <a:pt x="4002" y="4886"/>
                </a:lnTo>
                <a:lnTo>
                  <a:pt x="3996" y="4882"/>
                </a:lnTo>
                <a:lnTo>
                  <a:pt x="3979" y="4873"/>
                </a:lnTo>
                <a:lnTo>
                  <a:pt x="3958" y="4865"/>
                </a:lnTo>
                <a:lnTo>
                  <a:pt x="3929" y="4853"/>
                </a:lnTo>
                <a:lnTo>
                  <a:pt x="3889" y="4834"/>
                </a:lnTo>
                <a:lnTo>
                  <a:pt x="3852" y="4818"/>
                </a:lnTo>
                <a:lnTo>
                  <a:pt x="3836" y="4810"/>
                </a:lnTo>
                <a:lnTo>
                  <a:pt x="3824" y="4811"/>
                </a:lnTo>
                <a:lnTo>
                  <a:pt x="3813" y="4815"/>
                </a:lnTo>
                <a:lnTo>
                  <a:pt x="3801" y="4819"/>
                </a:lnTo>
                <a:lnTo>
                  <a:pt x="3789" y="4824"/>
                </a:lnTo>
                <a:lnTo>
                  <a:pt x="3767" y="4835"/>
                </a:lnTo>
                <a:lnTo>
                  <a:pt x="3748" y="4846"/>
                </a:lnTo>
                <a:lnTo>
                  <a:pt x="3741" y="4830"/>
                </a:lnTo>
                <a:lnTo>
                  <a:pt x="3736" y="4812"/>
                </a:lnTo>
                <a:lnTo>
                  <a:pt x="3731" y="4796"/>
                </a:lnTo>
                <a:lnTo>
                  <a:pt x="3728" y="4777"/>
                </a:lnTo>
                <a:lnTo>
                  <a:pt x="3722" y="4742"/>
                </a:lnTo>
                <a:lnTo>
                  <a:pt x="3717" y="4709"/>
                </a:lnTo>
                <a:lnTo>
                  <a:pt x="3714" y="4694"/>
                </a:lnTo>
                <a:lnTo>
                  <a:pt x="3710" y="4679"/>
                </a:lnTo>
                <a:lnTo>
                  <a:pt x="3706" y="4667"/>
                </a:lnTo>
                <a:lnTo>
                  <a:pt x="3699" y="4656"/>
                </a:lnTo>
                <a:lnTo>
                  <a:pt x="3696" y="4651"/>
                </a:lnTo>
                <a:lnTo>
                  <a:pt x="3692" y="4647"/>
                </a:lnTo>
                <a:lnTo>
                  <a:pt x="3688" y="4643"/>
                </a:lnTo>
                <a:lnTo>
                  <a:pt x="3683" y="4640"/>
                </a:lnTo>
                <a:lnTo>
                  <a:pt x="3678" y="4638"/>
                </a:lnTo>
                <a:lnTo>
                  <a:pt x="3673" y="4636"/>
                </a:lnTo>
                <a:lnTo>
                  <a:pt x="3666" y="4635"/>
                </a:lnTo>
                <a:lnTo>
                  <a:pt x="3660" y="4635"/>
                </a:lnTo>
                <a:lnTo>
                  <a:pt x="3590" y="4635"/>
                </a:lnTo>
                <a:lnTo>
                  <a:pt x="3663" y="4372"/>
                </a:lnTo>
                <a:lnTo>
                  <a:pt x="3949" y="4079"/>
                </a:lnTo>
                <a:lnTo>
                  <a:pt x="3962" y="4077"/>
                </a:lnTo>
                <a:lnTo>
                  <a:pt x="3976" y="4074"/>
                </a:lnTo>
                <a:lnTo>
                  <a:pt x="3991" y="4070"/>
                </a:lnTo>
                <a:lnTo>
                  <a:pt x="4005" y="4065"/>
                </a:lnTo>
                <a:lnTo>
                  <a:pt x="4020" y="4060"/>
                </a:lnTo>
                <a:lnTo>
                  <a:pt x="4033" y="4054"/>
                </a:lnTo>
                <a:lnTo>
                  <a:pt x="4046" y="4046"/>
                </a:lnTo>
                <a:lnTo>
                  <a:pt x="4058" y="4040"/>
                </a:lnTo>
                <a:lnTo>
                  <a:pt x="4067" y="4033"/>
                </a:lnTo>
                <a:lnTo>
                  <a:pt x="4074" y="4026"/>
                </a:lnTo>
                <a:lnTo>
                  <a:pt x="4077" y="4022"/>
                </a:lnTo>
                <a:lnTo>
                  <a:pt x="4078" y="4018"/>
                </a:lnTo>
                <a:lnTo>
                  <a:pt x="4080" y="4014"/>
                </a:lnTo>
                <a:lnTo>
                  <a:pt x="4080" y="4010"/>
                </a:lnTo>
                <a:lnTo>
                  <a:pt x="4079" y="4007"/>
                </a:lnTo>
                <a:lnTo>
                  <a:pt x="4078" y="4004"/>
                </a:lnTo>
                <a:lnTo>
                  <a:pt x="4076" y="4000"/>
                </a:lnTo>
                <a:lnTo>
                  <a:pt x="4072" y="3997"/>
                </a:lnTo>
                <a:lnTo>
                  <a:pt x="4068" y="3994"/>
                </a:lnTo>
                <a:lnTo>
                  <a:pt x="4062" y="3991"/>
                </a:lnTo>
                <a:lnTo>
                  <a:pt x="4056" y="3988"/>
                </a:lnTo>
                <a:lnTo>
                  <a:pt x="4047" y="3983"/>
                </a:lnTo>
                <a:lnTo>
                  <a:pt x="4047" y="3948"/>
                </a:lnTo>
                <a:lnTo>
                  <a:pt x="4072" y="3946"/>
                </a:lnTo>
                <a:lnTo>
                  <a:pt x="4090" y="3943"/>
                </a:lnTo>
                <a:lnTo>
                  <a:pt x="4097" y="3941"/>
                </a:lnTo>
                <a:lnTo>
                  <a:pt x="4102" y="3939"/>
                </a:lnTo>
                <a:lnTo>
                  <a:pt x="4106" y="3936"/>
                </a:lnTo>
                <a:lnTo>
                  <a:pt x="4110" y="3932"/>
                </a:lnTo>
                <a:lnTo>
                  <a:pt x="4112" y="3927"/>
                </a:lnTo>
                <a:lnTo>
                  <a:pt x="4115" y="3921"/>
                </a:lnTo>
                <a:lnTo>
                  <a:pt x="4116" y="3914"/>
                </a:lnTo>
                <a:lnTo>
                  <a:pt x="4117" y="3907"/>
                </a:lnTo>
                <a:lnTo>
                  <a:pt x="4117" y="3886"/>
                </a:lnTo>
                <a:lnTo>
                  <a:pt x="4118" y="3861"/>
                </a:lnTo>
                <a:lnTo>
                  <a:pt x="4177" y="3817"/>
                </a:lnTo>
                <a:lnTo>
                  <a:pt x="4258" y="3826"/>
                </a:lnTo>
                <a:lnTo>
                  <a:pt x="4275" y="3837"/>
                </a:lnTo>
                <a:lnTo>
                  <a:pt x="4386" y="3671"/>
                </a:lnTo>
                <a:lnTo>
                  <a:pt x="4350" y="3667"/>
                </a:lnTo>
                <a:lnTo>
                  <a:pt x="4319" y="3667"/>
                </a:lnTo>
                <a:lnTo>
                  <a:pt x="4292" y="3666"/>
                </a:lnTo>
                <a:lnTo>
                  <a:pt x="4269" y="3665"/>
                </a:lnTo>
                <a:lnTo>
                  <a:pt x="4260" y="3663"/>
                </a:lnTo>
                <a:lnTo>
                  <a:pt x="4252" y="3661"/>
                </a:lnTo>
                <a:lnTo>
                  <a:pt x="4244" y="3657"/>
                </a:lnTo>
                <a:lnTo>
                  <a:pt x="4237" y="3652"/>
                </a:lnTo>
                <a:lnTo>
                  <a:pt x="4232" y="3646"/>
                </a:lnTo>
                <a:lnTo>
                  <a:pt x="4228" y="3637"/>
                </a:lnTo>
                <a:lnTo>
                  <a:pt x="4225" y="3627"/>
                </a:lnTo>
                <a:lnTo>
                  <a:pt x="4223" y="3615"/>
                </a:lnTo>
                <a:lnTo>
                  <a:pt x="4328" y="3615"/>
                </a:lnTo>
                <a:lnTo>
                  <a:pt x="4342" y="3616"/>
                </a:lnTo>
                <a:lnTo>
                  <a:pt x="4352" y="3617"/>
                </a:lnTo>
                <a:lnTo>
                  <a:pt x="4359" y="3620"/>
                </a:lnTo>
                <a:lnTo>
                  <a:pt x="4366" y="3624"/>
                </a:lnTo>
                <a:lnTo>
                  <a:pt x="4380" y="3635"/>
                </a:lnTo>
                <a:lnTo>
                  <a:pt x="4398" y="3650"/>
                </a:lnTo>
                <a:lnTo>
                  <a:pt x="4482" y="3516"/>
                </a:lnTo>
                <a:lnTo>
                  <a:pt x="4522" y="3493"/>
                </a:lnTo>
                <a:lnTo>
                  <a:pt x="4541" y="3506"/>
                </a:lnTo>
                <a:lnTo>
                  <a:pt x="4554" y="3518"/>
                </a:lnTo>
                <a:lnTo>
                  <a:pt x="4562" y="3521"/>
                </a:lnTo>
                <a:lnTo>
                  <a:pt x="4569" y="3524"/>
                </a:lnTo>
                <a:lnTo>
                  <a:pt x="4579" y="3526"/>
                </a:lnTo>
                <a:lnTo>
                  <a:pt x="4593" y="3527"/>
                </a:lnTo>
                <a:lnTo>
                  <a:pt x="4599" y="3526"/>
                </a:lnTo>
                <a:lnTo>
                  <a:pt x="4606" y="3524"/>
                </a:lnTo>
                <a:lnTo>
                  <a:pt x="4611" y="3521"/>
                </a:lnTo>
                <a:lnTo>
                  <a:pt x="4616" y="3517"/>
                </a:lnTo>
                <a:lnTo>
                  <a:pt x="4620" y="3512"/>
                </a:lnTo>
                <a:lnTo>
                  <a:pt x="4624" y="3506"/>
                </a:lnTo>
                <a:lnTo>
                  <a:pt x="4626" y="3500"/>
                </a:lnTo>
                <a:lnTo>
                  <a:pt x="4627" y="3493"/>
                </a:lnTo>
                <a:lnTo>
                  <a:pt x="4627" y="3487"/>
                </a:lnTo>
                <a:lnTo>
                  <a:pt x="4625" y="3480"/>
                </a:lnTo>
                <a:lnTo>
                  <a:pt x="4620" y="3471"/>
                </a:lnTo>
                <a:lnTo>
                  <a:pt x="4615" y="3464"/>
                </a:lnTo>
                <a:lnTo>
                  <a:pt x="4608" y="3458"/>
                </a:lnTo>
                <a:lnTo>
                  <a:pt x="4600" y="3451"/>
                </a:lnTo>
                <a:lnTo>
                  <a:pt x="4588" y="3444"/>
                </a:lnTo>
                <a:lnTo>
                  <a:pt x="4575" y="3438"/>
                </a:lnTo>
                <a:lnTo>
                  <a:pt x="4582" y="3428"/>
                </a:lnTo>
                <a:lnTo>
                  <a:pt x="4589" y="3420"/>
                </a:lnTo>
                <a:lnTo>
                  <a:pt x="4595" y="3413"/>
                </a:lnTo>
                <a:lnTo>
                  <a:pt x="4599" y="3409"/>
                </a:lnTo>
                <a:lnTo>
                  <a:pt x="4603" y="3407"/>
                </a:lnTo>
                <a:lnTo>
                  <a:pt x="4606" y="3407"/>
                </a:lnTo>
                <a:lnTo>
                  <a:pt x="4609" y="3408"/>
                </a:lnTo>
                <a:lnTo>
                  <a:pt x="4612" y="3410"/>
                </a:lnTo>
                <a:lnTo>
                  <a:pt x="4619" y="3421"/>
                </a:lnTo>
                <a:lnTo>
                  <a:pt x="4629" y="3434"/>
                </a:lnTo>
                <a:lnTo>
                  <a:pt x="4635" y="3443"/>
                </a:lnTo>
                <a:lnTo>
                  <a:pt x="4643" y="3453"/>
                </a:lnTo>
                <a:lnTo>
                  <a:pt x="4651" y="3463"/>
                </a:lnTo>
                <a:lnTo>
                  <a:pt x="4663" y="3474"/>
                </a:lnTo>
                <a:lnTo>
                  <a:pt x="4683" y="3460"/>
                </a:lnTo>
                <a:lnTo>
                  <a:pt x="4716" y="3438"/>
                </a:lnTo>
                <a:lnTo>
                  <a:pt x="4756" y="3411"/>
                </a:lnTo>
                <a:lnTo>
                  <a:pt x="4799" y="3381"/>
                </a:lnTo>
                <a:lnTo>
                  <a:pt x="4820" y="3366"/>
                </a:lnTo>
                <a:lnTo>
                  <a:pt x="4840" y="3350"/>
                </a:lnTo>
                <a:lnTo>
                  <a:pt x="4859" y="3336"/>
                </a:lnTo>
                <a:lnTo>
                  <a:pt x="4875" y="3322"/>
                </a:lnTo>
                <a:lnTo>
                  <a:pt x="4889" y="3309"/>
                </a:lnTo>
                <a:lnTo>
                  <a:pt x="4900" y="3298"/>
                </a:lnTo>
                <a:lnTo>
                  <a:pt x="4903" y="3293"/>
                </a:lnTo>
                <a:lnTo>
                  <a:pt x="4906" y="3287"/>
                </a:lnTo>
                <a:lnTo>
                  <a:pt x="4909" y="3284"/>
                </a:lnTo>
                <a:lnTo>
                  <a:pt x="4910" y="3280"/>
                </a:lnTo>
                <a:lnTo>
                  <a:pt x="4910" y="3210"/>
                </a:lnTo>
                <a:lnTo>
                  <a:pt x="4895" y="3207"/>
                </a:lnTo>
                <a:lnTo>
                  <a:pt x="4885" y="3205"/>
                </a:lnTo>
                <a:lnTo>
                  <a:pt x="4875" y="3202"/>
                </a:lnTo>
                <a:lnTo>
                  <a:pt x="4868" y="3198"/>
                </a:lnTo>
                <a:lnTo>
                  <a:pt x="4865" y="3196"/>
                </a:lnTo>
                <a:lnTo>
                  <a:pt x="4863" y="3192"/>
                </a:lnTo>
                <a:lnTo>
                  <a:pt x="4861" y="3189"/>
                </a:lnTo>
                <a:lnTo>
                  <a:pt x="4859" y="3184"/>
                </a:lnTo>
                <a:lnTo>
                  <a:pt x="4857" y="3173"/>
                </a:lnTo>
                <a:lnTo>
                  <a:pt x="4857" y="3157"/>
                </a:lnTo>
                <a:lnTo>
                  <a:pt x="4857" y="3140"/>
                </a:lnTo>
                <a:lnTo>
                  <a:pt x="4857" y="3124"/>
                </a:lnTo>
                <a:lnTo>
                  <a:pt x="4859" y="3113"/>
                </a:lnTo>
                <a:lnTo>
                  <a:pt x="4861" y="3108"/>
                </a:lnTo>
                <a:lnTo>
                  <a:pt x="4863" y="3105"/>
                </a:lnTo>
                <a:lnTo>
                  <a:pt x="4865" y="3102"/>
                </a:lnTo>
                <a:lnTo>
                  <a:pt x="4868" y="3100"/>
                </a:lnTo>
                <a:lnTo>
                  <a:pt x="4875" y="3095"/>
                </a:lnTo>
                <a:lnTo>
                  <a:pt x="4885" y="3092"/>
                </a:lnTo>
                <a:lnTo>
                  <a:pt x="4895" y="3090"/>
                </a:lnTo>
                <a:lnTo>
                  <a:pt x="4910" y="3087"/>
                </a:lnTo>
                <a:lnTo>
                  <a:pt x="4946" y="2947"/>
                </a:lnTo>
                <a:lnTo>
                  <a:pt x="4874" y="2966"/>
                </a:lnTo>
                <a:lnTo>
                  <a:pt x="4873" y="2949"/>
                </a:lnTo>
                <a:lnTo>
                  <a:pt x="4872" y="2933"/>
                </a:lnTo>
                <a:lnTo>
                  <a:pt x="4871" y="2920"/>
                </a:lnTo>
                <a:lnTo>
                  <a:pt x="4868" y="2910"/>
                </a:lnTo>
                <a:lnTo>
                  <a:pt x="4865" y="2900"/>
                </a:lnTo>
                <a:lnTo>
                  <a:pt x="4861" y="2893"/>
                </a:lnTo>
                <a:lnTo>
                  <a:pt x="4857" y="2888"/>
                </a:lnTo>
                <a:lnTo>
                  <a:pt x="4851" y="2883"/>
                </a:lnTo>
                <a:lnTo>
                  <a:pt x="4843" y="2880"/>
                </a:lnTo>
                <a:lnTo>
                  <a:pt x="4835" y="2878"/>
                </a:lnTo>
                <a:lnTo>
                  <a:pt x="4825" y="2877"/>
                </a:lnTo>
                <a:lnTo>
                  <a:pt x="4814" y="2876"/>
                </a:lnTo>
                <a:lnTo>
                  <a:pt x="4786" y="2876"/>
                </a:lnTo>
                <a:lnTo>
                  <a:pt x="4751" y="2876"/>
                </a:lnTo>
                <a:lnTo>
                  <a:pt x="4746" y="2878"/>
                </a:lnTo>
                <a:lnTo>
                  <a:pt x="4740" y="2880"/>
                </a:lnTo>
                <a:lnTo>
                  <a:pt x="4734" y="2885"/>
                </a:lnTo>
                <a:lnTo>
                  <a:pt x="4726" y="2890"/>
                </a:lnTo>
                <a:lnTo>
                  <a:pt x="4711" y="2901"/>
                </a:lnTo>
                <a:lnTo>
                  <a:pt x="4698" y="2911"/>
                </a:lnTo>
                <a:lnTo>
                  <a:pt x="4698" y="3070"/>
                </a:lnTo>
                <a:lnTo>
                  <a:pt x="4469" y="3379"/>
                </a:lnTo>
                <a:lnTo>
                  <a:pt x="4452" y="3368"/>
                </a:lnTo>
                <a:lnTo>
                  <a:pt x="4442" y="3361"/>
                </a:lnTo>
                <a:lnTo>
                  <a:pt x="4430" y="3349"/>
                </a:lnTo>
                <a:lnTo>
                  <a:pt x="4419" y="3337"/>
                </a:lnTo>
                <a:lnTo>
                  <a:pt x="4408" y="3324"/>
                </a:lnTo>
                <a:lnTo>
                  <a:pt x="4397" y="3308"/>
                </a:lnTo>
                <a:lnTo>
                  <a:pt x="4389" y="3293"/>
                </a:lnTo>
                <a:lnTo>
                  <a:pt x="4386" y="3285"/>
                </a:lnTo>
                <a:lnTo>
                  <a:pt x="4383" y="3277"/>
                </a:lnTo>
                <a:lnTo>
                  <a:pt x="4382" y="3270"/>
                </a:lnTo>
                <a:lnTo>
                  <a:pt x="4381" y="3263"/>
                </a:lnTo>
                <a:lnTo>
                  <a:pt x="4382" y="3257"/>
                </a:lnTo>
                <a:lnTo>
                  <a:pt x="4382" y="3251"/>
                </a:lnTo>
                <a:lnTo>
                  <a:pt x="4384" y="3245"/>
                </a:lnTo>
                <a:lnTo>
                  <a:pt x="4386" y="3240"/>
                </a:lnTo>
                <a:lnTo>
                  <a:pt x="4391" y="3230"/>
                </a:lnTo>
                <a:lnTo>
                  <a:pt x="4397" y="3219"/>
                </a:lnTo>
                <a:lnTo>
                  <a:pt x="4415" y="3199"/>
                </a:lnTo>
                <a:lnTo>
                  <a:pt x="4435" y="3177"/>
                </a:lnTo>
                <a:lnTo>
                  <a:pt x="4444" y="3165"/>
                </a:lnTo>
                <a:lnTo>
                  <a:pt x="4453" y="3150"/>
                </a:lnTo>
                <a:lnTo>
                  <a:pt x="4462" y="3134"/>
                </a:lnTo>
                <a:lnTo>
                  <a:pt x="4471" y="3116"/>
                </a:lnTo>
                <a:lnTo>
                  <a:pt x="4474" y="3106"/>
                </a:lnTo>
                <a:lnTo>
                  <a:pt x="4477" y="3095"/>
                </a:lnTo>
                <a:lnTo>
                  <a:pt x="4480" y="3084"/>
                </a:lnTo>
                <a:lnTo>
                  <a:pt x="4482" y="3073"/>
                </a:lnTo>
                <a:lnTo>
                  <a:pt x="4484" y="3059"/>
                </a:lnTo>
                <a:lnTo>
                  <a:pt x="4486" y="3046"/>
                </a:lnTo>
                <a:lnTo>
                  <a:pt x="4486" y="3031"/>
                </a:lnTo>
                <a:lnTo>
                  <a:pt x="4487" y="3017"/>
                </a:lnTo>
                <a:lnTo>
                  <a:pt x="4473" y="3020"/>
                </a:lnTo>
                <a:lnTo>
                  <a:pt x="4460" y="3024"/>
                </a:lnTo>
                <a:lnTo>
                  <a:pt x="4449" y="3028"/>
                </a:lnTo>
                <a:lnTo>
                  <a:pt x="4440" y="3032"/>
                </a:lnTo>
                <a:lnTo>
                  <a:pt x="4430" y="3038"/>
                </a:lnTo>
                <a:lnTo>
                  <a:pt x="4422" y="3043"/>
                </a:lnTo>
                <a:lnTo>
                  <a:pt x="4414" y="3048"/>
                </a:lnTo>
                <a:lnTo>
                  <a:pt x="4408" y="3053"/>
                </a:lnTo>
                <a:lnTo>
                  <a:pt x="4402" y="3059"/>
                </a:lnTo>
                <a:lnTo>
                  <a:pt x="4396" y="3064"/>
                </a:lnTo>
                <a:lnTo>
                  <a:pt x="4392" y="3072"/>
                </a:lnTo>
                <a:lnTo>
                  <a:pt x="4388" y="3078"/>
                </a:lnTo>
                <a:lnTo>
                  <a:pt x="4381" y="3091"/>
                </a:lnTo>
                <a:lnTo>
                  <a:pt x="4375" y="3105"/>
                </a:lnTo>
                <a:lnTo>
                  <a:pt x="4363" y="3135"/>
                </a:lnTo>
                <a:lnTo>
                  <a:pt x="4349" y="3166"/>
                </a:lnTo>
                <a:lnTo>
                  <a:pt x="4345" y="3173"/>
                </a:lnTo>
                <a:lnTo>
                  <a:pt x="4340" y="3181"/>
                </a:lnTo>
                <a:lnTo>
                  <a:pt x="4333" y="3189"/>
                </a:lnTo>
                <a:lnTo>
                  <a:pt x="4327" y="3197"/>
                </a:lnTo>
                <a:lnTo>
                  <a:pt x="4320" y="3205"/>
                </a:lnTo>
                <a:lnTo>
                  <a:pt x="4312" y="3212"/>
                </a:lnTo>
                <a:lnTo>
                  <a:pt x="4303" y="3220"/>
                </a:lnTo>
                <a:lnTo>
                  <a:pt x="4293" y="3228"/>
                </a:lnTo>
                <a:lnTo>
                  <a:pt x="4293" y="3052"/>
                </a:lnTo>
                <a:lnTo>
                  <a:pt x="4223" y="3052"/>
                </a:lnTo>
                <a:lnTo>
                  <a:pt x="4206" y="2998"/>
                </a:lnTo>
                <a:lnTo>
                  <a:pt x="4278" y="2887"/>
                </a:lnTo>
                <a:lnTo>
                  <a:pt x="4258" y="2876"/>
                </a:lnTo>
                <a:lnTo>
                  <a:pt x="4328" y="2876"/>
                </a:lnTo>
                <a:lnTo>
                  <a:pt x="4342" y="2858"/>
                </a:lnTo>
                <a:lnTo>
                  <a:pt x="4147" y="2708"/>
                </a:lnTo>
                <a:lnTo>
                  <a:pt x="4216" y="2607"/>
                </a:lnTo>
                <a:lnTo>
                  <a:pt x="4202" y="2561"/>
                </a:lnTo>
                <a:lnTo>
                  <a:pt x="4153" y="2565"/>
                </a:lnTo>
                <a:lnTo>
                  <a:pt x="4073" y="2784"/>
                </a:lnTo>
                <a:lnTo>
                  <a:pt x="4062" y="2786"/>
                </a:lnTo>
                <a:lnTo>
                  <a:pt x="4050" y="2788"/>
                </a:lnTo>
                <a:lnTo>
                  <a:pt x="4042" y="2791"/>
                </a:lnTo>
                <a:lnTo>
                  <a:pt x="4034" y="2793"/>
                </a:lnTo>
                <a:lnTo>
                  <a:pt x="4027" y="2797"/>
                </a:lnTo>
                <a:lnTo>
                  <a:pt x="4022" y="2800"/>
                </a:lnTo>
                <a:lnTo>
                  <a:pt x="4016" y="2804"/>
                </a:lnTo>
                <a:lnTo>
                  <a:pt x="4013" y="2808"/>
                </a:lnTo>
                <a:lnTo>
                  <a:pt x="4009" y="2813"/>
                </a:lnTo>
                <a:lnTo>
                  <a:pt x="4007" y="2817"/>
                </a:lnTo>
                <a:lnTo>
                  <a:pt x="4005" y="2822"/>
                </a:lnTo>
                <a:lnTo>
                  <a:pt x="4004" y="2827"/>
                </a:lnTo>
                <a:lnTo>
                  <a:pt x="4003" y="2837"/>
                </a:lnTo>
                <a:lnTo>
                  <a:pt x="4003" y="2848"/>
                </a:lnTo>
                <a:lnTo>
                  <a:pt x="4003" y="2859"/>
                </a:lnTo>
                <a:lnTo>
                  <a:pt x="4003" y="2870"/>
                </a:lnTo>
                <a:lnTo>
                  <a:pt x="4002" y="2881"/>
                </a:lnTo>
                <a:lnTo>
                  <a:pt x="3999" y="2892"/>
                </a:lnTo>
                <a:lnTo>
                  <a:pt x="3997" y="2897"/>
                </a:lnTo>
                <a:lnTo>
                  <a:pt x="3994" y="2902"/>
                </a:lnTo>
                <a:lnTo>
                  <a:pt x="3991" y="2908"/>
                </a:lnTo>
                <a:lnTo>
                  <a:pt x="3986" y="2912"/>
                </a:lnTo>
                <a:lnTo>
                  <a:pt x="3981" y="2917"/>
                </a:lnTo>
                <a:lnTo>
                  <a:pt x="3975" y="2921"/>
                </a:lnTo>
                <a:lnTo>
                  <a:pt x="3968" y="2925"/>
                </a:lnTo>
                <a:lnTo>
                  <a:pt x="3960" y="2928"/>
                </a:lnTo>
                <a:lnTo>
                  <a:pt x="3976" y="3035"/>
                </a:lnTo>
                <a:lnTo>
                  <a:pt x="4043" y="2993"/>
                </a:lnTo>
                <a:lnTo>
                  <a:pt x="4047" y="3070"/>
                </a:lnTo>
                <a:lnTo>
                  <a:pt x="4118" y="3033"/>
                </a:lnTo>
                <a:lnTo>
                  <a:pt x="4115" y="3058"/>
                </a:lnTo>
                <a:lnTo>
                  <a:pt x="4111" y="3076"/>
                </a:lnTo>
                <a:lnTo>
                  <a:pt x="4109" y="3083"/>
                </a:lnTo>
                <a:lnTo>
                  <a:pt x="4107" y="3088"/>
                </a:lnTo>
                <a:lnTo>
                  <a:pt x="4104" y="3092"/>
                </a:lnTo>
                <a:lnTo>
                  <a:pt x="4102" y="3095"/>
                </a:lnTo>
                <a:lnTo>
                  <a:pt x="4099" y="3099"/>
                </a:lnTo>
                <a:lnTo>
                  <a:pt x="4097" y="3101"/>
                </a:lnTo>
                <a:lnTo>
                  <a:pt x="4094" y="3102"/>
                </a:lnTo>
                <a:lnTo>
                  <a:pt x="4091" y="3103"/>
                </a:lnTo>
                <a:lnTo>
                  <a:pt x="4085" y="3103"/>
                </a:lnTo>
                <a:lnTo>
                  <a:pt x="4077" y="3103"/>
                </a:lnTo>
                <a:lnTo>
                  <a:pt x="4070" y="3104"/>
                </a:lnTo>
                <a:lnTo>
                  <a:pt x="4062" y="3106"/>
                </a:lnTo>
                <a:lnTo>
                  <a:pt x="4058" y="3109"/>
                </a:lnTo>
                <a:lnTo>
                  <a:pt x="4055" y="3111"/>
                </a:lnTo>
                <a:lnTo>
                  <a:pt x="4050" y="3115"/>
                </a:lnTo>
                <a:lnTo>
                  <a:pt x="4046" y="3120"/>
                </a:lnTo>
                <a:lnTo>
                  <a:pt x="4042" y="3126"/>
                </a:lnTo>
                <a:lnTo>
                  <a:pt x="4037" y="3133"/>
                </a:lnTo>
                <a:lnTo>
                  <a:pt x="4033" y="3142"/>
                </a:lnTo>
                <a:lnTo>
                  <a:pt x="4029" y="3152"/>
                </a:lnTo>
                <a:lnTo>
                  <a:pt x="4025" y="3164"/>
                </a:lnTo>
                <a:lnTo>
                  <a:pt x="4021" y="3177"/>
                </a:lnTo>
                <a:lnTo>
                  <a:pt x="4016" y="3192"/>
                </a:lnTo>
                <a:lnTo>
                  <a:pt x="4012" y="3210"/>
                </a:lnTo>
                <a:lnTo>
                  <a:pt x="4047" y="3210"/>
                </a:lnTo>
                <a:lnTo>
                  <a:pt x="4037" y="3223"/>
                </a:lnTo>
                <a:lnTo>
                  <a:pt x="4025" y="3237"/>
                </a:lnTo>
                <a:lnTo>
                  <a:pt x="4011" y="3250"/>
                </a:lnTo>
                <a:lnTo>
                  <a:pt x="3996" y="3263"/>
                </a:lnTo>
                <a:lnTo>
                  <a:pt x="3964" y="3290"/>
                </a:lnTo>
                <a:lnTo>
                  <a:pt x="3932" y="3317"/>
                </a:lnTo>
                <a:lnTo>
                  <a:pt x="3916" y="3332"/>
                </a:lnTo>
                <a:lnTo>
                  <a:pt x="3902" y="3347"/>
                </a:lnTo>
                <a:lnTo>
                  <a:pt x="3888" y="3363"/>
                </a:lnTo>
                <a:lnTo>
                  <a:pt x="3877" y="3379"/>
                </a:lnTo>
                <a:lnTo>
                  <a:pt x="3872" y="3388"/>
                </a:lnTo>
                <a:lnTo>
                  <a:pt x="3867" y="3397"/>
                </a:lnTo>
                <a:lnTo>
                  <a:pt x="3863" y="3406"/>
                </a:lnTo>
                <a:lnTo>
                  <a:pt x="3859" y="3416"/>
                </a:lnTo>
                <a:lnTo>
                  <a:pt x="3857" y="3426"/>
                </a:lnTo>
                <a:lnTo>
                  <a:pt x="3855" y="3435"/>
                </a:lnTo>
                <a:lnTo>
                  <a:pt x="3854" y="3445"/>
                </a:lnTo>
                <a:lnTo>
                  <a:pt x="3853" y="3456"/>
                </a:lnTo>
                <a:lnTo>
                  <a:pt x="3853" y="3509"/>
                </a:lnTo>
                <a:lnTo>
                  <a:pt x="3776" y="3465"/>
                </a:lnTo>
                <a:lnTo>
                  <a:pt x="3787" y="3436"/>
                </a:lnTo>
                <a:lnTo>
                  <a:pt x="3794" y="3417"/>
                </a:lnTo>
                <a:lnTo>
                  <a:pt x="3798" y="3407"/>
                </a:lnTo>
                <a:lnTo>
                  <a:pt x="3800" y="3397"/>
                </a:lnTo>
                <a:lnTo>
                  <a:pt x="3801" y="3385"/>
                </a:lnTo>
                <a:lnTo>
                  <a:pt x="3801" y="3368"/>
                </a:lnTo>
                <a:lnTo>
                  <a:pt x="3800" y="3362"/>
                </a:lnTo>
                <a:lnTo>
                  <a:pt x="3799" y="3356"/>
                </a:lnTo>
                <a:lnTo>
                  <a:pt x="3795" y="3349"/>
                </a:lnTo>
                <a:lnTo>
                  <a:pt x="3791" y="3343"/>
                </a:lnTo>
                <a:lnTo>
                  <a:pt x="3787" y="3338"/>
                </a:lnTo>
                <a:lnTo>
                  <a:pt x="3782" y="3333"/>
                </a:lnTo>
                <a:lnTo>
                  <a:pt x="3776" y="3328"/>
                </a:lnTo>
                <a:lnTo>
                  <a:pt x="3770" y="3324"/>
                </a:lnTo>
                <a:lnTo>
                  <a:pt x="3755" y="3315"/>
                </a:lnTo>
                <a:lnTo>
                  <a:pt x="3741" y="3308"/>
                </a:lnTo>
                <a:lnTo>
                  <a:pt x="3726" y="3302"/>
                </a:lnTo>
                <a:lnTo>
                  <a:pt x="3713" y="3298"/>
                </a:lnTo>
                <a:lnTo>
                  <a:pt x="3691" y="3403"/>
                </a:lnTo>
                <a:lnTo>
                  <a:pt x="3625" y="3439"/>
                </a:lnTo>
                <a:lnTo>
                  <a:pt x="3536" y="3426"/>
                </a:lnTo>
                <a:lnTo>
                  <a:pt x="3462" y="3486"/>
                </a:lnTo>
                <a:lnTo>
                  <a:pt x="3303" y="3435"/>
                </a:lnTo>
                <a:lnTo>
                  <a:pt x="3304" y="3416"/>
                </a:lnTo>
                <a:lnTo>
                  <a:pt x="3238" y="3457"/>
                </a:lnTo>
                <a:lnTo>
                  <a:pt x="3254" y="3350"/>
                </a:lnTo>
                <a:lnTo>
                  <a:pt x="3063" y="3394"/>
                </a:lnTo>
                <a:lnTo>
                  <a:pt x="3042" y="3456"/>
                </a:lnTo>
                <a:lnTo>
                  <a:pt x="3149" y="3436"/>
                </a:lnTo>
                <a:lnTo>
                  <a:pt x="2998" y="3570"/>
                </a:lnTo>
                <a:lnTo>
                  <a:pt x="2991" y="3703"/>
                </a:lnTo>
                <a:lnTo>
                  <a:pt x="2940" y="3739"/>
                </a:lnTo>
                <a:lnTo>
                  <a:pt x="2938" y="3667"/>
                </a:lnTo>
                <a:lnTo>
                  <a:pt x="2903" y="3667"/>
                </a:lnTo>
                <a:lnTo>
                  <a:pt x="2925" y="3581"/>
                </a:lnTo>
                <a:lnTo>
                  <a:pt x="2868" y="3563"/>
                </a:lnTo>
                <a:lnTo>
                  <a:pt x="2593" y="3684"/>
                </a:lnTo>
                <a:lnTo>
                  <a:pt x="2573" y="3654"/>
                </a:lnTo>
                <a:lnTo>
                  <a:pt x="2661" y="3566"/>
                </a:lnTo>
                <a:lnTo>
                  <a:pt x="2675" y="3580"/>
                </a:lnTo>
                <a:lnTo>
                  <a:pt x="2675" y="3509"/>
                </a:lnTo>
                <a:lnTo>
                  <a:pt x="2637" y="3499"/>
                </a:lnTo>
                <a:lnTo>
                  <a:pt x="2599" y="3540"/>
                </a:lnTo>
                <a:lnTo>
                  <a:pt x="2445" y="3516"/>
                </a:lnTo>
                <a:lnTo>
                  <a:pt x="2446" y="3456"/>
                </a:lnTo>
                <a:close/>
                <a:moveTo>
                  <a:pt x="13935" y="12549"/>
                </a:moveTo>
                <a:lnTo>
                  <a:pt x="13940" y="12566"/>
                </a:lnTo>
                <a:lnTo>
                  <a:pt x="13945" y="12581"/>
                </a:lnTo>
                <a:lnTo>
                  <a:pt x="13950" y="12594"/>
                </a:lnTo>
                <a:lnTo>
                  <a:pt x="13952" y="12602"/>
                </a:lnTo>
                <a:lnTo>
                  <a:pt x="13951" y="12625"/>
                </a:lnTo>
                <a:lnTo>
                  <a:pt x="13950" y="12647"/>
                </a:lnTo>
                <a:lnTo>
                  <a:pt x="13947" y="12668"/>
                </a:lnTo>
                <a:lnTo>
                  <a:pt x="13944" y="12688"/>
                </a:lnTo>
                <a:lnTo>
                  <a:pt x="13936" y="12726"/>
                </a:lnTo>
                <a:lnTo>
                  <a:pt x="13925" y="12762"/>
                </a:lnTo>
                <a:lnTo>
                  <a:pt x="13916" y="12796"/>
                </a:lnTo>
                <a:lnTo>
                  <a:pt x="13908" y="12830"/>
                </a:lnTo>
                <a:lnTo>
                  <a:pt x="13904" y="12846"/>
                </a:lnTo>
                <a:lnTo>
                  <a:pt x="13902" y="12864"/>
                </a:lnTo>
                <a:lnTo>
                  <a:pt x="13900" y="12883"/>
                </a:lnTo>
                <a:lnTo>
                  <a:pt x="13900" y="12900"/>
                </a:lnTo>
                <a:lnTo>
                  <a:pt x="13900" y="13024"/>
                </a:lnTo>
                <a:lnTo>
                  <a:pt x="13847" y="13024"/>
                </a:lnTo>
                <a:lnTo>
                  <a:pt x="13847" y="12865"/>
                </a:lnTo>
                <a:lnTo>
                  <a:pt x="13847" y="12842"/>
                </a:lnTo>
                <a:lnTo>
                  <a:pt x="13850" y="12823"/>
                </a:lnTo>
                <a:lnTo>
                  <a:pt x="13853" y="12805"/>
                </a:lnTo>
                <a:lnTo>
                  <a:pt x="13857" y="12789"/>
                </a:lnTo>
                <a:lnTo>
                  <a:pt x="13862" y="12772"/>
                </a:lnTo>
                <a:lnTo>
                  <a:pt x="13869" y="12753"/>
                </a:lnTo>
                <a:lnTo>
                  <a:pt x="13875" y="12732"/>
                </a:lnTo>
                <a:lnTo>
                  <a:pt x="13881" y="12706"/>
                </a:lnTo>
                <a:lnTo>
                  <a:pt x="13887" y="12672"/>
                </a:lnTo>
                <a:lnTo>
                  <a:pt x="13892" y="12643"/>
                </a:lnTo>
                <a:lnTo>
                  <a:pt x="13894" y="12620"/>
                </a:lnTo>
                <a:lnTo>
                  <a:pt x="13897" y="12602"/>
                </a:lnTo>
                <a:lnTo>
                  <a:pt x="13900" y="12593"/>
                </a:lnTo>
                <a:lnTo>
                  <a:pt x="13902" y="12586"/>
                </a:lnTo>
                <a:lnTo>
                  <a:pt x="13905" y="12580"/>
                </a:lnTo>
                <a:lnTo>
                  <a:pt x="13908" y="12574"/>
                </a:lnTo>
                <a:lnTo>
                  <a:pt x="13913" y="12568"/>
                </a:lnTo>
                <a:lnTo>
                  <a:pt x="13919" y="12561"/>
                </a:lnTo>
                <a:lnTo>
                  <a:pt x="13925" y="12555"/>
                </a:lnTo>
                <a:lnTo>
                  <a:pt x="13935" y="12549"/>
                </a:lnTo>
                <a:close/>
                <a:moveTo>
                  <a:pt x="13629" y="12181"/>
                </a:moveTo>
                <a:lnTo>
                  <a:pt x="13705" y="12267"/>
                </a:lnTo>
                <a:lnTo>
                  <a:pt x="13698" y="12284"/>
                </a:lnTo>
                <a:lnTo>
                  <a:pt x="13694" y="12298"/>
                </a:lnTo>
                <a:lnTo>
                  <a:pt x="13691" y="12312"/>
                </a:lnTo>
                <a:lnTo>
                  <a:pt x="13691" y="12324"/>
                </a:lnTo>
                <a:lnTo>
                  <a:pt x="13692" y="12334"/>
                </a:lnTo>
                <a:lnTo>
                  <a:pt x="13694" y="12344"/>
                </a:lnTo>
                <a:lnTo>
                  <a:pt x="13698" y="12353"/>
                </a:lnTo>
                <a:lnTo>
                  <a:pt x="13702" y="12360"/>
                </a:lnTo>
                <a:lnTo>
                  <a:pt x="13714" y="12376"/>
                </a:lnTo>
                <a:lnTo>
                  <a:pt x="13726" y="12389"/>
                </a:lnTo>
                <a:lnTo>
                  <a:pt x="13732" y="12397"/>
                </a:lnTo>
                <a:lnTo>
                  <a:pt x="13738" y="12404"/>
                </a:lnTo>
                <a:lnTo>
                  <a:pt x="13744" y="12413"/>
                </a:lnTo>
                <a:lnTo>
                  <a:pt x="13748" y="12422"/>
                </a:lnTo>
                <a:lnTo>
                  <a:pt x="13753" y="12435"/>
                </a:lnTo>
                <a:lnTo>
                  <a:pt x="13757" y="12447"/>
                </a:lnTo>
                <a:lnTo>
                  <a:pt x="13758" y="12456"/>
                </a:lnTo>
                <a:lnTo>
                  <a:pt x="13758" y="12461"/>
                </a:lnTo>
                <a:lnTo>
                  <a:pt x="13757" y="12464"/>
                </a:lnTo>
                <a:lnTo>
                  <a:pt x="13755" y="12465"/>
                </a:lnTo>
                <a:lnTo>
                  <a:pt x="13754" y="12466"/>
                </a:lnTo>
                <a:lnTo>
                  <a:pt x="13752" y="12467"/>
                </a:lnTo>
                <a:lnTo>
                  <a:pt x="13747" y="12468"/>
                </a:lnTo>
                <a:lnTo>
                  <a:pt x="13741" y="12467"/>
                </a:lnTo>
                <a:lnTo>
                  <a:pt x="13724" y="12464"/>
                </a:lnTo>
                <a:lnTo>
                  <a:pt x="13704" y="12460"/>
                </a:lnTo>
                <a:lnTo>
                  <a:pt x="13694" y="12459"/>
                </a:lnTo>
                <a:lnTo>
                  <a:pt x="13683" y="12458"/>
                </a:lnTo>
                <a:lnTo>
                  <a:pt x="13671" y="12458"/>
                </a:lnTo>
                <a:lnTo>
                  <a:pt x="13660" y="12460"/>
                </a:lnTo>
                <a:lnTo>
                  <a:pt x="13653" y="12391"/>
                </a:lnTo>
                <a:lnTo>
                  <a:pt x="13650" y="12308"/>
                </a:lnTo>
                <a:lnTo>
                  <a:pt x="13583" y="12267"/>
                </a:lnTo>
                <a:lnTo>
                  <a:pt x="13586" y="11970"/>
                </a:lnTo>
                <a:lnTo>
                  <a:pt x="13618" y="11881"/>
                </a:lnTo>
                <a:lnTo>
                  <a:pt x="13650" y="11882"/>
                </a:lnTo>
                <a:lnTo>
                  <a:pt x="13670" y="11934"/>
                </a:lnTo>
                <a:lnTo>
                  <a:pt x="13629" y="12181"/>
                </a:lnTo>
                <a:close/>
                <a:moveTo>
                  <a:pt x="13604" y="11705"/>
                </a:moveTo>
                <a:lnTo>
                  <a:pt x="13653" y="11704"/>
                </a:lnTo>
                <a:lnTo>
                  <a:pt x="13653" y="11730"/>
                </a:lnTo>
                <a:lnTo>
                  <a:pt x="13652" y="11751"/>
                </a:lnTo>
                <a:lnTo>
                  <a:pt x="13651" y="11758"/>
                </a:lnTo>
                <a:lnTo>
                  <a:pt x="13650" y="11765"/>
                </a:lnTo>
                <a:lnTo>
                  <a:pt x="13648" y="11771"/>
                </a:lnTo>
                <a:lnTo>
                  <a:pt x="13646" y="11776"/>
                </a:lnTo>
                <a:lnTo>
                  <a:pt x="13642" y="11780"/>
                </a:lnTo>
                <a:lnTo>
                  <a:pt x="13637" y="11783"/>
                </a:lnTo>
                <a:lnTo>
                  <a:pt x="13632" y="11785"/>
                </a:lnTo>
                <a:lnTo>
                  <a:pt x="13625" y="11787"/>
                </a:lnTo>
                <a:lnTo>
                  <a:pt x="13607" y="11790"/>
                </a:lnTo>
                <a:lnTo>
                  <a:pt x="13582" y="11792"/>
                </a:lnTo>
                <a:lnTo>
                  <a:pt x="13604" y="11705"/>
                </a:lnTo>
                <a:close/>
                <a:moveTo>
                  <a:pt x="13935" y="11511"/>
                </a:moveTo>
                <a:lnTo>
                  <a:pt x="13987" y="11512"/>
                </a:lnTo>
                <a:lnTo>
                  <a:pt x="14028" y="11513"/>
                </a:lnTo>
                <a:lnTo>
                  <a:pt x="14059" y="11517"/>
                </a:lnTo>
                <a:lnTo>
                  <a:pt x="14081" y="11521"/>
                </a:lnTo>
                <a:lnTo>
                  <a:pt x="14089" y="11523"/>
                </a:lnTo>
                <a:lnTo>
                  <a:pt x="14097" y="11525"/>
                </a:lnTo>
                <a:lnTo>
                  <a:pt x="14102" y="11527"/>
                </a:lnTo>
                <a:lnTo>
                  <a:pt x="14106" y="11530"/>
                </a:lnTo>
                <a:lnTo>
                  <a:pt x="14109" y="11533"/>
                </a:lnTo>
                <a:lnTo>
                  <a:pt x="14111" y="11535"/>
                </a:lnTo>
                <a:lnTo>
                  <a:pt x="14112" y="11538"/>
                </a:lnTo>
                <a:lnTo>
                  <a:pt x="14113" y="11541"/>
                </a:lnTo>
                <a:lnTo>
                  <a:pt x="14113" y="11547"/>
                </a:lnTo>
                <a:lnTo>
                  <a:pt x="14112" y="11554"/>
                </a:lnTo>
                <a:lnTo>
                  <a:pt x="14112" y="11557"/>
                </a:lnTo>
                <a:lnTo>
                  <a:pt x="14113" y="11559"/>
                </a:lnTo>
                <a:lnTo>
                  <a:pt x="14114" y="11562"/>
                </a:lnTo>
                <a:lnTo>
                  <a:pt x="14116" y="11565"/>
                </a:lnTo>
                <a:lnTo>
                  <a:pt x="14119" y="11567"/>
                </a:lnTo>
                <a:lnTo>
                  <a:pt x="14124" y="11570"/>
                </a:lnTo>
                <a:lnTo>
                  <a:pt x="14129" y="11572"/>
                </a:lnTo>
                <a:lnTo>
                  <a:pt x="14136" y="11574"/>
                </a:lnTo>
                <a:lnTo>
                  <a:pt x="14144" y="11576"/>
                </a:lnTo>
                <a:lnTo>
                  <a:pt x="14155" y="11578"/>
                </a:lnTo>
                <a:lnTo>
                  <a:pt x="14166" y="11581"/>
                </a:lnTo>
                <a:lnTo>
                  <a:pt x="14180" y="11582"/>
                </a:lnTo>
                <a:lnTo>
                  <a:pt x="14165" y="11605"/>
                </a:lnTo>
                <a:lnTo>
                  <a:pt x="14148" y="11631"/>
                </a:lnTo>
                <a:lnTo>
                  <a:pt x="14139" y="11645"/>
                </a:lnTo>
                <a:lnTo>
                  <a:pt x="14131" y="11659"/>
                </a:lnTo>
                <a:lnTo>
                  <a:pt x="14124" y="11673"/>
                </a:lnTo>
                <a:lnTo>
                  <a:pt x="14116" y="11688"/>
                </a:lnTo>
                <a:lnTo>
                  <a:pt x="14110" y="11703"/>
                </a:lnTo>
                <a:lnTo>
                  <a:pt x="14106" y="11719"/>
                </a:lnTo>
                <a:lnTo>
                  <a:pt x="14102" y="11734"/>
                </a:lnTo>
                <a:lnTo>
                  <a:pt x="14100" y="11750"/>
                </a:lnTo>
                <a:lnTo>
                  <a:pt x="14100" y="11757"/>
                </a:lnTo>
                <a:lnTo>
                  <a:pt x="14100" y="11764"/>
                </a:lnTo>
                <a:lnTo>
                  <a:pt x="14100" y="11773"/>
                </a:lnTo>
                <a:lnTo>
                  <a:pt x="14101" y="11780"/>
                </a:lnTo>
                <a:lnTo>
                  <a:pt x="14102" y="11788"/>
                </a:lnTo>
                <a:lnTo>
                  <a:pt x="14104" y="11795"/>
                </a:lnTo>
                <a:lnTo>
                  <a:pt x="14107" y="11803"/>
                </a:lnTo>
                <a:lnTo>
                  <a:pt x="14110" y="11810"/>
                </a:lnTo>
                <a:lnTo>
                  <a:pt x="14097" y="11797"/>
                </a:lnTo>
                <a:lnTo>
                  <a:pt x="14030" y="11871"/>
                </a:lnTo>
                <a:lnTo>
                  <a:pt x="14020" y="11828"/>
                </a:lnTo>
                <a:lnTo>
                  <a:pt x="13909" y="11861"/>
                </a:lnTo>
                <a:lnTo>
                  <a:pt x="13917" y="11881"/>
                </a:lnTo>
                <a:lnTo>
                  <a:pt x="13882" y="11881"/>
                </a:lnTo>
                <a:lnTo>
                  <a:pt x="13877" y="11855"/>
                </a:lnTo>
                <a:lnTo>
                  <a:pt x="13873" y="11830"/>
                </a:lnTo>
                <a:lnTo>
                  <a:pt x="13870" y="11806"/>
                </a:lnTo>
                <a:lnTo>
                  <a:pt x="13868" y="11780"/>
                </a:lnTo>
                <a:lnTo>
                  <a:pt x="13868" y="11755"/>
                </a:lnTo>
                <a:lnTo>
                  <a:pt x="13868" y="11730"/>
                </a:lnTo>
                <a:lnTo>
                  <a:pt x="13870" y="11706"/>
                </a:lnTo>
                <a:lnTo>
                  <a:pt x="13873" y="11682"/>
                </a:lnTo>
                <a:lnTo>
                  <a:pt x="13876" y="11658"/>
                </a:lnTo>
                <a:lnTo>
                  <a:pt x="13881" y="11635"/>
                </a:lnTo>
                <a:lnTo>
                  <a:pt x="13887" y="11613"/>
                </a:lnTo>
                <a:lnTo>
                  <a:pt x="13894" y="11591"/>
                </a:lnTo>
                <a:lnTo>
                  <a:pt x="13903" y="11569"/>
                </a:lnTo>
                <a:lnTo>
                  <a:pt x="13913" y="11550"/>
                </a:lnTo>
                <a:lnTo>
                  <a:pt x="13923" y="11530"/>
                </a:lnTo>
                <a:lnTo>
                  <a:pt x="13935" y="11511"/>
                </a:lnTo>
                <a:close/>
                <a:moveTo>
                  <a:pt x="15304" y="7101"/>
                </a:moveTo>
                <a:lnTo>
                  <a:pt x="15395" y="7115"/>
                </a:lnTo>
                <a:lnTo>
                  <a:pt x="15395" y="7168"/>
                </a:lnTo>
                <a:lnTo>
                  <a:pt x="15415" y="7173"/>
                </a:lnTo>
                <a:lnTo>
                  <a:pt x="15430" y="7178"/>
                </a:lnTo>
                <a:lnTo>
                  <a:pt x="15440" y="7182"/>
                </a:lnTo>
                <a:lnTo>
                  <a:pt x="15446" y="7186"/>
                </a:lnTo>
                <a:lnTo>
                  <a:pt x="15449" y="7190"/>
                </a:lnTo>
                <a:lnTo>
                  <a:pt x="15450" y="7193"/>
                </a:lnTo>
                <a:lnTo>
                  <a:pt x="15449" y="7197"/>
                </a:lnTo>
                <a:lnTo>
                  <a:pt x="15447" y="7200"/>
                </a:lnTo>
                <a:lnTo>
                  <a:pt x="15445" y="7203"/>
                </a:lnTo>
                <a:lnTo>
                  <a:pt x="15443" y="7206"/>
                </a:lnTo>
                <a:lnTo>
                  <a:pt x="15443" y="7210"/>
                </a:lnTo>
                <a:lnTo>
                  <a:pt x="15444" y="7214"/>
                </a:lnTo>
                <a:lnTo>
                  <a:pt x="15448" y="7219"/>
                </a:lnTo>
                <a:lnTo>
                  <a:pt x="15455" y="7224"/>
                </a:lnTo>
                <a:lnTo>
                  <a:pt x="15467" y="7231"/>
                </a:lnTo>
                <a:lnTo>
                  <a:pt x="15482" y="7238"/>
                </a:lnTo>
                <a:lnTo>
                  <a:pt x="15477" y="7258"/>
                </a:lnTo>
                <a:lnTo>
                  <a:pt x="15472" y="7274"/>
                </a:lnTo>
                <a:lnTo>
                  <a:pt x="15469" y="7280"/>
                </a:lnTo>
                <a:lnTo>
                  <a:pt x="15467" y="7285"/>
                </a:lnTo>
                <a:lnTo>
                  <a:pt x="15463" y="7289"/>
                </a:lnTo>
                <a:lnTo>
                  <a:pt x="15460" y="7294"/>
                </a:lnTo>
                <a:lnTo>
                  <a:pt x="15454" y="7297"/>
                </a:lnTo>
                <a:lnTo>
                  <a:pt x="15449" y="7300"/>
                </a:lnTo>
                <a:lnTo>
                  <a:pt x="15443" y="7302"/>
                </a:lnTo>
                <a:lnTo>
                  <a:pt x="15436" y="7303"/>
                </a:lnTo>
                <a:lnTo>
                  <a:pt x="15418" y="7306"/>
                </a:lnTo>
                <a:lnTo>
                  <a:pt x="15395" y="7308"/>
                </a:lnTo>
                <a:lnTo>
                  <a:pt x="15354" y="7197"/>
                </a:lnTo>
                <a:lnTo>
                  <a:pt x="15339" y="7136"/>
                </a:lnTo>
                <a:lnTo>
                  <a:pt x="15304" y="7101"/>
                </a:lnTo>
                <a:close/>
                <a:moveTo>
                  <a:pt x="14355" y="4302"/>
                </a:moveTo>
                <a:lnTo>
                  <a:pt x="14445" y="4300"/>
                </a:lnTo>
                <a:lnTo>
                  <a:pt x="14353" y="4240"/>
                </a:lnTo>
                <a:lnTo>
                  <a:pt x="14425" y="4208"/>
                </a:lnTo>
                <a:lnTo>
                  <a:pt x="14428" y="4221"/>
                </a:lnTo>
                <a:lnTo>
                  <a:pt x="14432" y="4231"/>
                </a:lnTo>
                <a:lnTo>
                  <a:pt x="14436" y="4242"/>
                </a:lnTo>
                <a:lnTo>
                  <a:pt x="14441" y="4250"/>
                </a:lnTo>
                <a:lnTo>
                  <a:pt x="14445" y="4258"/>
                </a:lnTo>
                <a:lnTo>
                  <a:pt x="14450" y="4264"/>
                </a:lnTo>
                <a:lnTo>
                  <a:pt x="14455" y="4269"/>
                </a:lnTo>
                <a:lnTo>
                  <a:pt x="14460" y="4275"/>
                </a:lnTo>
                <a:lnTo>
                  <a:pt x="14467" y="4279"/>
                </a:lnTo>
                <a:lnTo>
                  <a:pt x="14474" y="4283"/>
                </a:lnTo>
                <a:lnTo>
                  <a:pt x="14482" y="4286"/>
                </a:lnTo>
                <a:lnTo>
                  <a:pt x="14490" y="4289"/>
                </a:lnTo>
                <a:lnTo>
                  <a:pt x="14510" y="4295"/>
                </a:lnTo>
                <a:lnTo>
                  <a:pt x="14532" y="4300"/>
                </a:lnTo>
                <a:lnTo>
                  <a:pt x="14532" y="4388"/>
                </a:lnTo>
                <a:lnTo>
                  <a:pt x="14480" y="4405"/>
                </a:lnTo>
                <a:lnTo>
                  <a:pt x="14355" y="4302"/>
                </a:lnTo>
                <a:close/>
                <a:moveTo>
                  <a:pt x="12351" y="4125"/>
                </a:moveTo>
                <a:lnTo>
                  <a:pt x="12379" y="4136"/>
                </a:lnTo>
                <a:lnTo>
                  <a:pt x="12400" y="4147"/>
                </a:lnTo>
                <a:lnTo>
                  <a:pt x="12405" y="4151"/>
                </a:lnTo>
                <a:lnTo>
                  <a:pt x="12410" y="4154"/>
                </a:lnTo>
                <a:lnTo>
                  <a:pt x="12413" y="4159"/>
                </a:lnTo>
                <a:lnTo>
                  <a:pt x="12416" y="4164"/>
                </a:lnTo>
                <a:lnTo>
                  <a:pt x="12418" y="4170"/>
                </a:lnTo>
                <a:lnTo>
                  <a:pt x="12420" y="4177"/>
                </a:lnTo>
                <a:lnTo>
                  <a:pt x="12421" y="4186"/>
                </a:lnTo>
                <a:lnTo>
                  <a:pt x="12421" y="4195"/>
                </a:lnTo>
                <a:lnTo>
                  <a:pt x="12421" y="4203"/>
                </a:lnTo>
                <a:lnTo>
                  <a:pt x="12419" y="4211"/>
                </a:lnTo>
                <a:lnTo>
                  <a:pt x="12415" y="4218"/>
                </a:lnTo>
                <a:lnTo>
                  <a:pt x="12410" y="4225"/>
                </a:lnTo>
                <a:lnTo>
                  <a:pt x="12404" y="4231"/>
                </a:lnTo>
                <a:lnTo>
                  <a:pt x="12397" y="4236"/>
                </a:lnTo>
                <a:lnTo>
                  <a:pt x="12389" y="4242"/>
                </a:lnTo>
                <a:lnTo>
                  <a:pt x="12381" y="4247"/>
                </a:lnTo>
                <a:lnTo>
                  <a:pt x="12371" y="4251"/>
                </a:lnTo>
                <a:lnTo>
                  <a:pt x="12362" y="4254"/>
                </a:lnTo>
                <a:lnTo>
                  <a:pt x="12352" y="4258"/>
                </a:lnTo>
                <a:lnTo>
                  <a:pt x="12341" y="4260"/>
                </a:lnTo>
                <a:lnTo>
                  <a:pt x="12330" y="4262"/>
                </a:lnTo>
                <a:lnTo>
                  <a:pt x="12320" y="4264"/>
                </a:lnTo>
                <a:lnTo>
                  <a:pt x="12308" y="4265"/>
                </a:lnTo>
                <a:lnTo>
                  <a:pt x="12298" y="4265"/>
                </a:lnTo>
                <a:lnTo>
                  <a:pt x="12298" y="4195"/>
                </a:lnTo>
                <a:lnTo>
                  <a:pt x="12351" y="4195"/>
                </a:lnTo>
                <a:lnTo>
                  <a:pt x="12351" y="4125"/>
                </a:lnTo>
                <a:close/>
                <a:moveTo>
                  <a:pt x="13970" y="4020"/>
                </a:moveTo>
                <a:lnTo>
                  <a:pt x="13969" y="4024"/>
                </a:lnTo>
                <a:lnTo>
                  <a:pt x="13966" y="4028"/>
                </a:lnTo>
                <a:lnTo>
                  <a:pt x="13959" y="4033"/>
                </a:lnTo>
                <a:lnTo>
                  <a:pt x="13953" y="4038"/>
                </a:lnTo>
                <a:lnTo>
                  <a:pt x="13936" y="4049"/>
                </a:lnTo>
                <a:lnTo>
                  <a:pt x="13916" y="4060"/>
                </a:lnTo>
                <a:lnTo>
                  <a:pt x="13874" y="4078"/>
                </a:lnTo>
                <a:lnTo>
                  <a:pt x="13847" y="4090"/>
                </a:lnTo>
                <a:lnTo>
                  <a:pt x="13705" y="3878"/>
                </a:lnTo>
                <a:lnTo>
                  <a:pt x="13715" y="3864"/>
                </a:lnTo>
                <a:lnTo>
                  <a:pt x="13727" y="3846"/>
                </a:lnTo>
                <a:lnTo>
                  <a:pt x="13734" y="3838"/>
                </a:lnTo>
                <a:lnTo>
                  <a:pt x="13742" y="3832"/>
                </a:lnTo>
                <a:lnTo>
                  <a:pt x="13746" y="3830"/>
                </a:lnTo>
                <a:lnTo>
                  <a:pt x="13750" y="3827"/>
                </a:lnTo>
                <a:lnTo>
                  <a:pt x="13754" y="3826"/>
                </a:lnTo>
                <a:lnTo>
                  <a:pt x="13758" y="3825"/>
                </a:lnTo>
                <a:lnTo>
                  <a:pt x="13764" y="3826"/>
                </a:lnTo>
                <a:lnTo>
                  <a:pt x="13770" y="3827"/>
                </a:lnTo>
                <a:lnTo>
                  <a:pt x="13777" y="3829"/>
                </a:lnTo>
                <a:lnTo>
                  <a:pt x="13784" y="3832"/>
                </a:lnTo>
                <a:lnTo>
                  <a:pt x="13799" y="3838"/>
                </a:lnTo>
                <a:lnTo>
                  <a:pt x="13816" y="3846"/>
                </a:lnTo>
                <a:lnTo>
                  <a:pt x="13833" y="3857"/>
                </a:lnTo>
                <a:lnTo>
                  <a:pt x="13851" y="3869"/>
                </a:lnTo>
                <a:lnTo>
                  <a:pt x="13869" y="3882"/>
                </a:lnTo>
                <a:lnTo>
                  <a:pt x="13886" y="3897"/>
                </a:lnTo>
                <a:lnTo>
                  <a:pt x="13903" y="3912"/>
                </a:lnTo>
                <a:lnTo>
                  <a:pt x="13918" y="3929"/>
                </a:lnTo>
                <a:lnTo>
                  <a:pt x="13933" y="3944"/>
                </a:lnTo>
                <a:lnTo>
                  <a:pt x="13945" y="3961"/>
                </a:lnTo>
                <a:lnTo>
                  <a:pt x="13955" y="3976"/>
                </a:lnTo>
                <a:lnTo>
                  <a:pt x="13962" y="3992"/>
                </a:lnTo>
                <a:lnTo>
                  <a:pt x="13966" y="3999"/>
                </a:lnTo>
                <a:lnTo>
                  <a:pt x="13968" y="4006"/>
                </a:lnTo>
                <a:lnTo>
                  <a:pt x="13969" y="4012"/>
                </a:lnTo>
                <a:lnTo>
                  <a:pt x="13970" y="4020"/>
                </a:lnTo>
                <a:close/>
                <a:moveTo>
                  <a:pt x="14052" y="3729"/>
                </a:moveTo>
                <a:lnTo>
                  <a:pt x="14061" y="3712"/>
                </a:lnTo>
                <a:lnTo>
                  <a:pt x="14182" y="3750"/>
                </a:lnTo>
                <a:lnTo>
                  <a:pt x="14180" y="3843"/>
                </a:lnTo>
                <a:lnTo>
                  <a:pt x="14193" y="3851"/>
                </a:lnTo>
                <a:lnTo>
                  <a:pt x="14204" y="3858"/>
                </a:lnTo>
                <a:lnTo>
                  <a:pt x="14216" y="3867"/>
                </a:lnTo>
                <a:lnTo>
                  <a:pt x="14227" y="3876"/>
                </a:lnTo>
                <a:lnTo>
                  <a:pt x="14232" y="3881"/>
                </a:lnTo>
                <a:lnTo>
                  <a:pt x="14237" y="3887"/>
                </a:lnTo>
                <a:lnTo>
                  <a:pt x="14241" y="3893"/>
                </a:lnTo>
                <a:lnTo>
                  <a:pt x="14244" y="3900"/>
                </a:lnTo>
                <a:lnTo>
                  <a:pt x="14247" y="3906"/>
                </a:lnTo>
                <a:lnTo>
                  <a:pt x="14250" y="3914"/>
                </a:lnTo>
                <a:lnTo>
                  <a:pt x="14251" y="3922"/>
                </a:lnTo>
                <a:lnTo>
                  <a:pt x="14252" y="3931"/>
                </a:lnTo>
                <a:lnTo>
                  <a:pt x="14252" y="3948"/>
                </a:lnTo>
                <a:lnTo>
                  <a:pt x="14251" y="3965"/>
                </a:lnTo>
                <a:lnTo>
                  <a:pt x="14249" y="3976"/>
                </a:lnTo>
                <a:lnTo>
                  <a:pt x="14246" y="3980"/>
                </a:lnTo>
                <a:lnTo>
                  <a:pt x="14244" y="3984"/>
                </a:lnTo>
                <a:lnTo>
                  <a:pt x="14242" y="3988"/>
                </a:lnTo>
                <a:lnTo>
                  <a:pt x="14239" y="3990"/>
                </a:lnTo>
                <a:lnTo>
                  <a:pt x="14232" y="3993"/>
                </a:lnTo>
                <a:lnTo>
                  <a:pt x="14223" y="3996"/>
                </a:lnTo>
                <a:lnTo>
                  <a:pt x="14211" y="3998"/>
                </a:lnTo>
                <a:lnTo>
                  <a:pt x="14198" y="4002"/>
                </a:lnTo>
                <a:lnTo>
                  <a:pt x="14197" y="3990"/>
                </a:lnTo>
                <a:lnTo>
                  <a:pt x="14196" y="3979"/>
                </a:lnTo>
                <a:lnTo>
                  <a:pt x="14194" y="3970"/>
                </a:lnTo>
                <a:lnTo>
                  <a:pt x="14192" y="3962"/>
                </a:lnTo>
                <a:lnTo>
                  <a:pt x="14189" y="3954"/>
                </a:lnTo>
                <a:lnTo>
                  <a:pt x="14186" y="3947"/>
                </a:lnTo>
                <a:lnTo>
                  <a:pt x="14182" y="3942"/>
                </a:lnTo>
                <a:lnTo>
                  <a:pt x="14179" y="3937"/>
                </a:lnTo>
                <a:lnTo>
                  <a:pt x="14172" y="3929"/>
                </a:lnTo>
                <a:lnTo>
                  <a:pt x="14164" y="3921"/>
                </a:lnTo>
                <a:lnTo>
                  <a:pt x="14155" y="3916"/>
                </a:lnTo>
                <a:lnTo>
                  <a:pt x="14145" y="3912"/>
                </a:lnTo>
                <a:lnTo>
                  <a:pt x="14136" y="3908"/>
                </a:lnTo>
                <a:lnTo>
                  <a:pt x="14126" y="3903"/>
                </a:lnTo>
                <a:lnTo>
                  <a:pt x="14116" y="3897"/>
                </a:lnTo>
                <a:lnTo>
                  <a:pt x="14107" y="3888"/>
                </a:lnTo>
                <a:lnTo>
                  <a:pt x="14103" y="3883"/>
                </a:lnTo>
                <a:lnTo>
                  <a:pt x="14098" y="3878"/>
                </a:lnTo>
                <a:lnTo>
                  <a:pt x="14094" y="3872"/>
                </a:lnTo>
                <a:lnTo>
                  <a:pt x="14089" y="3865"/>
                </a:lnTo>
                <a:lnTo>
                  <a:pt x="14085" y="3856"/>
                </a:lnTo>
                <a:lnTo>
                  <a:pt x="14082" y="3847"/>
                </a:lnTo>
                <a:lnTo>
                  <a:pt x="14078" y="3837"/>
                </a:lnTo>
                <a:lnTo>
                  <a:pt x="14075" y="3825"/>
                </a:lnTo>
                <a:lnTo>
                  <a:pt x="14145" y="3825"/>
                </a:lnTo>
                <a:lnTo>
                  <a:pt x="14119" y="3770"/>
                </a:lnTo>
                <a:lnTo>
                  <a:pt x="14052" y="3729"/>
                </a:lnTo>
                <a:close/>
                <a:moveTo>
                  <a:pt x="12333" y="4670"/>
                </a:moveTo>
                <a:lnTo>
                  <a:pt x="12354" y="4740"/>
                </a:lnTo>
                <a:lnTo>
                  <a:pt x="12403" y="4740"/>
                </a:lnTo>
                <a:lnTo>
                  <a:pt x="12420" y="4740"/>
                </a:lnTo>
                <a:lnTo>
                  <a:pt x="12432" y="4739"/>
                </a:lnTo>
                <a:lnTo>
                  <a:pt x="12442" y="4737"/>
                </a:lnTo>
                <a:lnTo>
                  <a:pt x="12451" y="4735"/>
                </a:lnTo>
                <a:lnTo>
                  <a:pt x="12468" y="4729"/>
                </a:lnTo>
                <a:lnTo>
                  <a:pt x="12492" y="4723"/>
                </a:lnTo>
                <a:lnTo>
                  <a:pt x="12490" y="4712"/>
                </a:lnTo>
                <a:lnTo>
                  <a:pt x="12488" y="4702"/>
                </a:lnTo>
                <a:lnTo>
                  <a:pt x="12488" y="4694"/>
                </a:lnTo>
                <a:lnTo>
                  <a:pt x="12488" y="4684"/>
                </a:lnTo>
                <a:lnTo>
                  <a:pt x="12488" y="4677"/>
                </a:lnTo>
                <a:lnTo>
                  <a:pt x="12489" y="4670"/>
                </a:lnTo>
                <a:lnTo>
                  <a:pt x="12491" y="4663"/>
                </a:lnTo>
                <a:lnTo>
                  <a:pt x="12493" y="4657"/>
                </a:lnTo>
                <a:lnTo>
                  <a:pt x="12496" y="4650"/>
                </a:lnTo>
                <a:lnTo>
                  <a:pt x="12499" y="4645"/>
                </a:lnTo>
                <a:lnTo>
                  <a:pt x="12504" y="4640"/>
                </a:lnTo>
                <a:lnTo>
                  <a:pt x="12508" y="4636"/>
                </a:lnTo>
                <a:lnTo>
                  <a:pt x="12513" y="4632"/>
                </a:lnTo>
                <a:lnTo>
                  <a:pt x="12518" y="4629"/>
                </a:lnTo>
                <a:lnTo>
                  <a:pt x="12524" y="4625"/>
                </a:lnTo>
                <a:lnTo>
                  <a:pt x="12530" y="4621"/>
                </a:lnTo>
                <a:lnTo>
                  <a:pt x="12544" y="4617"/>
                </a:lnTo>
                <a:lnTo>
                  <a:pt x="12560" y="4613"/>
                </a:lnTo>
                <a:lnTo>
                  <a:pt x="12577" y="4610"/>
                </a:lnTo>
                <a:lnTo>
                  <a:pt x="12597" y="4607"/>
                </a:lnTo>
                <a:lnTo>
                  <a:pt x="12638" y="4603"/>
                </a:lnTo>
                <a:lnTo>
                  <a:pt x="12685" y="4600"/>
                </a:lnTo>
                <a:lnTo>
                  <a:pt x="12657" y="4542"/>
                </a:lnTo>
                <a:lnTo>
                  <a:pt x="12672" y="4337"/>
                </a:lnTo>
                <a:lnTo>
                  <a:pt x="12671" y="4326"/>
                </a:lnTo>
                <a:lnTo>
                  <a:pt x="12667" y="4315"/>
                </a:lnTo>
                <a:lnTo>
                  <a:pt x="12662" y="4302"/>
                </a:lnTo>
                <a:lnTo>
                  <a:pt x="12655" y="4290"/>
                </a:lnTo>
                <a:lnTo>
                  <a:pt x="12643" y="4266"/>
                </a:lnTo>
                <a:lnTo>
                  <a:pt x="12633" y="4248"/>
                </a:lnTo>
                <a:lnTo>
                  <a:pt x="12810" y="4223"/>
                </a:lnTo>
                <a:lnTo>
                  <a:pt x="12789" y="4142"/>
                </a:lnTo>
                <a:lnTo>
                  <a:pt x="12848" y="4115"/>
                </a:lnTo>
                <a:lnTo>
                  <a:pt x="12839" y="4098"/>
                </a:lnTo>
                <a:lnTo>
                  <a:pt x="12830" y="4084"/>
                </a:lnTo>
                <a:lnTo>
                  <a:pt x="12821" y="4070"/>
                </a:lnTo>
                <a:lnTo>
                  <a:pt x="12811" y="4059"/>
                </a:lnTo>
                <a:lnTo>
                  <a:pt x="12802" y="4049"/>
                </a:lnTo>
                <a:lnTo>
                  <a:pt x="12793" y="4040"/>
                </a:lnTo>
                <a:lnTo>
                  <a:pt x="12784" y="4033"/>
                </a:lnTo>
                <a:lnTo>
                  <a:pt x="12775" y="4026"/>
                </a:lnTo>
                <a:lnTo>
                  <a:pt x="12742" y="4006"/>
                </a:lnTo>
                <a:lnTo>
                  <a:pt x="12712" y="3990"/>
                </a:lnTo>
                <a:lnTo>
                  <a:pt x="12705" y="3984"/>
                </a:lnTo>
                <a:lnTo>
                  <a:pt x="12699" y="3979"/>
                </a:lnTo>
                <a:lnTo>
                  <a:pt x="12693" y="3974"/>
                </a:lnTo>
                <a:lnTo>
                  <a:pt x="12686" y="3968"/>
                </a:lnTo>
                <a:lnTo>
                  <a:pt x="12681" y="3960"/>
                </a:lnTo>
                <a:lnTo>
                  <a:pt x="12676" y="3951"/>
                </a:lnTo>
                <a:lnTo>
                  <a:pt x="12671" y="3941"/>
                </a:lnTo>
                <a:lnTo>
                  <a:pt x="12667" y="3930"/>
                </a:lnTo>
                <a:lnTo>
                  <a:pt x="12664" y="3917"/>
                </a:lnTo>
                <a:lnTo>
                  <a:pt x="12659" y="3903"/>
                </a:lnTo>
                <a:lnTo>
                  <a:pt x="12657" y="3886"/>
                </a:lnTo>
                <a:lnTo>
                  <a:pt x="12654" y="3869"/>
                </a:lnTo>
                <a:lnTo>
                  <a:pt x="12652" y="3848"/>
                </a:lnTo>
                <a:lnTo>
                  <a:pt x="12651" y="3825"/>
                </a:lnTo>
                <a:lnTo>
                  <a:pt x="12650" y="3801"/>
                </a:lnTo>
                <a:lnTo>
                  <a:pt x="12650" y="3773"/>
                </a:lnTo>
                <a:lnTo>
                  <a:pt x="12650" y="3703"/>
                </a:lnTo>
                <a:lnTo>
                  <a:pt x="12651" y="3695"/>
                </a:lnTo>
                <a:lnTo>
                  <a:pt x="12653" y="3687"/>
                </a:lnTo>
                <a:lnTo>
                  <a:pt x="12657" y="3677"/>
                </a:lnTo>
                <a:lnTo>
                  <a:pt x="12664" y="3664"/>
                </a:lnTo>
                <a:lnTo>
                  <a:pt x="12677" y="3637"/>
                </a:lnTo>
                <a:lnTo>
                  <a:pt x="12695" y="3609"/>
                </a:lnTo>
                <a:lnTo>
                  <a:pt x="12712" y="3581"/>
                </a:lnTo>
                <a:lnTo>
                  <a:pt x="12729" y="3556"/>
                </a:lnTo>
                <a:lnTo>
                  <a:pt x="12737" y="3546"/>
                </a:lnTo>
                <a:lnTo>
                  <a:pt x="12744" y="3536"/>
                </a:lnTo>
                <a:lnTo>
                  <a:pt x="12750" y="3530"/>
                </a:lnTo>
                <a:lnTo>
                  <a:pt x="12754" y="3526"/>
                </a:lnTo>
                <a:lnTo>
                  <a:pt x="12764" y="3521"/>
                </a:lnTo>
                <a:lnTo>
                  <a:pt x="12776" y="3515"/>
                </a:lnTo>
                <a:lnTo>
                  <a:pt x="12791" y="3509"/>
                </a:lnTo>
                <a:lnTo>
                  <a:pt x="12806" y="3503"/>
                </a:lnTo>
                <a:lnTo>
                  <a:pt x="12822" y="3498"/>
                </a:lnTo>
                <a:lnTo>
                  <a:pt x="12835" y="3492"/>
                </a:lnTo>
                <a:lnTo>
                  <a:pt x="12846" y="3488"/>
                </a:lnTo>
                <a:lnTo>
                  <a:pt x="12854" y="3484"/>
                </a:lnTo>
                <a:lnTo>
                  <a:pt x="12865" y="3474"/>
                </a:lnTo>
                <a:lnTo>
                  <a:pt x="12873" y="3467"/>
                </a:lnTo>
                <a:lnTo>
                  <a:pt x="12878" y="3461"/>
                </a:lnTo>
                <a:lnTo>
                  <a:pt x="12880" y="3456"/>
                </a:lnTo>
                <a:lnTo>
                  <a:pt x="12881" y="3453"/>
                </a:lnTo>
                <a:lnTo>
                  <a:pt x="12880" y="3450"/>
                </a:lnTo>
                <a:lnTo>
                  <a:pt x="12879" y="3448"/>
                </a:lnTo>
                <a:lnTo>
                  <a:pt x="12877" y="3445"/>
                </a:lnTo>
                <a:lnTo>
                  <a:pt x="12875" y="3444"/>
                </a:lnTo>
                <a:lnTo>
                  <a:pt x="12874" y="3442"/>
                </a:lnTo>
                <a:lnTo>
                  <a:pt x="12875" y="3441"/>
                </a:lnTo>
                <a:lnTo>
                  <a:pt x="12877" y="3438"/>
                </a:lnTo>
                <a:lnTo>
                  <a:pt x="12889" y="3432"/>
                </a:lnTo>
                <a:lnTo>
                  <a:pt x="12915" y="3421"/>
                </a:lnTo>
                <a:lnTo>
                  <a:pt x="12886" y="3211"/>
                </a:lnTo>
                <a:lnTo>
                  <a:pt x="12950" y="3210"/>
                </a:lnTo>
                <a:lnTo>
                  <a:pt x="12950" y="3140"/>
                </a:lnTo>
                <a:lnTo>
                  <a:pt x="13178" y="3194"/>
                </a:lnTo>
                <a:lnTo>
                  <a:pt x="13198" y="3333"/>
                </a:lnTo>
                <a:lnTo>
                  <a:pt x="13187" y="3338"/>
                </a:lnTo>
                <a:lnTo>
                  <a:pt x="13178" y="3344"/>
                </a:lnTo>
                <a:lnTo>
                  <a:pt x="13170" y="3351"/>
                </a:lnTo>
                <a:lnTo>
                  <a:pt x="13163" y="3360"/>
                </a:lnTo>
                <a:lnTo>
                  <a:pt x="13158" y="3369"/>
                </a:lnTo>
                <a:lnTo>
                  <a:pt x="13153" y="3379"/>
                </a:lnTo>
                <a:lnTo>
                  <a:pt x="13149" y="3390"/>
                </a:lnTo>
                <a:lnTo>
                  <a:pt x="13145" y="3400"/>
                </a:lnTo>
                <a:lnTo>
                  <a:pt x="13135" y="3425"/>
                </a:lnTo>
                <a:lnTo>
                  <a:pt x="13124" y="3451"/>
                </a:lnTo>
                <a:lnTo>
                  <a:pt x="13117" y="3464"/>
                </a:lnTo>
                <a:lnTo>
                  <a:pt x="13109" y="3477"/>
                </a:lnTo>
                <a:lnTo>
                  <a:pt x="13098" y="3491"/>
                </a:lnTo>
                <a:lnTo>
                  <a:pt x="13086" y="3505"/>
                </a:lnTo>
                <a:lnTo>
                  <a:pt x="13053" y="3540"/>
                </a:lnTo>
                <a:lnTo>
                  <a:pt x="13022" y="3576"/>
                </a:lnTo>
                <a:lnTo>
                  <a:pt x="13007" y="3593"/>
                </a:lnTo>
                <a:lnTo>
                  <a:pt x="12994" y="3612"/>
                </a:lnTo>
                <a:lnTo>
                  <a:pt x="12981" y="3630"/>
                </a:lnTo>
                <a:lnTo>
                  <a:pt x="12967" y="3650"/>
                </a:lnTo>
                <a:lnTo>
                  <a:pt x="12981" y="3671"/>
                </a:lnTo>
                <a:lnTo>
                  <a:pt x="13004" y="3706"/>
                </a:lnTo>
                <a:lnTo>
                  <a:pt x="13027" y="3740"/>
                </a:lnTo>
                <a:lnTo>
                  <a:pt x="13037" y="3755"/>
                </a:lnTo>
                <a:lnTo>
                  <a:pt x="13035" y="3896"/>
                </a:lnTo>
                <a:lnTo>
                  <a:pt x="13175" y="3972"/>
                </a:lnTo>
                <a:lnTo>
                  <a:pt x="13178" y="4002"/>
                </a:lnTo>
                <a:lnTo>
                  <a:pt x="13116" y="4045"/>
                </a:lnTo>
                <a:lnTo>
                  <a:pt x="13178" y="4055"/>
                </a:lnTo>
                <a:lnTo>
                  <a:pt x="13178" y="4020"/>
                </a:lnTo>
                <a:lnTo>
                  <a:pt x="13219" y="4068"/>
                </a:lnTo>
                <a:lnTo>
                  <a:pt x="13225" y="4068"/>
                </a:lnTo>
                <a:lnTo>
                  <a:pt x="13233" y="4067"/>
                </a:lnTo>
                <a:lnTo>
                  <a:pt x="13239" y="4066"/>
                </a:lnTo>
                <a:lnTo>
                  <a:pt x="13247" y="4064"/>
                </a:lnTo>
                <a:lnTo>
                  <a:pt x="13262" y="4059"/>
                </a:lnTo>
                <a:lnTo>
                  <a:pt x="13279" y="4053"/>
                </a:lnTo>
                <a:lnTo>
                  <a:pt x="13317" y="4035"/>
                </a:lnTo>
                <a:lnTo>
                  <a:pt x="13362" y="4014"/>
                </a:lnTo>
                <a:lnTo>
                  <a:pt x="13384" y="4004"/>
                </a:lnTo>
                <a:lnTo>
                  <a:pt x="13409" y="3994"/>
                </a:lnTo>
                <a:lnTo>
                  <a:pt x="13436" y="3983"/>
                </a:lnTo>
                <a:lnTo>
                  <a:pt x="13463" y="3974"/>
                </a:lnTo>
                <a:lnTo>
                  <a:pt x="13491" y="3965"/>
                </a:lnTo>
                <a:lnTo>
                  <a:pt x="13521" y="3958"/>
                </a:lnTo>
                <a:lnTo>
                  <a:pt x="13551" y="3952"/>
                </a:lnTo>
                <a:lnTo>
                  <a:pt x="13583" y="3948"/>
                </a:lnTo>
                <a:lnTo>
                  <a:pt x="13655" y="4053"/>
                </a:lnTo>
                <a:lnTo>
                  <a:pt x="13722" y="4033"/>
                </a:lnTo>
                <a:lnTo>
                  <a:pt x="13797" y="4103"/>
                </a:lnTo>
                <a:lnTo>
                  <a:pt x="13600" y="4127"/>
                </a:lnTo>
                <a:lnTo>
                  <a:pt x="13600" y="4160"/>
                </a:lnTo>
                <a:lnTo>
                  <a:pt x="13228" y="4198"/>
                </a:lnTo>
                <a:lnTo>
                  <a:pt x="13237" y="4216"/>
                </a:lnTo>
                <a:lnTo>
                  <a:pt x="13242" y="4225"/>
                </a:lnTo>
                <a:lnTo>
                  <a:pt x="13246" y="4228"/>
                </a:lnTo>
                <a:lnTo>
                  <a:pt x="13248" y="4229"/>
                </a:lnTo>
                <a:lnTo>
                  <a:pt x="13249" y="4230"/>
                </a:lnTo>
                <a:lnTo>
                  <a:pt x="13249" y="4235"/>
                </a:lnTo>
                <a:lnTo>
                  <a:pt x="13248" y="4246"/>
                </a:lnTo>
                <a:lnTo>
                  <a:pt x="13248" y="4265"/>
                </a:lnTo>
                <a:lnTo>
                  <a:pt x="13248" y="4318"/>
                </a:lnTo>
                <a:lnTo>
                  <a:pt x="13283" y="4318"/>
                </a:lnTo>
                <a:lnTo>
                  <a:pt x="13283" y="4388"/>
                </a:lnTo>
                <a:lnTo>
                  <a:pt x="13284" y="4403"/>
                </a:lnTo>
                <a:lnTo>
                  <a:pt x="13285" y="4416"/>
                </a:lnTo>
                <a:lnTo>
                  <a:pt x="13287" y="4428"/>
                </a:lnTo>
                <a:lnTo>
                  <a:pt x="13290" y="4442"/>
                </a:lnTo>
                <a:lnTo>
                  <a:pt x="13296" y="4466"/>
                </a:lnTo>
                <a:lnTo>
                  <a:pt x="13299" y="4486"/>
                </a:lnTo>
                <a:lnTo>
                  <a:pt x="13300" y="4496"/>
                </a:lnTo>
                <a:lnTo>
                  <a:pt x="13299" y="4504"/>
                </a:lnTo>
                <a:lnTo>
                  <a:pt x="13298" y="4508"/>
                </a:lnTo>
                <a:lnTo>
                  <a:pt x="13296" y="4511"/>
                </a:lnTo>
                <a:lnTo>
                  <a:pt x="13293" y="4515"/>
                </a:lnTo>
                <a:lnTo>
                  <a:pt x="13291" y="4517"/>
                </a:lnTo>
                <a:lnTo>
                  <a:pt x="13288" y="4520"/>
                </a:lnTo>
                <a:lnTo>
                  <a:pt x="13284" y="4522"/>
                </a:lnTo>
                <a:lnTo>
                  <a:pt x="13280" y="4524"/>
                </a:lnTo>
                <a:lnTo>
                  <a:pt x="13275" y="4526"/>
                </a:lnTo>
                <a:lnTo>
                  <a:pt x="13263" y="4529"/>
                </a:lnTo>
                <a:lnTo>
                  <a:pt x="13248" y="4530"/>
                </a:lnTo>
                <a:lnTo>
                  <a:pt x="13238" y="4529"/>
                </a:lnTo>
                <a:lnTo>
                  <a:pt x="13228" y="4526"/>
                </a:lnTo>
                <a:lnTo>
                  <a:pt x="13219" y="4523"/>
                </a:lnTo>
                <a:lnTo>
                  <a:pt x="13210" y="4519"/>
                </a:lnTo>
                <a:lnTo>
                  <a:pt x="13202" y="4514"/>
                </a:lnTo>
                <a:lnTo>
                  <a:pt x="13193" y="4508"/>
                </a:lnTo>
                <a:lnTo>
                  <a:pt x="13186" y="4502"/>
                </a:lnTo>
                <a:lnTo>
                  <a:pt x="13179" y="4493"/>
                </a:lnTo>
                <a:lnTo>
                  <a:pt x="13173" y="4486"/>
                </a:lnTo>
                <a:lnTo>
                  <a:pt x="13166" y="4478"/>
                </a:lnTo>
                <a:lnTo>
                  <a:pt x="13161" y="4469"/>
                </a:lnTo>
                <a:lnTo>
                  <a:pt x="13156" y="4460"/>
                </a:lnTo>
                <a:lnTo>
                  <a:pt x="13152" y="4451"/>
                </a:lnTo>
                <a:lnTo>
                  <a:pt x="13149" y="4442"/>
                </a:lnTo>
                <a:lnTo>
                  <a:pt x="13146" y="4433"/>
                </a:lnTo>
                <a:lnTo>
                  <a:pt x="13143" y="4423"/>
                </a:lnTo>
                <a:lnTo>
                  <a:pt x="13124" y="4435"/>
                </a:lnTo>
                <a:lnTo>
                  <a:pt x="13107" y="4446"/>
                </a:lnTo>
                <a:lnTo>
                  <a:pt x="13099" y="4452"/>
                </a:lnTo>
                <a:lnTo>
                  <a:pt x="13092" y="4459"/>
                </a:lnTo>
                <a:lnTo>
                  <a:pt x="13085" y="4467"/>
                </a:lnTo>
                <a:lnTo>
                  <a:pt x="13080" y="4474"/>
                </a:lnTo>
                <a:lnTo>
                  <a:pt x="13074" y="4482"/>
                </a:lnTo>
                <a:lnTo>
                  <a:pt x="13068" y="4491"/>
                </a:lnTo>
                <a:lnTo>
                  <a:pt x="13064" y="4502"/>
                </a:lnTo>
                <a:lnTo>
                  <a:pt x="13061" y="4512"/>
                </a:lnTo>
                <a:lnTo>
                  <a:pt x="13058" y="4523"/>
                </a:lnTo>
                <a:lnTo>
                  <a:pt x="13056" y="4536"/>
                </a:lnTo>
                <a:lnTo>
                  <a:pt x="13055" y="4550"/>
                </a:lnTo>
                <a:lnTo>
                  <a:pt x="13055" y="4565"/>
                </a:lnTo>
                <a:lnTo>
                  <a:pt x="13055" y="4688"/>
                </a:lnTo>
                <a:lnTo>
                  <a:pt x="13055" y="4716"/>
                </a:lnTo>
                <a:lnTo>
                  <a:pt x="13057" y="4739"/>
                </a:lnTo>
                <a:lnTo>
                  <a:pt x="13058" y="4757"/>
                </a:lnTo>
                <a:lnTo>
                  <a:pt x="13060" y="4769"/>
                </a:lnTo>
                <a:lnTo>
                  <a:pt x="13063" y="4784"/>
                </a:lnTo>
                <a:lnTo>
                  <a:pt x="13063" y="4786"/>
                </a:lnTo>
                <a:lnTo>
                  <a:pt x="13057" y="4782"/>
                </a:lnTo>
                <a:lnTo>
                  <a:pt x="13044" y="4775"/>
                </a:lnTo>
                <a:lnTo>
                  <a:pt x="13033" y="4773"/>
                </a:lnTo>
                <a:lnTo>
                  <a:pt x="13021" y="4771"/>
                </a:lnTo>
                <a:lnTo>
                  <a:pt x="13013" y="4771"/>
                </a:lnTo>
                <a:lnTo>
                  <a:pt x="13004" y="4772"/>
                </a:lnTo>
                <a:lnTo>
                  <a:pt x="12995" y="4773"/>
                </a:lnTo>
                <a:lnTo>
                  <a:pt x="12985" y="4775"/>
                </a:lnTo>
                <a:lnTo>
                  <a:pt x="12985" y="4846"/>
                </a:lnTo>
                <a:lnTo>
                  <a:pt x="12984" y="4858"/>
                </a:lnTo>
                <a:lnTo>
                  <a:pt x="12982" y="4868"/>
                </a:lnTo>
                <a:lnTo>
                  <a:pt x="12979" y="4878"/>
                </a:lnTo>
                <a:lnTo>
                  <a:pt x="12973" y="4886"/>
                </a:lnTo>
                <a:lnTo>
                  <a:pt x="12968" y="4892"/>
                </a:lnTo>
                <a:lnTo>
                  <a:pt x="12961" y="4897"/>
                </a:lnTo>
                <a:lnTo>
                  <a:pt x="12954" y="4901"/>
                </a:lnTo>
                <a:lnTo>
                  <a:pt x="12945" y="4905"/>
                </a:lnTo>
                <a:lnTo>
                  <a:pt x="12936" y="4909"/>
                </a:lnTo>
                <a:lnTo>
                  <a:pt x="12927" y="4910"/>
                </a:lnTo>
                <a:lnTo>
                  <a:pt x="12917" y="4912"/>
                </a:lnTo>
                <a:lnTo>
                  <a:pt x="12906" y="4913"/>
                </a:lnTo>
                <a:lnTo>
                  <a:pt x="12884" y="4915"/>
                </a:lnTo>
                <a:lnTo>
                  <a:pt x="12861" y="4916"/>
                </a:lnTo>
                <a:lnTo>
                  <a:pt x="12883" y="4864"/>
                </a:lnTo>
                <a:lnTo>
                  <a:pt x="12854" y="4865"/>
                </a:lnTo>
                <a:lnTo>
                  <a:pt x="12829" y="4868"/>
                </a:lnTo>
                <a:lnTo>
                  <a:pt x="12805" y="4872"/>
                </a:lnTo>
                <a:lnTo>
                  <a:pt x="12783" y="4878"/>
                </a:lnTo>
                <a:lnTo>
                  <a:pt x="12764" y="4884"/>
                </a:lnTo>
                <a:lnTo>
                  <a:pt x="12745" y="4892"/>
                </a:lnTo>
                <a:lnTo>
                  <a:pt x="12727" y="4899"/>
                </a:lnTo>
                <a:lnTo>
                  <a:pt x="12708" y="4907"/>
                </a:lnTo>
                <a:lnTo>
                  <a:pt x="12689" y="4916"/>
                </a:lnTo>
                <a:lnTo>
                  <a:pt x="12670" y="4924"/>
                </a:lnTo>
                <a:lnTo>
                  <a:pt x="12648" y="4931"/>
                </a:lnTo>
                <a:lnTo>
                  <a:pt x="12625" y="4937"/>
                </a:lnTo>
                <a:lnTo>
                  <a:pt x="12601" y="4944"/>
                </a:lnTo>
                <a:lnTo>
                  <a:pt x="12574" y="4948"/>
                </a:lnTo>
                <a:lnTo>
                  <a:pt x="12558" y="4949"/>
                </a:lnTo>
                <a:lnTo>
                  <a:pt x="12543" y="4950"/>
                </a:lnTo>
                <a:lnTo>
                  <a:pt x="12526" y="4951"/>
                </a:lnTo>
                <a:lnTo>
                  <a:pt x="12510" y="4951"/>
                </a:lnTo>
                <a:lnTo>
                  <a:pt x="12496" y="4950"/>
                </a:lnTo>
                <a:lnTo>
                  <a:pt x="12478" y="4945"/>
                </a:lnTo>
                <a:lnTo>
                  <a:pt x="12454" y="4937"/>
                </a:lnTo>
                <a:lnTo>
                  <a:pt x="12429" y="4928"/>
                </a:lnTo>
                <a:lnTo>
                  <a:pt x="12404" y="4920"/>
                </a:lnTo>
                <a:lnTo>
                  <a:pt x="12381" y="4911"/>
                </a:lnTo>
                <a:lnTo>
                  <a:pt x="12363" y="4903"/>
                </a:lnTo>
                <a:lnTo>
                  <a:pt x="12351" y="4898"/>
                </a:lnTo>
                <a:lnTo>
                  <a:pt x="12272" y="4979"/>
                </a:lnTo>
                <a:lnTo>
                  <a:pt x="12238" y="4957"/>
                </a:lnTo>
                <a:lnTo>
                  <a:pt x="12207" y="4934"/>
                </a:lnTo>
                <a:lnTo>
                  <a:pt x="12193" y="4923"/>
                </a:lnTo>
                <a:lnTo>
                  <a:pt x="12178" y="4912"/>
                </a:lnTo>
                <a:lnTo>
                  <a:pt x="12166" y="4899"/>
                </a:lnTo>
                <a:lnTo>
                  <a:pt x="12155" y="4886"/>
                </a:lnTo>
                <a:lnTo>
                  <a:pt x="12144" y="4872"/>
                </a:lnTo>
                <a:lnTo>
                  <a:pt x="12134" y="4857"/>
                </a:lnTo>
                <a:lnTo>
                  <a:pt x="12126" y="4841"/>
                </a:lnTo>
                <a:lnTo>
                  <a:pt x="12118" y="4824"/>
                </a:lnTo>
                <a:lnTo>
                  <a:pt x="12113" y="4805"/>
                </a:lnTo>
                <a:lnTo>
                  <a:pt x="12109" y="4786"/>
                </a:lnTo>
                <a:lnTo>
                  <a:pt x="12106" y="4764"/>
                </a:lnTo>
                <a:lnTo>
                  <a:pt x="12105" y="4740"/>
                </a:lnTo>
                <a:lnTo>
                  <a:pt x="12187" y="4800"/>
                </a:lnTo>
                <a:lnTo>
                  <a:pt x="12175" y="4740"/>
                </a:lnTo>
                <a:lnTo>
                  <a:pt x="12124" y="4720"/>
                </a:lnTo>
                <a:lnTo>
                  <a:pt x="12181" y="4626"/>
                </a:lnTo>
                <a:lnTo>
                  <a:pt x="12193" y="4582"/>
                </a:lnTo>
                <a:lnTo>
                  <a:pt x="12139" y="4566"/>
                </a:lnTo>
                <a:lnTo>
                  <a:pt x="12140" y="4493"/>
                </a:lnTo>
                <a:lnTo>
                  <a:pt x="12105" y="4493"/>
                </a:lnTo>
                <a:lnTo>
                  <a:pt x="12154" y="4452"/>
                </a:lnTo>
                <a:lnTo>
                  <a:pt x="12136" y="4372"/>
                </a:lnTo>
                <a:lnTo>
                  <a:pt x="11936" y="4514"/>
                </a:lnTo>
                <a:lnTo>
                  <a:pt x="11946" y="4530"/>
                </a:lnTo>
                <a:lnTo>
                  <a:pt x="11970" y="4511"/>
                </a:lnTo>
                <a:lnTo>
                  <a:pt x="11988" y="4493"/>
                </a:lnTo>
                <a:lnTo>
                  <a:pt x="11998" y="4486"/>
                </a:lnTo>
                <a:lnTo>
                  <a:pt x="12008" y="4481"/>
                </a:lnTo>
                <a:lnTo>
                  <a:pt x="12013" y="4479"/>
                </a:lnTo>
                <a:lnTo>
                  <a:pt x="12020" y="4478"/>
                </a:lnTo>
                <a:lnTo>
                  <a:pt x="12027" y="4477"/>
                </a:lnTo>
                <a:lnTo>
                  <a:pt x="12035" y="4476"/>
                </a:lnTo>
                <a:lnTo>
                  <a:pt x="12040" y="4477"/>
                </a:lnTo>
                <a:lnTo>
                  <a:pt x="12044" y="4478"/>
                </a:lnTo>
                <a:lnTo>
                  <a:pt x="12048" y="4479"/>
                </a:lnTo>
                <a:lnTo>
                  <a:pt x="12052" y="4481"/>
                </a:lnTo>
                <a:lnTo>
                  <a:pt x="12055" y="4483"/>
                </a:lnTo>
                <a:lnTo>
                  <a:pt x="12058" y="4486"/>
                </a:lnTo>
                <a:lnTo>
                  <a:pt x="12060" y="4489"/>
                </a:lnTo>
                <a:lnTo>
                  <a:pt x="12062" y="4492"/>
                </a:lnTo>
                <a:lnTo>
                  <a:pt x="12066" y="4510"/>
                </a:lnTo>
                <a:lnTo>
                  <a:pt x="12070" y="4530"/>
                </a:lnTo>
                <a:lnTo>
                  <a:pt x="11948" y="4571"/>
                </a:lnTo>
                <a:lnTo>
                  <a:pt x="11946" y="4652"/>
                </a:lnTo>
                <a:lnTo>
                  <a:pt x="11981" y="4652"/>
                </a:lnTo>
                <a:lnTo>
                  <a:pt x="11960" y="4722"/>
                </a:lnTo>
                <a:lnTo>
                  <a:pt x="12013" y="4779"/>
                </a:lnTo>
                <a:lnTo>
                  <a:pt x="12046" y="4987"/>
                </a:lnTo>
                <a:lnTo>
                  <a:pt x="12011" y="5036"/>
                </a:lnTo>
                <a:lnTo>
                  <a:pt x="11966" y="5018"/>
                </a:lnTo>
                <a:lnTo>
                  <a:pt x="11946" y="5034"/>
                </a:lnTo>
                <a:lnTo>
                  <a:pt x="11932" y="5047"/>
                </a:lnTo>
                <a:lnTo>
                  <a:pt x="11924" y="5051"/>
                </a:lnTo>
                <a:lnTo>
                  <a:pt x="11917" y="5054"/>
                </a:lnTo>
                <a:lnTo>
                  <a:pt x="11907" y="5056"/>
                </a:lnTo>
                <a:lnTo>
                  <a:pt x="11893" y="5057"/>
                </a:lnTo>
                <a:lnTo>
                  <a:pt x="11876" y="5057"/>
                </a:lnTo>
                <a:lnTo>
                  <a:pt x="11862" y="5056"/>
                </a:lnTo>
                <a:lnTo>
                  <a:pt x="11851" y="5056"/>
                </a:lnTo>
                <a:lnTo>
                  <a:pt x="11842" y="5054"/>
                </a:lnTo>
                <a:lnTo>
                  <a:pt x="11835" y="5053"/>
                </a:lnTo>
                <a:lnTo>
                  <a:pt x="11821" y="5047"/>
                </a:lnTo>
                <a:lnTo>
                  <a:pt x="11806" y="5039"/>
                </a:lnTo>
                <a:lnTo>
                  <a:pt x="11769" y="5063"/>
                </a:lnTo>
                <a:lnTo>
                  <a:pt x="11740" y="5085"/>
                </a:lnTo>
                <a:lnTo>
                  <a:pt x="11728" y="5095"/>
                </a:lnTo>
                <a:lnTo>
                  <a:pt x="11717" y="5105"/>
                </a:lnTo>
                <a:lnTo>
                  <a:pt x="11708" y="5115"/>
                </a:lnTo>
                <a:lnTo>
                  <a:pt x="11698" y="5125"/>
                </a:lnTo>
                <a:lnTo>
                  <a:pt x="11691" y="5138"/>
                </a:lnTo>
                <a:lnTo>
                  <a:pt x="11684" y="5150"/>
                </a:lnTo>
                <a:lnTo>
                  <a:pt x="11678" y="5165"/>
                </a:lnTo>
                <a:lnTo>
                  <a:pt x="11671" y="5181"/>
                </a:lnTo>
                <a:lnTo>
                  <a:pt x="11665" y="5199"/>
                </a:lnTo>
                <a:lnTo>
                  <a:pt x="11659" y="5219"/>
                </a:lnTo>
                <a:lnTo>
                  <a:pt x="11654" y="5242"/>
                </a:lnTo>
                <a:lnTo>
                  <a:pt x="11648" y="5268"/>
                </a:lnTo>
                <a:lnTo>
                  <a:pt x="11403" y="5344"/>
                </a:lnTo>
                <a:lnTo>
                  <a:pt x="11401" y="5461"/>
                </a:lnTo>
                <a:lnTo>
                  <a:pt x="11299" y="5533"/>
                </a:lnTo>
                <a:lnTo>
                  <a:pt x="11313" y="5549"/>
                </a:lnTo>
                <a:lnTo>
                  <a:pt x="11190" y="5549"/>
                </a:lnTo>
                <a:lnTo>
                  <a:pt x="11190" y="5514"/>
                </a:lnTo>
                <a:lnTo>
                  <a:pt x="11138" y="5514"/>
                </a:lnTo>
                <a:lnTo>
                  <a:pt x="11138" y="5585"/>
                </a:lnTo>
                <a:lnTo>
                  <a:pt x="11138" y="5600"/>
                </a:lnTo>
                <a:lnTo>
                  <a:pt x="11139" y="5613"/>
                </a:lnTo>
                <a:lnTo>
                  <a:pt x="11141" y="5623"/>
                </a:lnTo>
                <a:lnTo>
                  <a:pt x="11143" y="5631"/>
                </a:lnTo>
                <a:lnTo>
                  <a:pt x="11148" y="5649"/>
                </a:lnTo>
                <a:lnTo>
                  <a:pt x="11155" y="5673"/>
                </a:lnTo>
                <a:lnTo>
                  <a:pt x="11101" y="5673"/>
                </a:lnTo>
                <a:lnTo>
                  <a:pt x="11086" y="5673"/>
                </a:lnTo>
                <a:lnTo>
                  <a:pt x="11074" y="5674"/>
                </a:lnTo>
                <a:lnTo>
                  <a:pt x="11063" y="5676"/>
                </a:lnTo>
                <a:lnTo>
                  <a:pt x="11055" y="5678"/>
                </a:lnTo>
                <a:lnTo>
                  <a:pt x="11037" y="5683"/>
                </a:lnTo>
                <a:lnTo>
                  <a:pt x="11014" y="5690"/>
                </a:lnTo>
                <a:lnTo>
                  <a:pt x="11014" y="5655"/>
                </a:lnTo>
                <a:lnTo>
                  <a:pt x="10874" y="5677"/>
                </a:lnTo>
                <a:lnTo>
                  <a:pt x="10873" y="5778"/>
                </a:lnTo>
                <a:lnTo>
                  <a:pt x="10884" y="5780"/>
                </a:lnTo>
                <a:lnTo>
                  <a:pt x="10896" y="5783"/>
                </a:lnTo>
                <a:lnTo>
                  <a:pt x="10909" y="5787"/>
                </a:lnTo>
                <a:lnTo>
                  <a:pt x="10924" y="5792"/>
                </a:lnTo>
                <a:lnTo>
                  <a:pt x="10955" y="5806"/>
                </a:lnTo>
                <a:lnTo>
                  <a:pt x="10987" y="5821"/>
                </a:lnTo>
                <a:lnTo>
                  <a:pt x="11016" y="5836"/>
                </a:lnTo>
                <a:lnTo>
                  <a:pt x="11041" y="5849"/>
                </a:lnTo>
                <a:lnTo>
                  <a:pt x="11058" y="5859"/>
                </a:lnTo>
                <a:lnTo>
                  <a:pt x="11066" y="5866"/>
                </a:lnTo>
                <a:lnTo>
                  <a:pt x="11079" y="5882"/>
                </a:lnTo>
                <a:lnTo>
                  <a:pt x="11087" y="5897"/>
                </a:lnTo>
                <a:lnTo>
                  <a:pt x="11093" y="5910"/>
                </a:lnTo>
                <a:lnTo>
                  <a:pt x="11098" y="5921"/>
                </a:lnTo>
                <a:lnTo>
                  <a:pt x="11102" y="5942"/>
                </a:lnTo>
                <a:lnTo>
                  <a:pt x="11106" y="5960"/>
                </a:lnTo>
                <a:lnTo>
                  <a:pt x="11109" y="5969"/>
                </a:lnTo>
                <a:lnTo>
                  <a:pt x="11113" y="5977"/>
                </a:lnTo>
                <a:lnTo>
                  <a:pt x="11120" y="5985"/>
                </a:lnTo>
                <a:lnTo>
                  <a:pt x="11129" y="5995"/>
                </a:lnTo>
                <a:lnTo>
                  <a:pt x="11142" y="6005"/>
                </a:lnTo>
                <a:lnTo>
                  <a:pt x="11159" y="6016"/>
                </a:lnTo>
                <a:lnTo>
                  <a:pt x="11181" y="6028"/>
                </a:lnTo>
                <a:lnTo>
                  <a:pt x="11208" y="6041"/>
                </a:lnTo>
                <a:lnTo>
                  <a:pt x="11211" y="6358"/>
                </a:lnTo>
                <a:lnTo>
                  <a:pt x="11190" y="6373"/>
                </a:lnTo>
                <a:lnTo>
                  <a:pt x="11176" y="6384"/>
                </a:lnTo>
                <a:lnTo>
                  <a:pt x="11169" y="6388"/>
                </a:lnTo>
                <a:lnTo>
                  <a:pt x="11160" y="6391"/>
                </a:lnTo>
                <a:lnTo>
                  <a:pt x="11150" y="6393"/>
                </a:lnTo>
                <a:lnTo>
                  <a:pt x="11138" y="6393"/>
                </a:lnTo>
                <a:lnTo>
                  <a:pt x="11126" y="6393"/>
                </a:lnTo>
                <a:lnTo>
                  <a:pt x="11112" y="6391"/>
                </a:lnTo>
                <a:lnTo>
                  <a:pt x="11094" y="6389"/>
                </a:lnTo>
                <a:lnTo>
                  <a:pt x="11075" y="6386"/>
                </a:lnTo>
                <a:lnTo>
                  <a:pt x="11028" y="6378"/>
                </a:lnTo>
                <a:lnTo>
                  <a:pt x="10975" y="6368"/>
                </a:lnTo>
                <a:lnTo>
                  <a:pt x="10921" y="6359"/>
                </a:lnTo>
                <a:lnTo>
                  <a:pt x="10866" y="6351"/>
                </a:lnTo>
                <a:lnTo>
                  <a:pt x="10839" y="6348"/>
                </a:lnTo>
                <a:lnTo>
                  <a:pt x="10813" y="6345"/>
                </a:lnTo>
                <a:lnTo>
                  <a:pt x="10790" y="6343"/>
                </a:lnTo>
                <a:lnTo>
                  <a:pt x="10768" y="6341"/>
                </a:lnTo>
                <a:lnTo>
                  <a:pt x="10715" y="6339"/>
                </a:lnTo>
                <a:lnTo>
                  <a:pt x="10669" y="6336"/>
                </a:lnTo>
                <a:lnTo>
                  <a:pt x="10648" y="6335"/>
                </a:lnTo>
                <a:lnTo>
                  <a:pt x="10629" y="6336"/>
                </a:lnTo>
                <a:lnTo>
                  <a:pt x="10609" y="6337"/>
                </a:lnTo>
                <a:lnTo>
                  <a:pt x="10591" y="6340"/>
                </a:lnTo>
                <a:lnTo>
                  <a:pt x="10574" y="6344"/>
                </a:lnTo>
                <a:lnTo>
                  <a:pt x="10557" y="6350"/>
                </a:lnTo>
                <a:lnTo>
                  <a:pt x="10542" y="6357"/>
                </a:lnTo>
                <a:lnTo>
                  <a:pt x="10526" y="6366"/>
                </a:lnTo>
                <a:lnTo>
                  <a:pt x="10512" y="6378"/>
                </a:lnTo>
                <a:lnTo>
                  <a:pt x="10497" y="6392"/>
                </a:lnTo>
                <a:lnTo>
                  <a:pt x="10483" y="6409"/>
                </a:lnTo>
                <a:lnTo>
                  <a:pt x="10469" y="6428"/>
                </a:lnTo>
                <a:lnTo>
                  <a:pt x="10507" y="6479"/>
                </a:lnTo>
                <a:lnTo>
                  <a:pt x="10507" y="6501"/>
                </a:lnTo>
                <a:lnTo>
                  <a:pt x="10508" y="6520"/>
                </a:lnTo>
                <a:lnTo>
                  <a:pt x="10509" y="6538"/>
                </a:lnTo>
                <a:lnTo>
                  <a:pt x="10511" y="6554"/>
                </a:lnTo>
                <a:lnTo>
                  <a:pt x="10516" y="6585"/>
                </a:lnTo>
                <a:lnTo>
                  <a:pt x="10522" y="6612"/>
                </a:lnTo>
                <a:lnTo>
                  <a:pt x="10525" y="6626"/>
                </a:lnTo>
                <a:lnTo>
                  <a:pt x="10527" y="6639"/>
                </a:lnTo>
                <a:lnTo>
                  <a:pt x="10528" y="6651"/>
                </a:lnTo>
                <a:lnTo>
                  <a:pt x="10529" y="6666"/>
                </a:lnTo>
                <a:lnTo>
                  <a:pt x="10529" y="6679"/>
                </a:lnTo>
                <a:lnTo>
                  <a:pt x="10528" y="6695"/>
                </a:lnTo>
                <a:lnTo>
                  <a:pt x="10526" y="6710"/>
                </a:lnTo>
                <a:lnTo>
                  <a:pt x="10522" y="6728"/>
                </a:lnTo>
                <a:lnTo>
                  <a:pt x="10514" y="6758"/>
                </a:lnTo>
                <a:lnTo>
                  <a:pt x="10506" y="6787"/>
                </a:lnTo>
                <a:lnTo>
                  <a:pt x="10495" y="6815"/>
                </a:lnTo>
                <a:lnTo>
                  <a:pt x="10486" y="6841"/>
                </a:lnTo>
                <a:lnTo>
                  <a:pt x="10477" y="6869"/>
                </a:lnTo>
                <a:lnTo>
                  <a:pt x="10467" y="6897"/>
                </a:lnTo>
                <a:lnTo>
                  <a:pt x="10458" y="6926"/>
                </a:lnTo>
                <a:lnTo>
                  <a:pt x="10451" y="6956"/>
                </a:lnTo>
                <a:lnTo>
                  <a:pt x="10501" y="7062"/>
                </a:lnTo>
                <a:lnTo>
                  <a:pt x="10482" y="7167"/>
                </a:lnTo>
                <a:lnTo>
                  <a:pt x="10680" y="7172"/>
                </a:lnTo>
                <a:lnTo>
                  <a:pt x="10684" y="7172"/>
                </a:lnTo>
                <a:lnTo>
                  <a:pt x="10688" y="7173"/>
                </a:lnTo>
                <a:lnTo>
                  <a:pt x="10694" y="7174"/>
                </a:lnTo>
                <a:lnTo>
                  <a:pt x="10698" y="7176"/>
                </a:lnTo>
                <a:lnTo>
                  <a:pt x="10705" y="7181"/>
                </a:lnTo>
                <a:lnTo>
                  <a:pt x="10712" y="7188"/>
                </a:lnTo>
                <a:lnTo>
                  <a:pt x="10718" y="7198"/>
                </a:lnTo>
                <a:lnTo>
                  <a:pt x="10725" y="7208"/>
                </a:lnTo>
                <a:lnTo>
                  <a:pt x="10731" y="7218"/>
                </a:lnTo>
                <a:lnTo>
                  <a:pt x="10736" y="7230"/>
                </a:lnTo>
                <a:lnTo>
                  <a:pt x="10747" y="7251"/>
                </a:lnTo>
                <a:lnTo>
                  <a:pt x="10759" y="7271"/>
                </a:lnTo>
                <a:lnTo>
                  <a:pt x="10765" y="7279"/>
                </a:lnTo>
                <a:lnTo>
                  <a:pt x="10771" y="7285"/>
                </a:lnTo>
                <a:lnTo>
                  <a:pt x="10774" y="7287"/>
                </a:lnTo>
                <a:lnTo>
                  <a:pt x="10777" y="7289"/>
                </a:lnTo>
                <a:lnTo>
                  <a:pt x="10781" y="7290"/>
                </a:lnTo>
                <a:lnTo>
                  <a:pt x="10785" y="7290"/>
                </a:lnTo>
                <a:lnTo>
                  <a:pt x="10794" y="7290"/>
                </a:lnTo>
                <a:lnTo>
                  <a:pt x="10804" y="7288"/>
                </a:lnTo>
                <a:lnTo>
                  <a:pt x="10813" y="7287"/>
                </a:lnTo>
                <a:lnTo>
                  <a:pt x="10823" y="7284"/>
                </a:lnTo>
                <a:lnTo>
                  <a:pt x="10832" y="7282"/>
                </a:lnTo>
                <a:lnTo>
                  <a:pt x="10841" y="7278"/>
                </a:lnTo>
                <a:lnTo>
                  <a:pt x="10851" y="7274"/>
                </a:lnTo>
                <a:lnTo>
                  <a:pt x="10859" y="7270"/>
                </a:lnTo>
                <a:lnTo>
                  <a:pt x="10867" y="7265"/>
                </a:lnTo>
                <a:lnTo>
                  <a:pt x="10875" y="7260"/>
                </a:lnTo>
                <a:lnTo>
                  <a:pt x="10883" y="7253"/>
                </a:lnTo>
                <a:lnTo>
                  <a:pt x="10890" y="7247"/>
                </a:lnTo>
                <a:lnTo>
                  <a:pt x="10895" y="7241"/>
                </a:lnTo>
                <a:lnTo>
                  <a:pt x="10900" y="7234"/>
                </a:lnTo>
                <a:lnTo>
                  <a:pt x="10905" y="7228"/>
                </a:lnTo>
                <a:lnTo>
                  <a:pt x="10908" y="7220"/>
                </a:lnTo>
                <a:lnTo>
                  <a:pt x="10932" y="7226"/>
                </a:lnTo>
                <a:lnTo>
                  <a:pt x="10950" y="7233"/>
                </a:lnTo>
                <a:lnTo>
                  <a:pt x="10958" y="7235"/>
                </a:lnTo>
                <a:lnTo>
                  <a:pt x="10968" y="7236"/>
                </a:lnTo>
                <a:lnTo>
                  <a:pt x="10981" y="7237"/>
                </a:lnTo>
                <a:lnTo>
                  <a:pt x="10996" y="7238"/>
                </a:lnTo>
                <a:lnTo>
                  <a:pt x="11049" y="7238"/>
                </a:lnTo>
                <a:lnTo>
                  <a:pt x="11057" y="7237"/>
                </a:lnTo>
                <a:lnTo>
                  <a:pt x="11064" y="7236"/>
                </a:lnTo>
                <a:lnTo>
                  <a:pt x="11070" y="7235"/>
                </a:lnTo>
                <a:lnTo>
                  <a:pt x="11077" y="7232"/>
                </a:lnTo>
                <a:lnTo>
                  <a:pt x="11082" y="7230"/>
                </a:lnTo>
                <a:lnTo>
                  <a:pt x="11086" y="7225"/>
                </a:lnTo>
                <a:lnTo>
                  <a:pt x="11090" y="7221"/>
                </a:lnTo>
                <a:lnTo>
                  <a:pt x="11094" y="7217"/>
                </a:lnTo>
                <a:lnTo>
                  <a:pt x="11101" y="7208"/>
                </a:lnTo>
                <a:lnTo>
                  <a:pt x="11109" y="7197"/>
                </a:lnTo>
                <a:lnTo>
                  <a:pt x="11115" y="7184"/>
                </a:lnTo>
                <a:lnTo>
                  <a:pt x="11121" y="7172"/>
                </a:lnTo>
                <a:lnTo>
                  <a:pt x="11128" y="7159"/>
                </a:lnTo>
                <a:lnTo>
                  <a:pt x="11138" y="7147"/>
                </a:lnTo>
                <a:lnTo>
                  <a:pt x="11142" y="7141"/>
                </a:lnTo>
                <a:lnTo>
                  <a:pt x="11148" y="7136"/>
                </a:lnTo>
                <a:lnTo>
                  <a:pt x="11153" y="7129"/>
                </a:lnTo>
                <a:lnTo>
                  <a:pt x="11160" y="7124"/>
                </a:lnTo>
                <a:lnTo>
                  <a:pt x="11168" y="7119"/>
                </a:lnTo>
                <a:lnTo>
                  <a:pt x="11176" y="7115"/>
                </a:lnTo>
                <a:lnTo>
                  <a:pt x="11184" y="7111"/>
                </a:lnTo>
                <a:lnTo>
                  <a:pt x="11194" y="7107"/>
                </a:lnTo>
                <a:lnTo>
                  <a:pt x="11205" y="7104"/>
                </a:lnTo>
                <a:lnTo>
                  <a:pt x="11216" y="7101"/>
                </a:lnTo>
                <a:lnTo>
                  <a:pt x="11228" y="7098"/>
                </a:lnTo>
                <a:lnTo>
                  <a:pt x="11243" y="7096"/>
                </a:lnTo>
                <a:lnTo>
                  <a:pt x="11243" y="7084"/>
                </a:lnTo>
                <a:lnTo>
                  <a:pt x="11244" y="7073"/>
                </a:lnTo>
                <a:lnTo>
                  <a:pt x="11246" y="7062"/>
                </a:lnTo>
                <a:lnTo>
                  <a:pt x="11247" y="7052"/>
                </a:lnTo>
                <a:lnTo>
                  <a:pt x="11249" y="7044"/>
                </a:lnTo>
                <a:lnTo>
                  <a:pt x="11252" y="7035"/>
                </a:lnTo>
                <a:lnTo>
                  <a:pt x="11254" y="7028"/>
                </a:lnTo>
                <a:lnTo>
                  <a:pt x="11257" y="7022"/>
                </a:lnTo>
                <a:lnTo>
                  <a:pt x="11265" y="7011"/>
                </a:lnTo>
                <a:lnTo>
                  <a:pt x="11272" y="7001"/>
                </a:lnTo>
                <a:lnTo>
                  <a:pt x="11280" y="6994"/>
                </a:lnTo>
                <a:lnTo>
                  <a:pt x="11287" y="6988"/>
                </a:lnTo>
                <a:lnTo>
                  <a:pt x="11296" y="6983"/>
                </a:lnTo>
                <a:lnTo>
                  <a:pt x="11304" y="6977"/>
                </a:lnTo>
                <a:lnTo>
                  <a:pt x="11311" y="6971"/>
                </a:lnTo>
                <a:lnTo>
                  <a:pt x="11317" y="6964"/>
                </a:lnTo>
                <a:lnTo>
                  <a:pt x="11322" y="6957"/>
                </a:lnTo>
                <a:lnTo>
                  <a:pt x="11327" y="6947"/>
                </a:lnTo>
                <a:lnTo>
                  <a:pt x="11330" y="6935"/>
                </a:lnTo>
                <a:lnTo>
                  <a:pt x="11331" y="6921"/>
                </a:lnTo>
                <a:lnTo>
                  <a:pt x="11330" y="6917"/>
                </a:lnTo>
                <a:lnTo>
                  <a:pt x="11327" y="6911"/>
                </a:lnTo>
                <a:lnTo>
                  <a:pt x="11322" y="6904"/>
                </a:lnTo>
                <a:lnTo>
                  <a:pt x="11317" y="6896"/>
                </a:lnTo>
                <a:lnTo>
                  <a:pt x="11305" y="6882"/>
                </a:lnTo>
                <a:lnTo>
                  <a:pt x="11296" y="6868"/>
                </a:lnTo>
                <a:lnTo>
                  <a:pt x="11307" y="6851"/>
                </a:lnTo>
                <a:lnTo>
                  <a:pt x="11322" y="6828"/>
                </a:lnTo>
                <a:lnTo>
                  <a:pt x="11341" y="6802"/>
                </a:lnTo>
                <a:lnTo>
                  <a:pt x="11362" y="6774"/>
                </a:lnTo>
                <a:lnTo>
                  <a:pt x="11382" y="6746"/>
                </a:lnTo>
                <a:lnTo>
                  <a:pt x="11401" y="6723"/>
                </a:lnTo>
                <a:lnTo>
                  <a:pt x="11410" y="6711"/>
                </a:lnTo>
                <a:lnTo>
                  <a:pt x="11418" y="6702"/>
                </a:lnTo>
                <a:lnTo>
                  <a:pt x="11426" y="6695"/>
                </a:lnTo>
                <a:lnTo>
                  <a:pt x="11433" y="6689"/>
                </a:lnTo>
                <a:lnTo>
                  <a:pt x="11446" y="6678"/>
                </a:lnTo>
                <a:lnTo>
                  <a:pt x="11459" y="6669"/>
                </a:lnTo>
                <a:lnTo>
                  <a:pt x="11471" y="6662"/>
                </a:lnTo>
                <a:lnTo>
                  <a:pt x="11483" y="6654"/>
                </a:lnTo>
                <a:lnTo>
                  <a:pt x="11507" y="6641"/>
                </a:lnTo>
                <a:lnTo>
                  <a:pt x="11530" y="6629"/>
                </a:lnTo>
                <a:lnTo>
                  <a:pt x="11540" y="6621"/>
                </a:lnTo>
                <a:lnTo>
                  <a:pt x="11551" y="6614"/>
                </a:lnTo>
                <a:lnTo>
                  <a:pt x="11562" y="6607"/>
                </a:lnTo>
                <a:lnTo>
                  <a:pt x="11572" y="6599"/>
                </a:lnTo>
                <a:lnTo>
                  <a:pt x="11582" y="6588"/>
                </a:lnTo>
                <a:lnTo>
                  <a:pt x="11592" y="6578"/>
                </a:lnTo>
                <a:lnTo>
                  <a:pt x="11602" y="6566"/>
                </a:lnTo>
                <a:lnTo>
                  <a:pt x="11613" y="6551"/>
                </a:lnTo>
                <a:lnTo>
                  <a:pt x="11591" y="6429"/>
                </a:lnTo>
                <a:lnTo>
                  <a:pt x="11605" y="6425"/>
                </a:lnTo>
                <a:lnTo>
                  <a:pt x="11618" y="6421"/>
                </a:lnTo>
                <a:lnTo>
                  <a:pt x="11627" y="6416"/>
                </a:lnTo>
                <a:lnTo>
                  <a:pt x="11635" y="6412"/>
                </a:lnTo>
                <a:lnTo>
                  <a:pt x="11647" y="6403"/>
                </a:lnTo>
                <a:lnTo>
                  <a:pt x="11654" y="6394"/>
                </a:lnTo>
                <a:lnTo>
                  <a:pt x="11658" y="6390"/>
                </a:lnTo>
                <a:lnTo>
                  <a:pt x="11661" y="6387"/>
                </a:lnTo>
                <a:lnTo>
                  <a:pt x="11664" y="6384"/>
                </a:lnTo>
                <a:lnTo>
                  <a:pt x="11669" y="6381"/>
                </a:lnTo>
                <a:lnTo>
                  <a:pt x="11674" y="6379"/>
                </a:lnTo>
                <a:lnTo>
                  <a:pt x="11682" y="6377"/>
                </a:lnTo>
                <a:lnTo>
                  <a:pt x="11690" y="6376"/>
                </a:lnTo>
                <a:lnTo>
                  <a:pt x="11700" y="6376"/>
                </a:lnTo>
                <a:lnTo>
                  <a:pt x="11718" y="6376"/>
                </a:lnTo>
                <a:lnTo>
                  <a:pt x="11734" y="6377"/>
                </a:lnTo>
                <a:lnTo>
                  <a:pt x="11749" y="6378"/>
                </a:lnTo>
                <a:lnTo>
                  <a:pt x="11760" y="6381"/>
                </a:lnTo>
                <a:lnTo>
                  <a:pt x="11772" y="6384"/>
                </a:lnTo>
                <a:lnTo>
                  <a:pt x="11781" y="6388"/>
                </a:lnTo>
                <a:lnTo>
                  <a:pt x="11788" y="6392"/>
                </a:lnTo>
                <a:lnTo>
                  <a:pt x="11795" y="6397"/>
                </a:lnTo>
                <a:lnTo>
                  <a:pt x="11801" y="6403"/>
                </a:lnTo>
                <a:lnTo>
                  <a:pt x="11814" y="6412"/>
                </a:lnTo>
                <a:lnTo>
                  <a:pt x="11825" y="6420"/>
                </a:lnTo>
                <a:lnTo>
                  <a:pt x="11832" y="6424"/>
                </a:lnTo>
                <a:lnTo>
                  <a:pt x="11840" y="6426"/>
                </a:lnTo>
                <a:lnTo>
                  <a:pt x="11848" y="6428"/>
                </a:lnTo>
                <a:lnTo>
                  <a:pt x="11858" y="6428"/>
                </a:lnTo>
                <a:lnTo>
                  <a:pt x="11862" y="6428"/>
                </a:lnTo>
                <a:lnTo>
                  <a:pt x="11868" y="6426"/>
                </a:lnTo>
                <a:lnTo>
                  <a:pt x="11873" y="6424"/>
                </a:lnTo>
                <a:lnTo>
                  <a:pt x="11880" y="6421"/>
                </a:lnTo>
                <a:lnTo>
                  <a:pt x="11894" y="6413"/>
                </a:lnTo>
                <a:lnTo>
                  <a:pt x="11911" y="6402"/>
                </a:lnTo>
                <a:lnTo>
                  <a:pt x="11949" y="6373"/>
                </a:lnTo>
                <a:lnTo>
                  <a:pt x="11989" y="6341"/>
                </a:lnTo>
                <a:lnTo>
                  <a:pt x="12029" y="6309"/>
                </a:lnTo>
                <a:lnTo>
                  <a:pt x="12064" y="6281"/>
                </a:lnTo>
                <a:lnTo>
                  <a:pt x="12078" y="6269"/>
                </a:lnTo>
                <a:lnTo>
                  <a:pt x="12090" y="6260"/>
                </a:lnTo>
                <a:lnTo>
                  <a:pt x="12099" y="6255"/>
                </a:lnTo>
                <a:lnTo>
                  <a:pt x="12105" y="6253"/>
                </a:lnTo>
                <a:lnTo>
                  <a:pt x="12114" y="6254"/>
                </a:lnTo>
                <a:lnTo>
                  <a:pt x="12124" y="6257"/>
                </a:lnTo>
                <a:lnTo>
                  <a:pt x="12133" y="6261"/>
                </a:lnTo>
                <a:lnTo>
                  <a:pt x="12142" y="6267"/>
                </a:lnTo>
                <a:lnTo>
                  <a:pt x="12151" y="6276"/>
                </a:lnTo>
                <a:lnTo>
                  <a:pt x="12160" y="6285"/>
                </a:lnTo>
                <a:lnTo>
                  <a:pt x="12169" y="6296"/>
                </a:lnTo>
                <a:lnTo>
                  <a:pt x="12178" y="6308"/>
                </a:lnTo>
                <a:lnTo>
                  <a:pt x="12197" y="6335"/>
                </a:lnTo>
                <a:lnTo>
                  <a:pt x="12216" y="6366"/>
                </a:lnTo>
                <a:lnTo>
                  <a:pt x="12234" y="6399"/>
                </a:lnTo>
                <a:lnTo>
                  <a:pt x="12254" y="6435"/>
                </a:lnTo>
                <a:lnTo>
                  <a:pt x="12274" y="6472"/>
                </a:lnTo>
                <a:lnTo>
                  <a:pt x="12295" y="6508"/>
                </a:lnTo>
                <a:lnTo>
                  <a:pt x="12306" y="6525"/>
                </a:lnTo>
                <a:lnTo>
                  <a:pt x="12318" y="6544"/>
                </a:lnTo>
                <a:lnTo>
                  <a:pt x="12329" y="6561"/>
                </a:lnTo>
                <a:lnTo>
                  <a:pt x="12341" y="6577"/>
                </a:lnTo>
                <a:lnTo>
                  <a:pt x="12354" y="6594"/>
                </a:lnTo>
                <a:lnTo>
                  <a:pt x="12366" y="6609"/>
                </a:lnTo>
                <a:lnTo>
                  <a:pt x="12380" y="6623"/>
                </a:lnTo>
                <a:lnTo>
                  <a:pt x="12393" y="6637"/>
                </a:lnTo>
                <a:lnTo>
                  <a:pt x="12408" y="6649"/>
                </a:lnTo>
                <a:lnTo>
                  <a:pt x="12422" y="6661"/>
                </a:lnTo>
                <a:lnTo>
                  <a:pt x="12437" y="6670"/>
                </a:lnTo>
                <a:lnTo>
                  <a:pt x="12453" y="6678"/>
                </a:lnTo>
                <a:lnTo>
                  <a:pt x="12499" y="6701"/>
                </a:lnTo>
                <a:lnTo>
                  <a:pt x="12534" y="6718"/>
                </a:lnTo>
                <a:lnTo>
                  <a:pt x="12547" y="6726"/>
                </a:lnTo>
                <a:lnTo>
                  <a:pt x="12558" y="6733"/>
                </a:lnTo>
                <a:lnTo>
                  <a:pt x="12569" y="6740"/>
                </a:lnTo>
                <a:lnTo>
                  <a:pt x="12578" y="6746"/>
                </a:lnTo>
                <a:lnTo>
                  <a:pt x="12595" y="6762"/>
                </a:lnTo>
                <a:lnTo>
                  <a:pt x="12616" y="6781"/>
                </a:lnTo>
                <a:lnTo>
                  <a:pt x="12643" y="6806"/>
                </a:lnTo>
                <a:lnTo>
                  <a:pt x="12678" y="6840"/>
                </a:lnTo>
                <a:lnTo>
                  <a:pt x="12687" y="6849"/>
                </a:lnTo>
                <a:lnTo>
                  <a:pt x="12696" y="6858"/>
                </a:lnTo>
                <a:lnTo>
                  <a:pt x="12702" y="6866"/>
                </a:lnTo>
                <a:lnTo>
                  <a:pt x="12709" y="6874"/>
                </a:lnTo>
                <a:lnTo>
                  <a:pt x="12714" y="6884"/>
                </a:lnTo>
                <a:lnTo>
                  <a:pt x="12718" y="6892"/>
                </a:lnTo>
                <a:lnTo>
                  <a:pt x="12722" y="6901"/>
                </a:lnTo>
                <a:lnTo>
                  <a:pt x="12726" y="6909"/>
                </a:lnTo>
                <a:lnTo>
                  <a:pt x="12728" y="6919"/>
                </a:lnTo>
                <a:lnTo>
                  <a:pt x="12730" y="6927"/>
                </a:lnTo>
                <a:lnTo>
                  <a:pt x="12731" y="6936"/>
                </a:lnTo>
                <a:lnTo>
                  <a:pt x="12731" y="6945"/>
                </a:lnTo>
                <a:lnTo>
                  <a:pt x="12731" y="6962"/>
                </a:lnTo>
                <a:lnTo>
                  <a:pt x="12730" y="6981"/>
                </a:lnTo>
                <a:lnTo>
                  <a:pt x="12722" y="7017"/>
                </a:lnTo>
                <a:lnTo>
                  <a:pt x="12714" y="7054"/>
                </a:lnTo>
                <a:lnTo>
                  <a:pt x="12710" y="7073"/>
                </a:lnTo>
                <a:lnTo>
                  <a:pt x="12707" y="7092"/>
                </a:lnTo>
                <a:lnTo>
                  <a:pt x="12704" y="7112"/>
                </a:lnTo>
                <a:lnTo>
                  <a:pt x="12703" y="7133"/>
                </a:lnTo>
                <a:lnTo>
                  <a:pt x="12713" y="7130"/>
                </a:lnTo>
                <a:lnTo>
                  <a:pt x="12723" y="7129"/>
                </a:lnTo>
                <a:lnTo>
                  <a:pt x="12732" y="7126"/>
                </a:lnTo>
                <a:lnTo>
                  <a:pt x="12739" y="7124"/>
                </a:lnTo>
                <a:lnTo>
                  <a:pt x="12746" y="7122"/>
                </a:lnTo>
                <a:lnTo>
                  <a:pt x="12752" y="7119"/>
                </a:lnTo>
                <a:lnTo>
                  <a:pt x="12758" y="7115"/>
                </a:lnTo>
                <a:lnTo>
                  <a:pt x="12762" y="7112"/>
                </a:lnTo>
                <a:lnTo>
                  <a:pt x="12769" y="7105"/>
                </a:lnTo>
                <a:lnTo>
                  <a:pt x="12774" y="7095"/>
                </a:lnTo>
                <a:lnTo>
                  <a:pt x="12777" y="7087"/>
                </a:lnTo>
                <a:lnTo>
                  <a:pt x="12780" y="7078"/>
                </a:lnTo>
                <a:lnTo>
                  <a:pt x="12782" y="7067"/>
                </a:lnTo>
                <a:lnTo>
                  <a:pt x="12784" y="7058"/>
                </a:lnTo>
                <a:lnTo>
                  <a:pt x="12788" y="7049"/>
                </a:lnTo>
                <a:lnTo>
                  <a:pt x="12791" y="7040"/>
                </a:lnTo>
                <a:lnTo>
                  <a:pt x="12796" y="7031"/>
                </a:lnTo>
                <a:lnTo>
                  <a:pt x="12803" y="7023"/>
                </a:lnTo>
                <a:lnTo>
                  <a:pt x="12808" y="7019"/>
                </a:lnTo>
                <a:lnTo>
                  <a:pt x="12813" y="7016"/>
                </a:lnTo>
                <a:lnTo>
                  <a:pt x="12820" y="7012"/>
                </a:lnTo>
                <a:lnTo>
                  <a:pt x="12826" y="7009"/>
                </a:lnTo>
                <a:lnTo>
                  <a:pt x="12826" y="6956"/>
                </a:lnTo>
                <a:lnTo>
                  <a:pt x="12826" y="6951"/>
                </a:lnTo>
                <a:lnTo>
                  <a:pt x="12825" y="6946"/>
                </a:lnTo>
                <a:lnTo>
                  <a:pt x="12823" y="6939"/>
                </a:lnTo>
                <a:lnTo>
                  <a:pt x="12820" y="6932"/>
                </a:lnTo>
                <a:lnTo>
                  <a:pt x="12813" y="6919"/>
                </a:lnTo>
                <a:lnTo>
                  <a:pt x="12805" y="6904"/>
                </a:lnTo>
                <a:lnTo>
                  <a:pt x="12788" y="6875"/>
                </a:lnTo>
                <a:lnTo>
                  <a:pt x="12773" y="6851"/>
                </a:lnTo>
                <a:lnTo>
                  <a:pt x="12818" y="6775"/>
                </a:lnTo>
                <a:lnTo>
                  <a:pt x="12930" y="6854"/>
                </a:lnTo>
                <a:lnTo>
                  <a:pt x="12929" y="6839"/>
                </a:lnTo>
                <a:lnTo>
                  <a:pt x="12926" y="6826"/>
                </a:lnTo>
                <a:lnTo>
                  <a:pt x="12923" y="6813"/>
                </a:lnTo>
                <a:lnTo>
                  <a:pt x="12919" y="6802"/>
                </a:lnTo>
                <a:lnTo>
                  <a:pt x="12915" y="6792"/>
                </a:lnTo>
                <a:lnTo>
                  <a:pt x="12909" y="6782"/>
                </a:lnTo>
                <a:lnTo>
                  <a:pt x="12903" y="6774"/>
                </a:lnTo>
                <a:lnTo>
                  <a:pt x="12897" y="6766"/>
                </a:lnTo>
                <a:lnTo>
                  <a:pt x="12890" y="6759"/>
                </a:lnTo>
                <a:lnTo>
                  <a:pt x="12883" y="6752"/>
                </a:lnTo>
                <a:lnTo>
                  <a:pt x="12875" y="6745"/>
                </a:lnTo>
                <a:lnTo>
                  <a:pt x="12867" y="6740"/>
                </a:lnTo>
                <a:lnTo>
                  <a:pt x="12850" y="6730"/>
                </a:lnTo>
                <a:lnTo>
                  <a:pt x="12834" y="6720"/>
                </a:lnTo>
                <a:lnTo>
                  <a:pt x="12817" y="6710"/>
                </a:lnTo>
                <a:lnTo>
                  <a:pt x="12801" y="6701"/>
                </a:lnTo>
                <a:lnTo>
                  <a:pt x="12793" y="6696"/>
                </a:lnTo>
                <a:lnTo>
                  <a:pt x="12785" y="6691"/>
                </a:lnTo>
                <a:lnTo>
                  <a:pt x="12778" y="6684"/>
                </a:lnTo>
                <a:lnTo>
                  <a:pt x="12771" y="6678"/>
                </a:lnTo>
                <a:lnTo>
                  <a:pt x="12765" y="6672"/>
                </a:lnTo>
                <a:lnTo>
                  <a:pt x="12759" y="6665"/>
                </a:lnTo>
                <a:lnTo>
                  <a:pt x="12753" y="6657"/>
                </a:lnTo>
                <a:lnTo>
                  <a:pt x="12749" y="6648"/>
                </a:lnTo>
                <a:lnTo>
                  <a:pt x="12745" y="6638"/>
                </a:lnTo>
                <a:lnTo>
                  <a:pt x="12742" y="6628"/>
                </a:lnTo>
                <a:lnTo>
                  <a:pt x="12740" y="6617"/>
                </a:lnTo>
                <a:lnTo>
                  <a:pt x="12738" y="6605"/>
                </a:lnTo>
                <a:lnTo>
                  <a:pt x="12716" y="6599"/>
                </a:lnTo>
                <a:lnTo>
                  <a:pt x="12696" y="6594"/>
                </a:lnTo>
                <a:lnTo>
                  <a:pt x="12675" y="6587"/>
                </a:lnTo>
                <a:lnTo>
                  <a:pt x="12655" y="6580"/>
                </a:lnTo>
                <a:lnTo>
                  <a:pt x="12637" y="6572"/>
                </a:lnTo>
                <a:lnTo>
                  <a:pt x="12620" y="6563"/>
                </a:lnTo>
                <a:lnTo>
                  <a:pt x="12604" y="6553"/>
                </a:lnTo>
                <a:lnTo>
                  <a:pt x="12589" y="6542"/>
                </a:lnTo>
                <a:lnTo>
                  <a:pt x="12582" y="6536"/>
                </a:lnTo>
                <a:lnTo>
                  <a:pt x="12576" y="6530"/>
                </a:lnTo>
                <a:lnTo>
                  <a:pt x="12570" y="6522"/>
                </a:lnTo>
                <a:lnTo>
                  <a:pt x="12563" y="6515"/>
                </a:lnTo>
                <a:lnTo>
                  <a:pt x="12558" y="6508"/>
                </a:lnTo>
                <a:lnTo>
                  <a:pt x="12553" y="6500"/>
                </a:lnTo>
                <a:lnTo>
                  <a:pt x="12549" y="6491"/>
                </a:lnTo>
                <a:lnTo>
                  <a:pt x="12545" y="6482"/>
                </a:lnTo>
                <a:lnTo>
                  <a:pt x="12541" y="6473"/>
                </a:lnTo>
                <a:lnTo>
                  <a:pt x="12538" y="6463"/>
                </a:lnTo>
                <a:lnTo>
                  <a:pt x="12535" y="6453"/>
                </a:lnTo>
                <a:lnTo>
                  <a:pt x="12532" y="6442"/>
                </a:lnTo>
                <a:lnTo>
                  <a:pt x="12530" y="6430"/>
                </a:lnTo>
                <a:lnTo>
                  <a:pt x="12528" y="6419"/>
                </a:lnTo>
                <a:lnTo>
                  <a:pt x="12527" y="6407"/>
                </a:lnTo>
                <a:lnTo>
                  <a:pt x="12527" y="6393"/>
                </a:lnTo>
                <a:lnTo>
                  <a:pt x="12509" y="6387"/>
                </a:lnTo>
                <a:lnTo>
                  <a:pt x="12486" y="6377"/>
                </a:lnTo>
                <a:lnTo>
                  <a:pt x="12474" y="6371"/>
                </a:lnTo>
                <a:lnTo>
                  <a:pt x="12460" y="6363"/>
                </a:lnTo>
                <a:lnTo>
                  <a:pt x="12447" y="6356"/>
                </a:lnTo>
                <a:lnTo>
                  <a:pt x="12433" y="6348"/>
                </a:lnTo>
                <a:lnTo>
                  <a:pt x="12421" y="6339"/>
                </a:lnTo>
                <a:lnTo>
                  <a:pt x="12409" y="6329"/>
                </a:lnTo>
                <a:lnTo>
                  <a:pt x="12397" y="6320"/>
                </a:lnTo>
                <a:lnTo>
                  <a:pt x="12388" y="6310"/>
                </a:lnTo>
                <a:lnTo>
                  <a:pt x="12380" y="6300"/>
                </a:lnTo>
                <a:lnTo>
                  <a:pt x="12373" y="6290"/>
                </a:lnTo>
                <a:lnTo>
                  <a:pt x="12371" y="6285"/>
                </a:lnTo>
                <a:lnTo>
                  <a:pt x="12370" y="6280"/>
                </a:lnTo>
                <a:lnTo>
                  <a:pt x="12369" y="6276"/>
                </a:lnTo>
                <a:lnTo>
                  <a:pt x="12368" y="6270"/>
                </a:lnTo>
                <a:lnTo>
                  <a:pt x="12369" y="6260"/>
                </a:lnTo>
                <a:lnTo>
                  <a:pt x="12370" y="6252"/>
                </a:lnTo>
                <a:lnTo>
                  <a:pt x="12371" y="6246"/>
                </a:lnTo>
                <a:lnTo>
                  <a:pt x="12375" y="6239"/>
                </a:lnTo>
                <a:lnTo>
                  <a:pt x="12377" y="6235"/>
                </a:lnTo>
                <a:lnTo>
                  <a:pt x="12380" y="6231"/>
                </a:lnTo>
                <a:lnTo>
                  <a:pt x="12383" y="6228"/>
                </a:lnTo>
                <a:lnTo>
                  <a:pt x="12386" y="6226"/>
                </a:lnTo>
                <a:lnTo>
                  <a:pt x="12392" y="6222"/>
                </a:lnTo>
                <a:lnTo>
                  <a:pt x="12398" y="6217"/>
                </a:lnTo>
                <a:lnTo>
                  <a:pt x="12400" y="6214"/>
                </a:lnTo>
                <a:lnTo>
                  <a:pt x="12402" y="6210"/>
                </a:lnTo>
                <a:lnTo>
                  <a:pt x="12403" y="6205"/>
                </a:lnTo>
                <a:lnTo>
                  <a:pt x="12403" y="6200"/>
                </a:lnTo>
                <a:lnTo>
                  <a:pt x="12403" y="6188"/>
                </a:lnTo>
                <a:lnTo>
                  <a:pt x="12402" y="6180"/>
                </a:lnTo>
                <a:lnTo>
                  <a:pt x="12401" y="6173"/>
                </a:lnTo>
                <a:lnTo>
                  <a:pt x="12399" y="6168"/>
                </a:lnTo>
                <a:lnTo>
                  <a:pt x="12396" y="6163"/>
                </a:lnTo>
                <a:lnTo>
                  <a:pt x="12394" y="6156"/>
                </a:lnTo>
                <a:lnTo>
                  <a:pt x="12390" y="6144"/>
                </a:lnTo>
                <a:lnTo>
                  <a:pt x="12386" y="6130"/>
                </a:lnTo>
                <a:lnTo>
                  <a:pt x="12492" y="6112"/>
                </a:lnTo>
                <a:lnTo>
                  <a:pt x="12492" y="6165"/>
                </a:lnTo>
                <a:lnTo>
                  <a:pt x="12492" y="6181"/>
                </a:lnTo>
                <a:lnTo>
                  <a:pt x="12493" y="6193"/>
                </a:lnTo>
                <a:lnTo>
                  <a:pt x="12495" y="6203"/>
                </a:lnTo>
                <a:lnTo>
                  <a:pt x="12497" y="6212"/>
                </a:lnTo>
                <a:lnTo>
                  <a:pt x="12503" y="6229"/>
                </a:lnTo>
                <a:lnTo>
                  <a:pt x="12510" y="6253"/>
                </a:lnTo>
                <a:lnTo>
                  <a:pt x="12592" y="6161"/>
                </a:lnTo>
                <a:lnTo>
                  <a:pt x="12598" y="6253"/>
                </a:lnTo>
                <a:lnTo>
                  <a:pt x="12665" y="6309"/>
                </a:lnTo>
                <a:lnTo>
                  <a:pt x="12647" y="6357"/>
                </a:lnTo>
                <a:lnTo>
                  <a:pt x="13063" y="6610"/>
                </a:lnTo>
                <a:lnTo>
                  <a:pt x="13062" y="6626"/>
                </a:lnTo>
                <a:lnTo>
                  <a:pt x="13062" y="6642"/>
                </a:lnTo>
                <a:lnTo>
                  <a:pt x="13063" y="6658"/>
                </a:lnTo>
                <a:lnTo>
                  <a:pt x="13064" y="6673"/>
                </a:lnTo>
                <a:lnTo>
                  <a:pt x="13067" y="6705"/>
                </a:lnTo>
                <a:lnTo>
                  <a:pt x="13072" y="6737"/>
                </a:lnTo>
                <a:lnTo>
                  <a:pt x="13080" y="6768"/>
                </a:lnTo>
                <a:lnTo>
                  <a:pt x="13088" y="6798"/>
                </a:lnTo>
                <a:lnTo>
                  <a:pt x="13098" y="6827"/>
                </a:lnTo>
                <a:lnTo>
                  <a:pt x="13110" y="6854"/>
                </a:lnTo>
                <a:lnTo>
                  <a:pt x="13122" y="6881"/>
                </a:lnTo>
                <a:lnTo>
                  <a:pt x="13134" y="6904"/>
                </a:lnTo>
                <a:lnTo>
                  <a:pt x="13142" y="6916"/>
                </a:lnTo>
                <a:lnTo>
                  <a:pt x="13149" y="6926"/>
                </a:lnTo>
                <a:lnTo>
                  <a:pt x="13157" y="6935"/>
                </a:lnTo>
                <a:lnTo>
                  <a:pt x="13164" y="6945"/>
                </a:lnTo>
                <a:lnTo>
                  <a:pt x="13173" y="6954"/>
                </a:lnTo>
                <a:lnTo>
                  <a:pt x="13180" y="6961"/>
                </a:lnTo>
                <a:lnTo>
                  <a:pt x="13188" y="6968"/>
                </a:lnTo>
                <a:lnTo>
                  <a:pt x="13196" y="6975"/>
                </a:lnTo>
                <a:lnTo>
                  <a:pt x="13205" y="6981"/>
                </a:lnTo>
                <a:lnTo>
                  <a:pt x="13214" y="6985"/>
                </a:lnTo>
                <a:lnTo>
                  <a:pt x="13222" y="6989"/>
                </a:lnTo>
                <a:lnTo>
                  <a:pt x="13230" y="6991"/>
                </a:lnTo>
                <a:lnTo>
                  <a:pt x="13209" y="7060"/>
                </a:lnTo>
                <a:lnTo>
                  <a:pt x="13301" y="7061"/>
                </a:lnTo>
                <a:lnTo>
                  <a:pt x="13229" y="7112"/>
                </a:lnTo>
                <a:lnTo>
                  <a:pt x="13245" y="7133"/>
                </a:lnTo>
                <a:lnTo>
                  <a:pt x="13256" y="7146"/>
                </a:lnTo>
                <a:lnTo>
                  <a:pt x="13260" y="7153"/>
                </a:lnTo>
                <a:lnTo>
                  <a:pt x="13263" y="7161"/>
                </a:lnTo>
                <a:lnTo>
                  <a:pt x="13266" y="7172"/>
                </a:lnTo>
                <a:lnTo>
                  <a:pt x="13266" y="7185"/>
                </a:lnTo>
                <a:lnTo>
                  <a:pt x="13266" y="7238"/>
                </a:lnTo>
                <a:lnTo>
                  <a:pt x="13318" y="7238"/>
                </a:lnTo>
                <a:lnTo>
                  <a:pt x="13330" y="7237"/>
                </a:lnTo>
                <a:lnTo>
                  <a:pt x="13339" y="7236"/>
                </a:lnTo>
                <a:lnTo>
                  <a:pt x="13345" y="7235"/>
                </a:lnTo>
                <a:lnTo>
                  <a:pt x="13350" y="7233"/>
                </a:lnTo>
                <a:lnTo>
                  <a:pt x="13356" y="7228"/>
                </a:lnTo>
                <a:lnTo>
                  <a:pt x="13361" y="7221"/>
                </a:lnTo>
                <a:lnTo>
                  <a:pt x="13364" y="7218"/>
                </a:lnTo>
                <a:lnTo>
                  <a:pt x="13368" y="7215"/>
                </a:lnTo>
                <a:lnTo>
                  <a:pt x="13374" y="7212"/>
                </a:lnTo>
                <a:lnTo>
                  <a:pt x="13381" y="7209"/>
                </a:lnTo>
                <a:lnTo>
                  <a:pt x="13392" y="7207"/>
                </a:lnTo>
                <a:lnTo>
                  <a:pt x="13405" y="7205"/>
                </a:lnTo>
                <a:lnTo>
                  <a:pt x="13421" y="7204"/>
                </a:lnTo>
                <a:lnTo>
                  <a:pt x="13442" y="7203"/>
                </a:lnTo>
                <a:lnTo>
                  <a:pt x="13423" y="7133"/>
                </a:lnTo>
                <a:lnTo>
                  <a:pt x="13494" y="7153"/>
                </a:lnTo>
                <a:lnTo>
                  <a:pt x="13495" y="7096"/>
                </a:lnTo>
                <a:lnTo>
                  <a:pt x="13547" y="7114"/>
                </a:lnTo>
                <a:lnTo>
                  <a:pt x="13562" y="7096"/>
                </a:lnTo>
                <a:lnTo>
                  <a:pt x="13416" y="6980"/>
                </a:lnTo>
                <a:lnTo>
                  <a:pt x="13357" y="6831"/>
                </a:lnTo>
                <a:lnTo>
                  <a:pt x="13375" y="6781"/>
                </a:lnTo>
                <a:lnTo>
                  <a:pt x="13408" y="6832"/>
                </a:lnTo>
                <a:lnTo>
                  <a:pt x="13511" y="6811"/>
                </a:lnTo>
                <a:lnTo>
                  <a:pt x="13451" y="6733"/>
                </a:lnTo>
                <a:lnTo>
                  <a:pt x="13705" y="6763"/>
                </a:lnTo>
                <a:lnTo>
                  <a:pt x="13705" y="6816"/>
                </a:lnTo>
                <a:lnTo>
                  <a:pt x="13913" y="6716"/>
                </a:lnTo>
                <a:lnTo>
                  <a:pt x="13785" y="6578"/>
                </a:lnTo>
                <a:lnTo>
                  <a:pt x="13869" y="6421"/>
                </a:lnTo>
                <a:lnTo>
                  <a:pt x="13869" y="6408"/>
                </a:lnTo>
                <a:lnTo>
                  <a:pt x="13869" y="6399"/>
                </a:lnTo>
                <a:lnTo>
                  <a:pt x="13868" y="6393"/>
                </a:lnTo>
                <a:lnTo>
                  <a:pt x="13866" y="6389"/>
                </a:lnTo>
                <a:lnTo>
                  <a:pt x="13865" y="6385"/>
                </a:lnTo>
                <a:lnTo>
                  <a:pt x="13865" y="6379"/>
                </a:lnTo>
                <a:lnTo>
                  <a:pt x="13864" y="6371"/>
                </a:lnTo>
                <a:lnTo>
                  <a:pt x="13864" y="6358"/>
                </a:lnTo>
                <a:lnTo>
                  <a:pt x="13864" y="6351"/>
                </a:lnTo>
                <a:lnTo>
                  <a:pt x="13865" y="6345"/>
                </a:lnTo>
                <a:lnTo>
                  <a:pt x="13868" y="6337"/>
                </a:lnTo>
                <a:lnTo>
                  <a:pt x="13871" y="6330"/>
                </a:lnTo>
                <a:lnTo>
                  <a:pt x="13874" y="6324"/>
                </a:lnTo>
                <a:lnTo>
                  <a:pt x="13878" y="6318"/>
                </a:lnTo>
                <a:lnTo>
                  <a:pt x="13882" y="6311"/>
                </a:lnTo>
                <a:lnTo>
                  <a:pt x="13887" y="6304"/>
                </a:lnTo>
                <a:lnTo>
                  <a:pt x="13897" y="6294"/>
                </a:lnTo>
                <a:lnTo>
                  <a:pt x="13909" y="6284"/>
                </a:lnTo>
                <a:lnTo>
                  <a:pt x="13922" y="6276"/>
                </a:lnTo>
                <a:lnTo>
                  <a:pt x="13935" y="6270"/>
                </a:lnTo>
                <a:lnTo>
                  <a:pt x="13935" y="6218"/>
                </a:lnTo>
                <a:lnTo>
                  <a:pt x="13936" y="6207"/>
                </a:lnTo>
                <a:lnTo>
                  <a:pt x="13938" y="6197"/>
                </a:lnTo>
                <a:lnTo>
                  <a:pt x="13942" y="6185"/>
                </a:lnTo>
                <a:lnTo>
                  <a:pt x="13947" y="6172"/>
                </a:lnTo>
                <a:lnTo>
                  <a:pt x="13960" y="6145"/>
                </a:lnTo>
                <a:lnTo>
                  <a:pt x="13977" y="6118"/>
                </a:lnTo>
                <a:lnTo>
                  <a:pt x="13995" y="6091"/>
                </a:lnTo>
                <a:lnTo>
                  <a:pt x="14012" y="6065"/>
                </a:lnTo>
                <a:lnTo>
                  <a:pt x="14028" y="6042"/>
                </a:lnTo>
                <a:lnTo>
                  <a:pt x="14040" y="6024"/>
                </a:lnTo>
                <a:lnTo>
                  <a:pt x="14144" y="6015"/>
                </a:lnTo>
                <a:lnTo>
                  <a:pt x="14149" y="6035"/>
                </a:lnTo>
                <a:lnTo>
                  <a:pt x="14128" y="6041"/>
                </a:lnTo>
                <a:lnTo>
                  <a:pt x="14197" y="6097"/>
                </a:lnTo>
                <a:lnTo>
                  <a:pt x="14303" y="6073"/>
                </a:lnTo>
                <a:lnTo>
                  <a:pt x="14324" y="6146"/>
                </a:lnTo>
                <a:lnTo>
                  <a:pt x="14209" y="6186"/>
                </a:lnTo>
                <a:lnTo>
                  <a:pt x="14304" y="6200"/>
                </a:lnTo>
                <a:lnTo>
                  <a:pt x="14304" y="6253"/>
                </a:lnTo>
                <a:lnTo>
                  <a:pt x="14304" y="6263"/>
                </a:lnTo>
                <a:lnTo>
                  <a:pt x="14306" y="6273"/>
                </a:lnTo>
                <a:lnTo>
                  <a:pt x="14308" y="6282"/>
                </a:lnTo>
                <a:lnTo>
                  <a:pt x="14313" y="6290"/>
                </a:lnTo>
                <a:lnTo>
                  <a:pt x="14315" y="6293"/>
                </a:lnTo>
                <a:lnTo>
                  <a:pt x="14317" y="6296"/>
                </a:lnTo>
                <a:lnTo>
                  <a:pt x="14320" y="6299"/>
                </a:lnTo>
                <a:lnTo>
                  <a:pt x="14323" y="6301"/>
                </a:lnTo>
                <a:lnTo>
                  <a:pt x="14327" y="6303"/>
                </a:lnTo>
                <a:lnTo>
                  <a:pt x="14330" y="6304"/>
                </a:lnTo>
                <a:lnTo>
                  <a:pt x="14334" y="6305"/>
                </a:lnTo>
                <a:lnTo>
                  <a:pt x="14339" y="6305"/>
                </a:lnTo>
                <a:lnTo>
                  <a:pt x="14347" y="6304"/>
                </a:lnTo>
                <a:lnTo>
                  <a:pt x="14355" y="6302"/>
                </a:lnTo>
                <a:lnTo>
                  <a:pt x="14364" y="6299"/>
                </a:lnTo>
                <a:lnTo>
                  <a:pt x="14375" y="6295"/>
                </a:lnTo>
                <a:lnTo>
                  <a:pt x="14401" y="6286"/>
                </a:lnTo>
                <a:lnTo>
                  <a:pt x="14430" y="6273"/>
                </a:lnTo>
                <a:lnTo>
                  <a:pt x="14462" y="6261"/>
                </a:lnTo>
                <a:lnTo>
                  <a:pt x="14496" y="6250"/>
                </a:lnTo>
                <a:lnTo>
                  <a:pt x="14514" y="6245"/>
                </a:lnTo>
                <a:lnTo>
                  <a:pt x="14532" y="6240"/>
                </a:lnTo>
                <a:lnTo>
                  <a:pt x="14550" y="6237"/>
                </a:lnTo>
                <a:lnTo>
                  <a:pt x="14568" y="6235"/>
                </a:lnTo>
                <a:lnTo>
                  <a:pt x="14568" y="6200"/>
                </a:lnTo>
                <a:lnTo>
                  <a:pt x="14427" y="6204"/>
                </a:lnTo>
                <a:lnTo>
                  <a:pt x="14427" y="6148"/>
                </a:lnTo>
                <a:lnTo>
                  <a:pt x="14415" y="6161"/>
                </a:lnTo>
                <a:lnTo>
                  <a:pt x="14309" y="6073"/>
                </a:lnTo>
                <a:lnTo>
                  <a:pt x="14322" y="6059"/>
                </a:lnTo>
                <a:lnTo>
                  <a:pt x="14343" y="6062"/>
                </a:lnTo>
                <a:lnTo>
                  <a:pt x="14359" y="6065"/>
                </a:lnTo>
                <a:lnTo>
                  <a:pt x="14369" y="6067"/>
                </a:lnTo>
                <a:lnTo>
                  <a:pt x="14377" y="6070"/>
                </a:lnTo>
                <a:lnTo>
                  <a:pt x="14384" y="6073"/>
                </a:lnTo>
                <a:lnTo>
                  <a:pt x="14393" y="6075"/>
                </a:lnTo>
                <a:lnTo>
                  <a:pt x="14406" y="6076"/>
                </a:lnTo>
                <a:lnTo>
                  <a:pt x="14427" y="6076"/>
                </a:lnTo>
                <a:lnTo>
                  <a:pt x="14438" y="6072"/>
                </a:lnTo>
                <a:lnTo>
                  <a:pt x="14467" y="6061"/>
                </a:lnTo>
                <a:lnTo>
                  <a:pt x="14509" y="6043"/>
                </a:lnTo>
                <a:lnTo>
                  <a:pt x="14557" y="6023"/>
                </a:lnTo>
                <a:lnTo>
                  <a:pt x="14607" y="6002"/>
                </a:lnTo>
                <a:lnTo>
                  <a:pt x="14652" y="5981"/>
                </a:lnTo>
                <a:lnTo>
                  <a:pt x="14688" y="5965"/>
                </a:lnTo>
                <a:lnTo>
                  <a:pt x="14709" y="5953"/>
                </a:lnTo>
                <a:lnTo>
                  <a:pt x="14814" y="5953"/>
                </a:lnTo>
                <a:lnTo>
                  <a:pt x="14663" y="6054"/>
                </a:lnTo>
                <a:lnTo>
                  <a:pt x="14700" y="6103"/>
                </a:lnTo>
                <a:lnTo>
                  <a:pt x="14666" y="6178"/>
                </a:lnTo>
                <a:lnTo>
                  <a:pt x="14620" y="6183"/>
                </a:lnTo>
                <a:lnTo>
                  <a:pt x="14620" y="6218"/>
                </a:lnTo>
                <a:lnTo>
                  <a:pt x="14632" y="6223"/>
                </a:lnTo>
                <a:lnTo>
                  <a:pt x="14644" y="6230"/>
                </a:lnTo>
                <a:lnTo>
                  <a:pt x="14656" y="6239"/>
                </a:lnTo>
                <a:lnTo>
                  <a:pt x="14671" y="6251"/>
                </a:lnTo>
                <a:lnTo>
                  <a:pt x="14701" y="6278"/>
                </a:lnTo>
                <a:lnTo>
                  <a:pt x="14732" y="6308"/>
                </a:lnTo>
                <a:lnTo>
                  <a:pt x="14763" y="6339"/>
                </a:lnTo>
                <a:lnTo>
                  <a:pt x="14793" y="6369"/>
                </a:lnTo>
                <a:lnTo>
                  <a:pt x="14819" y="6397"/>
                </a:lnTo>
                <a:lnTo>
                  <a:pt x="14841" y="6419"/>
                </a:lnTo>
                <a:lnTo>
                  <a:pt x="14859" y="6435"/>
                </a:lnTo>
                <a:lnTo>
                  <a:pt x="14875" y="6447"/>
                </a:lnTo>
                <a:lnTo>
                  <a:pt x="14892" y="6457"/>
                </a:lnTo>
                <a:lnTo>
                  <a:pt x="14907" y="6467"/>
                </a:lnTo>
                <a:lnTo>
                  <a:pt x="14935" y="6481"/>
                </a:lnTo>
                <a:lnTo>
                  <a:pt x="14962" y="6495"/>
                </a:lnTo>
                <a:lnTo>
                  <a:pt x="14974" y="6504"/>
                </a:lnTo>
                <a:lnTo>
                  <a:pt x="14986" y="6514"/>
                </a:lnTo>
                <a:lnTo>
                  <a:pt x="14996" y="6526"/>
                </a:lnTo>
                <a:lnTo>
                  <a:pt x="15007" y="6542"/>
                </a:lnTo>
                <a:lnTo>
                  <a:pt x="15017" y="6559"/>
                </a:lnTo>
                <a:lnTo>
                  <a:pt x="15026" y="6582"/>
                </a:lnTo>
                <a:lnTo>
                  <a:pt x="15034" y="6608"/>
                </a:lnTo>
                <a:lnTo>
                  <a:pt x="15042" y="6640"/>
                </a:lnTo>
                <a:lnTo>
                  <a:pt x="15031" y="6662"/>
                </a:lnTo>
                <a:lnTo>
                  <a:pt x="15020" y="6682"/>
                </a:lnTo>
                <a:lnTo>
                  <a:pt x="15015" y="6692"/>
                </a:lnTo>
                <a:lnTo>
                  <a:pt x="15008" y="6700"/>
                </a:lnTo>
                <a:lnTo>
                  <a:pt x="15002" y="6708"/>
                </a:lnTo>
                <a:lnTo>
                  <a:pt x="14995" y="6714"/>
                </a:lnTo>
                <a:lnTo>
                  <a:pt x="14988" y="6722"/>
                </a:lnTo>
                <a:lnTo>
                  <a:pt x="14980" y="6727"/>
                </a:lnTo>
                <a:lnTo>
                  <a:pt x="14970" y="6732"/>
                </a:lnTo>
                <a:lnTo>
                  <a:pt x="14959" y="6736"/>
                </a:lnTo>
                <a:lnTo>
                  <a:pt x="14948" y="6740"/>
                </a:lnTo>
                <a:lnTo>
                  <a:pt x="14934" y="6742"/>
                </a:lnTo>
                <a:lnTo>
                  <a:pt x="14919" y="6744"/>
                </a:lnTo>
                <a:lnTo>
                  <a:pt x="14902" y="6745"/>
                </a:lnTo>
                <a:lnTo>
                  <a:pt x="14779" y="6741"/>
                </a:lnTo>
                <a:lnTo>
                  <a:pt x="14762" y="6745"/>
                </a:lnTo>
                <a:lnTo>
                  <a:pt x="14749" y="6745"/>
                </a:lnTo>
                <a:lnTo>
                  <a:pt x="14739" y="6744"/>
                </a:lnTo>
                <a:lnTo>
                  <a:pt x="14729" y="6742"/>
                </a:lnTo>
                <a:lnTo>
                  <a:pt x="14720" y="6740"/>
                </a:lnTo>
                <a:lnTo>
                  <a:pt x="14712" y="6738"/>
                </a:lnTo>
                <a:lnTo>
                  <a:pt x="14704" y="6735"/>
                </a:lnTo>
                <a:lnTo>
                  <a:pt x="14697" y="6732"/>
                </a:lnTo>
                <a:lnTo>
                  <a:pt x="14689" y="6729"/>
                </a:lnTo>
                <a:lnTo>
                  <a:pt x="14665" y="6711"/>
                </a:lnTo>
                <a:lnTo>
                  <a:pt x="14638" y="6693"/>
                </a:lnTo>
                <a:lnTo>
                  <a:pt x="14551" y="6713"/>
                </a:lnTo>
                <a:lnTo>
                  <a:pt x="14550" y="6658"/>
                </a:lnTo>
                <a:lnTo>
                  <a:pt x="14319" y="6596"/>
                </a:lnTo>
                <a:lnTo>
                  <a:pt x="14305" y="6601"/>
                </a:lnTo>
                <a:lnTo>
                  <a:pt x="14278" y="6614"/>
                </a:lnTo>
                <a:lnTo>
                  <a:pt x="14243" y="6633"/>
                </a:lnTo>
                <a:lnTo>
                  <a:pt x="14203" y="6653"/>
                </a:lnTo>
                <a:lnTo>
                  <a:pt x="14164" y="6675"/>
                </a:lnTo>
                <a:lnTo>
                  <a:pt x="14130" y="6693"/>
                </a:lnTo>
                <a:lnTo>
                  <a:pt x="14104" y="6705"/>
                </a:lnTo>
                <a:lnTo>
                  <a:pt x="14093" y="6710"/>
                </a:lnTo>
                <a:lnTo>
                  <a:pt x="14075" y="6710"/>
                </a:lnTo>
                <a:lnTo>
                  <a:pt x="14062" y="6709"/>
                </a:lnTo>
                <a:lnTo>
                  <a:pt x="14048" y="6708"/>
                </a:lnTo>
                <a:lnTo>
                  <a:pt x="14033" y="6706"/>
                </a:lnTo>
                <a:lnTo>
                  <a:pt x="14018" y="6704"/>
                </a:lnTo>
                <a:lnTo>
                  <a:pt x="13989" y="6699"/>
                </a:lnTo>
                <a:lnTo>
                  <a:pt x="13965" y="6697"/>
                </a:lnTo>
                <a:lnTo>
                  <a:pt x="13954" y="6697"/>
                </a:lnTo>
                <a:lnTo>
                  <a:pt x="13947" y="6698"/>
                </a:lnTo>
                <a:lnTo>
                  <a:pt x="13944" y="6699"/>
                </a:lnTo>
                <a:lnTo>
                  <a:pt x="13942" y="6700"/>
                </a:lnTo>
                <a:lnTo>
                  <a:pt x="13940" y="6702"/>
                </a:lnTo>
                <a:lnTo>
                  <a:pt x="13940" y="6704"/>
                </a:lnTo>
                <a:lnTo>
                  <a:pt x="13940" y="6707"/>
                </a:lnTo>
                <a:lnTo>
                  <a:pt x="13941" y="6711"/>
                </a:lnTo>
                <a:lnTo>
                  <a:pt x="13943" y="6715"/>
                </a:lnTo>
                <a:lnTo>
                  <a:pt x="13946" y="6720"/>
                </a:lnTo>
                <a:lnTo>
                  <a:pt x="13955" y="6731"/>
                </a:lnTo>
                <a:lnTo>
                  <a:pt x="13970" y="6745"/>
                </a:lnTo>
                <a:lnTo>
                  <a:pt x="13935" y="6745"/>
                </a:lnTo>
                <a:lnTo>
                  <a:pt x="13935" y="6780"/>
                </a:lnTo>
                <a:lnTo>
                  <a:pt x="13882" y="6780"/>
                </a:lnTo>
                <a:lnTo>
                  <a:pt x="13829" y="6777"/>
                </a:lnTo>
                <a:lnTo>
                  <a:pt x="13829" y="6798"/>
                </a:lnTo>
                <a:lnTo>
                  <a:pt x="13776" y="6798"/>
                </a:lnTo>
                <a:lnTo>
                  <a:pt x="13765" y="6798"/>
                </a:lnTo>
                <a:lnTo>
                  <a:pt x="13756" y="6799"/>
                </a:lnTo>
                <a:lnTo>
                  <a:pt x="13750" y="6800"/>
                </a:lnTo>
                <a:lnTo>
                  <a:pt x="13745" y="6802"/>
                </a:lnTo>
                <a:lnTo>
                  <a:pt x="13735" y="6807"/>
                </a:lnTo>
                <a:lnTo>
                  <a:pt x="13723" y="6816"/>
                </a:lnTo>
                <a:lnTo>
                  <a:pt x="13680" y="6918"/>
                </a:lnTo>
                <a:lnTo>
                  <a:pt x="13741" y="6921"/>
                </a:lnTo>
                <a:lnTo>
                  <a:pt x="13748" y="6945"/>
                </a:lnTo>
                <a:lnTo>
                  <a:pt x="13753" y="6962"/>
                </a:lnTo>
                <a:lnTo>
                  <a:pt x="13755" y="6970"/>
                </a:lnTo>
                <a:lnTo>
                  <a:pt x="13757" y="6981"/>
                </a:lnTo>
                <a:lnTo>
                  <a:pt x="13758" y="6993"/>
                </a:lnTo>
                <a:lnTo>
                  <a:pt x="13758" y="7009"/>
                </a:lnTo>
                <a:lnTo>
                  <a:pt x="13758" y="7061"/>
                </a:lnTo>
                <a:lnTo>
                  <a:pt x="13723" y="7061"/>
                </a:lnTo>
                <a:lnTo>
                  <a:pt x="13723" y="7096"/>
                </a:lnTo>
                <a:lnTo>
                  <a:pt x="13776" y="7096"/>
                </a:lnTo>
                <a:lnTo>
                  <a:pt x="13777" y="7138"/>
                </a:lnTo>
                <a:lnTo>
                  <a:pt x="13778" y="7168"/>
                </a:lnTo>
                <a:lnTo>
                  <a:pt x="13779" y="7180"/>
                </a:lnTo>
                <a:lnTo>
                  <a:pt x="13781" y="7191"/>
                </a:lnTo>
                <a:lnTo>
                  <a:pt x="13783" y="7200"/>
                </a:lnTo>
                <a:lnTo>
                  <a:pt x="13786" y="7208"/>
                </a:lnTo>
                <a:lnTo>
                  <a:pt x="13791" y="7214"/>
                </a:lnTo>
                <a:lnTo>
                  <a:pt x="13796" y="7220"/>
                </a:lnTo>
                <a:lnTo>
                  <a:pt x="13803" y="7225"/>
                </a:lnTo>
                <a:lnTo>
                  <a:pt x="13812" y="7231"/>
                </a:lnTo>
                <a:lnTo>
                  <a:pt x="13836" y="7241"/>
                </a:lnTo>
                <a:lnTo>
                  <a:pt x="13866" y="7252"/>
                </a:lnTo>
                <a:lnTo>
                  <a:pt x="13881" y="7258"/>
                </a:lnTo>
                <a:lnTo>
                  <a:pt x="13893" y="7265"/>
                </a:lnTo>
                <a:lnTo>
                  <a:pt x="13905" y="7270"/>
                </a:lnTo>
                <a:lnTo>
                  <a:pt x="13914" y="7276"/>
                </a:lnTo>
                <a:lnTo>
                  <a:pt x="13930" y="7288"/>
                </a:lnTo>
                <a:lnTo>
                  <a:pt x="13945" y="7302"/>
                </a:lnTo>
                <a:lnTo>
                  <a:pt x="13958" y="7315"/>
                </a:lnTo>
                <a:lnTo>
                  <a:pt x="13975" y="7330"/>
                </a:lnTo>
                <a:lnTo>
                  <a:pt x="13984" y="7337"/>
                </a:lnTo>
                <a:lnTo>
                  <a:pt x="13996" y="7345"/>
                </a:lnTo>
                <a:lnTo>
                  <a:pt x="14008" y="7352"/>
                </a:lnTo>
                <a:lnTo>
                  <a:pt x="14022" y="7361"/>
                </a:lnTo>
                <a:lnTo>
                  <a:pt x="14106" y="7284"/>
                </a:lnTo>
                <a:lnTo>
                  <a:pt x="14093" y="7273"/>
                </a:lnTo>
                <a:lnTo>
                  <a:pt x="14118" y="7276"/>
                </a:lnTo>
                <a:lnTo>
                  <a:pt x="14140" y="7280"/>
                </a:lnTo>
                <a:lnTo>
                  <a:pt x="14159" y="7285"/>
                </a:lnTo>
                <a:lnTo>
                  <a:pt x="14175" y="7292"/>
                </a:lnTo>
                <a:lnTo>
                  <a:pt x="14189" y="7299"/>
                </a:lnTo>
                <a:lnTo>
                  <a:pt x="14201" y="7306"/>
                </a:lnTo>
                <a:lnTo>
                  <a:pt x="14211" y="7313"/>
                </a:lnTo>
                <a:lnTo>
                  <a:pt x="14221" y="7321"/>
                </a:lnTo>
                <a:lnTo>
                  <a:pt x="14230" y="7329"/>
                </a:lnTo>
                <a:lnTo>
                  <a:pt x="14239" y="7336"/>
                </a:lnTo>
                <a:lnTo>
                  <a:pt x="14249" y="7343"/>
                </a:lnTo>
                <a:lnTo>
                  <a:pt x="14260" y="7348"/>
                </a:lnTo>
                <a:lnTo>
                  <a:pt x="14271" y="7353"/>
                </a:lnTo>
                <a:lnTo>
                  <a:pt x="14286" y="7358"/>
                </a:lnTo>
                <a:lnTo>
                  <a:pt x="14302" y="7360"/>
                </a:lnTo>
                <a:lnTo>
                  <a:pt x="14322" y="7361"/>
                </a:lnTo>
                <a:lnTo>
                  <a:pt x="14334" y="7360"/>
                </a:lnTo>
                <a:lnTo>
                  <a:pt x="14347" y="7357"/>
                </a:lnTo>
                <a:lnTo>
                  <a:pt x="14360" y="7353"/>
                </a:lnTo>
                <a:lnTo>
                  <a:pt x="14374" y="7347"/>
                </a:lnTo>
                <a:lnTo>
                  <a:pt x="14404" y="7334"/>
                </a:lnTo>
                <a:lnTo>
                  <a:pt x="14436" y="7316"/>
                </a:lnTo>
                <a:lnTo>
                  <a:pt x="14468" y="7299"/>
                </a:lnTo>
                <a:lnTo>
                  <a:pt x="14501" y="7281"/>
                </a:lnTo>
                <a:lnTo>
                  <a:pt x="14518" y="7274"/>
                </a:lnTo>
                <a:lnTo>
                  <a:pt x="14535" y="7267"/>
                </a:lnTo>
                <a:lnTo>
                  <a:pt x="14551" y="7261"/>
                </a:lnTo>
                <a:lnTo>
                  <a:pt x="14568" y="7255"/>
                </a:lnTo>
                <a:lnTo>
                  <a:pt x="14539" y="7363"/>
                </a:lnTo>
                <a:lnTo>
                  <a:pt x="14573" y="7536"/>
                </a:lnTo>
                <a:lnTo>
                  <a:pt x="14574" y="7549"/>
                </a:lnTo>
                <a:lnTo>
                  <a:pt x="14573" y="7563"/>
                </a:lnTo>
                <a:lnTo>
                  <a:pt x="14572" y="7579"/>
                </a:lnTo>
                <a:lnTo>
                  <a:pt x="14570" y="7595"/>
                </a:lnTo>
                <a:lnTo>
                  <a:pt x="14567" y="7612"/>
                </a:lnTo>
                <a:lnTo>
                  <a:pt x="14563" y="7627"/>
                </a:lnTo>
                <a:lnTo>
                  <a:pt x="14559" y="7644"/>
                </a:lnTo>
                <a:lnTo>
                  <a:pt x="14554" y="7660"/>
                </a:lnTo>
                <a:lnTo>
                  <a:pt x="14548" y="7676"/>
                </a:lnTo>
                <a:lnTo>
                  <a:pt x="14543" y="7690"/>
                </a:lnTo>
                <a:lnTo>
                  <a:pt x="14536" y="7705"/>
                </a:lnTo>
                <a:lnTo>
                  <a:pt x="14528" y="7717"/>
                </a:lnTo>
                <a:lnTo>
                  <a:pt x="14521" y="7727"/>
                </a:lnTo>
                <a:lnTo>
                  <a:pt x="14514" y="7737"/>
                </a:lnTo>
                <a:lnTo>
                  <a:pt x="14510" y="7740"/>
                </a:lnTo>
                <a:lnTo>
                  <a:pt x="14506" y="7743"/>
                </a:lnTo>
                <a:lnTo>
                  <a:pt x="14501" y="7746"/>
                </a:lnTo>
                <a:lnTo>
                  <a:pt x="14497" y="7748"/>
                </a:lnTo>
                <a:lnTo>
                  <a:pt x="14445" y="7959"/>
                </a:lnTo>
                <a:lnTo>
                  <a:pt x="14392" y="7959"/>
                </a:lnTo>
                <a:lnTo>
                  <a:pt x="14269" y="7966"/>
                </a:lnTo>
                <a:lnTo>
                  <a:pt x="14268" y="7965"/>
                </a:lnTo>
                <a:lnTo>
                  <a:pt x="14267" y="7964"/>
                </a:lnTo>
                <a:lnTo>
                  <a:pt x="14265" y="7964"/>
                </a:lnTo>
                <a:lnTo>
                  <a:pt x="14262" y="7965"/>
                </a:lnTo>
                <a:lnTo>
                  <a:pt x="14257" y="7966"/>
                </a:lnTo>
                <a:lnTo>
                  <a:pt x="14251" y="7968"/>
                </a:lnTo>
                <a:lnTo>
                  <a:pt x="14239" y="7974"/>
                </a:lnTo>
                <a:lnTo>
                  <a:pt x="14233" y="7976"/>
                </a:lnTo>
                <a:lnTo>
                  <a:pt x="14167" y="7935"/>
                </a:lnTo>
                <a:lnTo>
                  <a:pt x="14163" y="7976"/>
                </a:lnTo>
                <a:lnTo>
                  <a:pt x="13969" y="7983"/>
                </a:lnTo>
                <a:lnTo>
                  <a:pt x="13919" y="7956"/>
                </a:lnTo>
                <a:lnTo>
                  <a:pt x="13602" y="7896"/>
                </a:lnTo>
                <a:lnTo>
                  <a:pt x="13579" y="7854"/>
                </a:lnTo>
                <a:lnTo>
                  <a:pt x="13408" y="7825"/>
                </a:lnTo>
                <a:lnTo>
                  <a:pt x="13251" y="7724"/>
                </a:lnTo>
                <a:lnTo>
                  <a:pt x="13085" y="7846"/>
                </a:lnTo>
                <a:lnTo>
                  <a:pt x="13102" y="7869"/>
                </a:lnTo>
                <a:lnTo>
                  <a:pt x="13115" y="7884"/>
                </a:lnTo>
                <a:lnTo>
                  <a:pt x="13119" y="7892"/>
                </a:lnTo>
                <a:lnTo>
                  <a:pt x="13122" y="7901"/>
                </a:lnTo>
                <a:lnTo>
                  <a:pt x="13124" y="7910"/>
                </a:lnTo>
                <a:lnTo>
                  <a:pt x="13125" y="7923"/>
                </a:lnTo>
                <a:lnTo>
                  <a:pt x="13125" y="7941"/>
                </a:lnTo>
                <a:lnTo>
                  <a:pt x="13125" y="7950"/>
                </a:lnTo>
                <a:lnTo>
                  <a:pt x="13123" y="7959"/>
                </a:lnTo>
                <a:lnTo>
                  <a:pt x="13121" y="7966"/>
                </a:lnTo>
                <a:lnTo>
                  <a:pt x="13118" y="7973"/>
                </a:lnTo>
                <a:lnTo>
                  <a:pt x="13115" y="7979"/>
                </a:lnTo>
                <a:lnTo>
                  <a:pt x="13111" y="7985"/>
                </a:lnTo>
                <a:lnTo>
                  <a:pt x="13107" y="7991"/>
                </a:lnTo>
                <a:lnTo>
                  <a:pt x="13101" y="7996"/>
                </a:lnTo>
                <a:lnTo>
                  <a:pt x="13090" y="8006"/>
                </a:lnTo>
                <a:lnTo>
                  <a:pt x="13079" y="8013"/>
                </a:lnTo>
                <a:lnTo>
                  <a:pt x="13066" y="8021"/>
                </a:lnTo>
                <a:lnTo>
                  <a:pt x="13055" y="8029"/>
                </a:lnTo>
                <a:lnTo>
                  <a:pt x="12778" y="7944"/>
                </a:lnTo>
                <a:lnTo>
                  <a:pt x="12763" y="7925"/>
                </a:lnTo>
                <a:lnTo>
                  <a:pt x="12746" y="7907"/>
                </a:lnTo>
                <a:lnTo>
                  <a:pt x="12728" y="7889"/>
                </a:lnTo>
                <a:lnTo>
                  <a:pt x="12709" y="7871"/>
                </a:lnTo>
                <a:lnTo>
                  <a:pt x="12689" y="7853"/>
                </a:lnTo>
                <a:lnTo>
                  <a:pt x="12669" y="7837"/>
                </a:lnTo>
                <a:lnTo>
                  <a:pt x="12647" y="7820"/>
                </a:lnTo>
                <a:lnTo>
                  <a:pt x="12624" y="7805"/>
                </a:lnTo>
                <a:lnTo>
                  <a:pt x="12601" y="7791"/>
                </a:lnTo>
                <a:lnTo>
                  <a:pt x="12577" y="7779"/>
                </a:lnTo>
                <a:lnTo>
                  <a:pt x="12552" y="7769"/>
                </a:lnTo>
                <a:lnTo>
                  <a:pt x="12527" y="7759"/>
                </a:lnTo>
                <a:lnTo>
                  <a:pt x="12514" y="7756"/>
                </a:lnTo>
                <a:lnTo>
                  <a:pt x="12502" y="7753"/>
                </a:lnTo>
                <a:lnTo>
                  <a:pt x="12488" y="7751"/>
                </a:lnTo>
                <a:lnTo>
                  <a:pt x="12475" y="7749"/>
                </a:lnTo>
                <a:lnTo>
                  <a:pt x="12462" y="7748"/>
                </a:lnTo>
                <a:lnTo>
                  <a:pt x="12449" y="7747"/>
                </a:lnTo>
                <a:lnTo>
                  <a:pt x="12435" y="7747"/>
                </a:lnTo>
                <a:lnTo>
                  <a:pt x="12421" y="7748"/>
                </a:lnTo>
                <a:lnTo>
                  <a:pt x="12404" y="7737"/>
                </a:lnTo>
                <a:lnTo>
                  <a:pt x="12380" y="7719"/>
                </a:lnTo>
                <a:lnTo>
                  <a:pt x="12351" y="7698"/>
                </a:lnTo>
                <a:lnTo>
                  <a:pt x="12321" y="7675"/>
                </a:lnTo>
                <a:lnTo>
                  <a:pt x="12306" y="7662"/>
                </a:lnTo>
                <a:lnTo>
                  <a:pt x="12292" y="7651"/>
                </a:lnTo>
                <a:lnTo>
                  <a:pt x="12280" y="7638"/>
                </a:lnTo>
                <a:lnTo>
                  <a:pt x="12268" y="7627"/>
                </a:lnTo>
                <a:lnTo>
                  <a:pt x="12259" y="7617"/>
                </a:lnTo>
                <a:lnTo>
                  <a:pt x="12252" y="7606"/>
                </a:lnTo>
                <a:lnTo>
                  <a:pt x="12249" y="7601"/>
                </a:lnTo>
                <a:lnTo>
                  <a:pt x="12248" y="7597"/>
                </a:lnTo>
                <a:lnTo>
                  <a:pt x="12245" y="7593"/>
                </a:lnTo>
                <a:lnTo>
                  <a:pt x="12245" y="7589"/>
                </a:lnTo>
                <a:lnTo>
                  <a:pt x="12245" y="7580"/>
                </a:lnTo>
                <a:lnTo>
                  <a:pt x="12246" y="7570"/>
                </a:lnTo>
                <a:lnTo>
                  <a:pt x="12249" y="7562"/>
                </a:lnTo>
                <a:lnTo>
                  <a:pt x="12251" y="7554"/>
                </a:lnTo>
                <a:lnTo>
                  <a:pt x="12254" y="7546"/>
                </a:lnTo>
                <a:lnTo>
                  <a:pt x="12257" y="7537"/>
                </a:lnTo>
                <a:lnTo>
                  <a:pt x="12261" y="7530"/>
                </a:lnTo>
                <a:lnTo>
                  <a:pt x="12265" y="7523"/>
                </a:lnTo>
                <a:lnTo>
                  <a:pt x="12270" y="7517"/>
                </a:lnTo>
                <a:lnTo>
                  <a:pt x="12275" y="7510"/>
                </a:lnTo>
                <a:lnTo>
                  <a:pt x="12282" y="7504"/>
                </a:lnTo>
                <a:lnTo>
                  <a:pt x="12288" y="7499"/>
                </a:lnTo>
                <a:lnTo>
                  <a:pt x="12294" y="7495"/>
                </a:lnTo>
                <a:lnTo>
                  <a:pt x="12301" y="7491"/>
                </a:lnTo>
                <a:lnTo>
                  <a:pt x="12308" y="7487"/>
                </a:lnTo>
                <a:lnTo>
                  <a:pt x="12316" y="7484"/>
                </a:lnTo>
                <a:lnTo>
                  <a:pt x="12278" y="7326"/>
                </a:lnTo>
                <a:lnTo>
                  <a:pt x="12345" y="7226"/>
                </a:lnTo>
                <a:lnTo>
                  <a:pt x="12192" y="7170"/>
                </a:lnTo>
                <a:lnTo>
                  <a:pt x="12142" y="7205"/>
                </a:lnTo>
                <a:lnTo>
                  <a:pt x="11490" y="7231"/>
                </a:lnTo>
                <a:lnTo>
                  <a:pt x="11233" y="7342"/>
                </a:lnTo>
                <a:lnTo>
                  <a:pt x="11075" y="7428"/>
                </a:lnTo>
                <a:lnTo>
                  <a:pt x="11066" y="7378"/>
                </a:lnTo>
                <a:lnTo>
                  <a:pt x="10891" y="7412"/>
                </a:lnTo>
                <a:lnTo>
                  <a:pt x="10810" y="7334"/>
                </a:lnTo>
                <a:lnTo>
                  <a:pt x="10798" y="7337"/>
                </a:lnTo>
                <a:lnTo>
                  <a:pt x="10787" y="7341"/>
                </a:lnTo>
                <a:lnTo>
                  <a:pt x="10777" y="7346"/>
                </a:lnTo>
                <a:lnTo>
                  <a:pt x="10769" y="7351"/>
                </a:lnTo>
                <a:lnTo>
                  <a:pt x="10762" y="7358"/>
                </a:lnTo>
                <a:lnTo>
                  <a:pt x="10756" y="7365"/>
                </a:lnTo>
                <a:lnTo>
                  <a:pt x="10750" y="7372"/>
                </a:lnTo>
                <a:lnTo>
                  <a:pt x="10745" y="7379"/>
                </a:lnTo>
                <a:lnTo>
                  <a:pt x="10741" y="7388"/>
                </a:lnTo>
                <a:lnTo>
                  <a:pt x="10738" y="7397"/>
                </a:lnTo>
                <a:lnTo>
                  <a:pt x="10735" y="7406"/>
                </a:lnTo>
                <a:lnTo>
                  <a:pt x="10732" y="7415"/>
                </a:lnTo>
                <a:lnTo>
                  <a:pt x="10727" y="7436"/>
                </a:lnTo>
                <a:lnTo>
                  <a:pt x="10720" y="7458"/>
                </a:lnTo>
                <a:lnTo>
                  <a:pt x="10713" y="7480"/>
                </a:lnTo>
                <a:lnTo>
                  <a:pt x="10703" y="7503"/>
                </a:lnTo>
                <a:lnTo>
                  <a:pt x="10698" y="7516"/>
                </a:lnTo>
                <a:lnTo>
                  <a:pt x="10691" y="7527"/>
                </a:lnTo>
                <a:lnTo>
                  <a:pt x="10682" y="7539"/>
                </a:lnTo>
                <a:lnTo>
                  <a:pt x="10673" y="7552"/>
                </a:lnTo>
                <a:lnTo>
                  <a:pt x="10663" y="7563"/>
                </a:lnTo>
                <a:lnTo>
                  <a:pt x="10650" y="7575"/>
                </a:lnTo>
                <a:lnTo>
                  <a:pt x="10637" y="7587"/>
                </a:lnTo>
                <a:lnTo>
                  <a:pt x="10621" y="7599"/>
                </a:lnTo>
                <a:lnTo>
                  <a:pt x="10604" y="7611"/>
                </a:lnTo>
                <a:lnTo>
                  <a:pt x="10585" y="7622"/>
                </a:lnTo>
                <a:lnTo>
                  <a:pt x="10565" y="7633"/>
                </a:lnTo>
                <a:lnTo>
                  <a:pt x="10541" y="7644"/>
                </a:lnTo>
                <a:lnTo>
                  <a:pt x="10527" y="7651"/>
                </a:lnTo>
                <a:lnTo>
                  <a:pt x="10515" y="7658"/>
                </a:lnTo>
                <a:lnTo>
                  <a:pt x="10503" y="7665"/>
                </a:lnTo>
                <a:lnTo>
                  <a:pt x="10492" y="7674"/>
                </a:lnTo>
                <a:lnTo>
                  <a:pt x="10482" y="7683"/>
                </a:lnTo>
                <a:lnTo>
                  <a:pt x="10473" y="7692"/>
                </a:lnTo>
                <a:lnTo>
                  <a:pt x="10463" y="7701"/>
                </a:lnTo>
                <a:lnTo>
                  <a:pt x="10456" y="7712"/>
                </a:lnTo>
                <a:lnTo>
                  <a:pt x="10449" y="7723"/>
                </a:lnTo>
                <a:lnTo>
                  <a:pt x="10442" y="7734"/>
                </a:lnTo>
                <a:lnTo>
                  <a:pt x="10435" y="7746"/>
                </a:lnTo>
                <a:lnTo>
                  <a:pt x="10430" y="7758"/>
                </a:lnTo>
                <a:lnTo>
                  <a:pt x="10425" y="7771"/>
                </a:lnTo>
                <a:lnTo>
                  <a:pt x="10421" y="7783"/>
                </a:lnTo>
                <a:lnTo>
                  <a:pt x="10417" y="7796"/>
                </a:lnTo>
                <a:lnTo>
                  <a:pt x="10414" y="7809"/>
                </a:lnTo>
                <a:lnTo>
                  <a:pt x="10408" y="7837"/>
                </a:lnTo>
                <a:lnTo>
                  <a:pt x="10405" y="7866"/>
                </a:lnTo>
                <a:lnTo>
                  <a:pt x="10401" y="7894"/>
                </a:lnTo>
                <a:lnTo>
                  <a:pt x="10399" y="7924"/>
                </a:lnTo>
                <a:lnTo>
                  <a:pt x="10398" y="7985"/>
                </a:lnTo>
                <a:lnTo>
                  <a:pt x="10398" y="8046"/>
                </a:lnTo>
                <a:lnTo>
                  <a:pt x="10398" y="8056"/>
                </a:lnTo>
                <a:lnTo>
                  <a:pt x="10397" y="8064"/>
                </a:lnTo>
                <a:lnTo>
                  <a:pt x="10395" y="8073"/>
                </a:lnTo>
                <a:lnTo>
                  <a:pt x="10393" y="8082"/>
                </a:lnTo>
                <a:lnTo>
                  <a:pt x="10386" y="8100"/>
                </a:lnTo>
                <a:lnTo>
                  <a:pt x="10378" y="8119"/>
                </a:lnTo>
                <a:lnTo>
                  <a:pt x="10367" y="8136"/>
                </a:lnTo>
                <a:lnTo>
                  <a:pt x="10356" y="8155"/>
                </a:lnTo>
                <a:lnTo>
                  <a:pt x="10343" y="8172"/>
                </a:lnTo>
                <a:lnTo>
                  <a:pt x="10328" y="8190"/>
                </a:lnTo>
                <a:lnTo>
                  <a:pt x="10314" y="8207"/>
                </a:lnTo>
                <a:lnTo>
                  <a:pt x="10299" y="8224"/>
                </a:lnTo>
                <a:lnTo>
                  <a:pt x="10284" y="8239"/>
                </a:lnTo>
                <a:lnTo>
                  <a:pt x="10268" y="8254"/>
                </a:lnTo>
                <a:lnTo>
                  <a:pt x="10239" y="8282"/>
                </a:lnTo>
                <a:lnTo>
                  <a:pt x="10216" y="8303"/>
                </a:lnTo>
                <a:lnTo>
                  <a:pt x="10199" y="8317"/>
                </a:lnTo>
                <a:lnTo>
                  <a:pt x="10184" y="8328"/>
                </a:lnTo>
                <a:lnTo>
                  <a:pt x="10169" y="8338"/>
                </a:lnTo>
                <a:lnTo>
                  <a:pt x="10155" y="8348"/>
                </a:lnTo>
                <a:lnTo>
                  <a:pt x="10124" y="8366"/>
                </a:lnTo>
                <a:lnTo>
                  <a:pt x="10089" y="8388"/>
                </a:lnTo>
                <a:lnTo>
                  <a:pt x="10080" y="8395"/>
                </a:lnTo>
                <a:lnTo>
                  <a:pt x="10072" y="8401"/>
                </a:lnTo>
                <a:lnTo>
                  <a:pt x="10066" y="8408"/>
                </a:lnTo>
                <a:lnTo>
                  <a:pt x="10061" y="8414"/>
                </a:lnTo>
                <a:lnTo>
                  <a:pt x="10052" y="8425"/>
                </a:lnTo>
                <a:lnTo>
                  <a:pt x="10045" y="8439"/>
                </a:lnTo>
                <a:lnTo>
                  <a:pt x="10038" y="8453"/>
                </a:lnTo>
                <a:lnTo>
                  <a:pt x="10029" y="8469"/>
                </a:lnTo>
                <a:lnTo>
                  <a:pt x="10024" y="8477"/>
                </a:lnTo>
                <a:lnTo>
                  <a:pt x="10016" y="8487"/>
                </a:lnTo>
                <a:lnTo>
                  <a:pt x="10008" y="8496"/>
                </a:lnTo>
                <a:lnTo>
                  <a:pt x="9998" y="8508"/>
                </a:lnTo>
                <a:lnTo>
                  <a:pt x="9987" y="8519"/>
                </a:lnTo>
                <a:lnTo>
                  <a:pt x="9978" y="8534"/>
                </a:lnTo>
                <a:lnTo>
                  <a:pt x="9969" y="8549"/>
                </a:lnTo>
                <a:lnTo>
                  <a:pt x="9959" y="8567"/>
                </a:lnTo>
                <a:lnTo>
                  <a:pt x="9941" y="8606"/>
                </a:lnTo>
                <a:lnTo>
                  <a:pt x="9923" y="8647"/>
                </a:lnTo>
                <a:lnTo>
                  <a:pt x="9906" y="8688"/>
                </a:lnTo>
                <a:lnTo>
                  <a:pt x="9888" y="8728"/>
                </a:lnTo>
                <a:lnTo>
                  <a:pt x="9879" y="8744"/>
                </a:lnTo>
                <a:lnTo>
                  <a:pt x="9870" y="8760"/>
                </a:lnTo>
                <a:lnTo>
                  <a:pt x="9861" y="8773"/>
                </a:lnTo>
                <a:lnTo>
                  <a:pt x="9852" y="8785"/>
                </a:lnTo>
                <a:lnTo>
                  <a:pt x="9842" y="8800"/>
                </a:lnTo>
                <a:lnTo>
                  <a:pt x="9822" y="8831"/>
                </a:lnTo>
                <a:lnTo>
                  <a:pt x="9796" y="8874"/>
                </a:lnTo>
                <a:lnTo>
                  <a:pt x="9768" y="8922"/>
                </a:lnTo>
                <a:lnTo>
                  <a:pt x="9741" y="8969"/>
                </a:lnTo>
                <a:lnTo>
                  <a:pt x="9717" y="9010"/>
                </a:lnTo>
                <a:lnTo>
                  <a:pt x="9700" y="9039"/>
                </a:lnTo>
                <a:lnTo>
                  <a:pt x="9694" y="9049"/>
                </a:lnTo>
                <a:lnTo>
                  <a:pt x="9695" y="9066"/>
                </a:lnTo>
                <a:lnTo>
                  <a:pt x="9696" y="9081"/>
                </a:lnTo>
                <a:lnTo>
                  <a:pt x="9697" y="9094"/>
                </a:lnTo>
                <a:lnTo>
                  <a:pt x="9700" y="9107"/>
                </a:lnTo>
                <a:lnTo>
                  <a:pt x="9706" y="9127"/>
                </a:lnTo>
                <a:lnTo>
                  <a:pt x="9712" y="9146"/>
                </a:lnTo>
                <a:lnTo>
                  <a:pt x="9718" y="9164"/>
                </a:lnTo>
                <a:lnTo>
                  <a:pt x="9724" y="9185"/>
                </a:lnTo>
                <a:lnTo>
                  <a:pt x="9726" y="9198"/>
                </a:lnTo>
                <a:lnTo>
                  <a:pt x="9728" y="9211"/>
                </a:lnTo>
                <a:lnTo>
                  <a:pt x="9729" y="9225"/>
                </a:lnTo>
                <a:lnTo>
                  <a:pt x="9729" y="9243"/>
                </a:lnTo>
                <a:lnTo>
                  <a:pt x="9729" y="9258"/>
                </a:lnTo>
                <a:lnTo>
                  <a:pt x="9728" y="9271"/>
                </a:lnTo>
                <a:lnTo>
                  <a:pt x="9726" y="9281"/>
                </a:lnTo>
                <a:lnTo>
                  <a:pt x="9724" y="9289"/>
                </a:lnTo>
                <a:lnTo>
                  <a:pt x="9719" y="9307"/>
                </a:lnTo>
                <a:lnTo>
                  <a:pt x="9712" y="9331"/>
                </a:lnTo>
                <a:lnTo>
                  <a:pt x="9748" y="9400"/>
                </a:lnTo>
                <a:lnTo>
                  <a:pt x="9691" y="9752"/>
                </a:lnTo>
                <a:lnTo>
                  <a:pt x="9626" y="9842"/>
                </a:lnTo>
                <a:lnTo>
                  <a:pt x="9632" y="9852"/>
                </a:lnTo>
                <a:lnTo>
                  <a:pt x="9637" y="9861"/>
                </a:lnTo>
                <a:lnTo>
                  <a:pt x="9643" y="9872"/>
                </a:lnTo>
                <a:lnTo>
                  <a:pt x="9647" y="9881"/>
                </a:lnTo>
                <a:lnTo>
                  <a:pt x="9654" y="9902"/>
                </a:lnTo>
                <a:lnTo>
                  <a:pt x="9659" y="9922"/>
                </a:lnTo>
                <a:lnTo>
                  <a:pt x="9663" y="9943"/>
                </a:lnTo>
                <a:lnTo>
                  <a:pt x="9666" y="9963"/>
                </a:lnTo>
                <a:lnTo>
                  <a:pt x="9669" y="9983"/>
                </a:lnTo>
                <a:lnTo>
                  <a:pt x="9671" y="10004"/>
                </a:lnTo>
                <a:lnTo>
                  <a:pt x="9675" y="10022"/>
                </a:lnTo>
                <a:lnTo>
                  <a:pt x="9677" y="10042"/>
                </a:lnTo>
                <a:lnTo>
                  <a:pt x="9681" y="10060"/>
                </a:lnTo>
                <a:lnTo>
                  <a:pt x="9685" y="10077"/>
                </a:lnTo>
                <a:lnTo>
                  <a:pt x="9691" y="10093"/>
                </a:lnTo>
                <a:lnTo>
                  <a:pt x="9698" y="10107"/>
                </a:lnTo>
                <a:lnTo>
                  <a:pt x="9702" y="10114"/>
                </a:lnTo>
                <a:lnTo>
                  <a:pt x="9708" y="10121"/>
                </a:lnTo>
                <a:lnTo>
                  <a:pt x="9713" y="10127"/>
                </a:lnTo>
                <a:lnTo>
                  <a:pt x="9719" y="10133"/>
                </a:lnTo>
                <a:lnTo>
                  <a:pt x="9729" y="10142"/>
                </a:lnTo>
                <a:lnTo>
                  <a:pt x="9741" y="10155"/>
                </a:lnTo>
                <a:lnTo>
                  <a:pt x="9753" y="10168"/>
                </a:lnTo>
                <a:lnTo>
                  <a:pt x="9765" y="10183"/>
                </a:lnTo>
                <a:lnTo>
                  <a:pt x="9790" y="10213"/>
                </a:lnTo>
                <a:lnTo>
                  <a:pt x="9816" y="10245"/>
                </a:lnTo>
                <a:lnTo>
                  <a:pt x="9841" y="10276"/>
                </a:lnTo>
                <a:lnTo>
                  <a:pt x="9866" y="10303"/>
                </a:lnTo>
                <a:lnTo>
                  <a:pt x="9876" y="10314"/>
                </a:lnTo>
                <a:lnTo>
                  <a:pt x="9887" y="10323"/>
                </a:lnTo>
                <a:lnTo>
                  <a:pt x="9891" y="10326"/>
                </a:lnTo>
                <a:lnTo>
                  <a:pt x="9897" y="10329"/>
                </a:lnTo>
                <a:lnTo>
                  <a:pt x="9902" y="10331"/>
                </a:lnTo>
                <a:lnTo>
                  <a:pt x="9906" y="10333"/>
                </a:lnTo>
                <a:lnTo>
                  <a:pt x="9886" y="10402"/>
                </a:lnTo>
                <a:lnTo>
                  <a:pt x="9935" y="10445"/>
                </a:lnTo>
                <a:lnTo>
                  <a:pt x="9936" y="10470"/>
                </a:lnTo>
                <a:lnTo>
                  <a:pt x="9939" y="10494"/>
                </a:lnTo>
                <a:lnTo>
                  <a:pt x="9942" y="10518"/>
                </a:lnTo>
                <a:lnTo>
                  <a:pt x="9947" y="10542"/>
                </a:lnTo>
                <a:lnTo>
                  <a:pt x="9953" y="10565"/>
                </a:lnTo>
                <a:lnTo>
                  <a:pt x="9961" y="10587"/>
                </a:lnTo>
                <a:lnTo>
                  <a:pt x="9969" y="10608"/>
                </a:lnTo>
                <a:lnTo>
                  <a:pt x="9979" y="10628"/>
                </a:lnTo>
                <a:lnTo>
                  <a:pt x="9984" y="10637"/>
                </a:lnTo>
                <a:lnTo>
                  <a:pt x="9990" y="10646"/>
                </a:lnTo>
                <a:lnTo>
                  <a:pt x="9997" y="10654"/>
                </a:lnTo>
                <a:lnTo>
                  <a:pt x="10004" y="10663"/>
                </a:lnTo>
                <a:lnTo>
                  <a:pt x="10010" y="10671"/>
                </a:lnTo>
                <a:lnTo>
                  <a:pt x="10018" y="10678"/>
                </a:lnTo>
                <a:lnTo>
                  <a:pt x="10026" y="10684"/>
                </a:lnTo>
                <a:lnTo>
                  <a:pt x="10034" y="10691"/>
                </a:lnTo>
                <a:lnTo>
                  <a:pt x="10043" y="10697"/>
                </a:lnTo>
                <a:lnTo>
                  <a:pt x="10052" y="10702"/>
                </a:lnTo>
                <a:lnTo>
                  <a:pt x="10062" y="10706"/>
                </a:lnTo>
                <a:lnTo>
                  <a:pt x="10072" y="10710"/>
                </a:lnTo>
                <a:lnTo>
                  <a:pt x="10082" y="10714"/>
                </a:lnTo>
                <a:lnTo>
                  <a:pt x="10094" y="10716"/>
                </a:lnTo>
                <a:lnTo>
                  <a:pt x="10105" y="10718"/>
                </a:lnTo>
                <a:lnTo>
                  <a:pt x="10116" y="10719"/>
                </a:lnTo>
                <a:lnTo>
                  <a:pt x="10119" y="10727"/>
                </a:lnTo>
                <a:lnTo>
                  <a:pt x="10122" y="10734"/>
                </a:lnTo>
                <a:lnTo>
                  <a:pt x="10126" y="10741"/>
                </a:lnTo>
                <a:lnTo>
                  <a:pt x="10132" y="10750"/>
                </a:lnTo>
                <a:lnTo>
                  <a:pt x="10145" y="10769"/>
                </a:lnTo>
                <a:lnTo>
                  <a:pt x="10162" y="10791"/>
                </a:lnTo>
                <a:lnTo>
                  <a:pt x="10183" y="10813"/>
                </a:lnTo>
                <a:lnTo>
                  <a:pt x="10204" y="10836"/>
                </a:lnTo>
                <a:lnTo>
                  <a:pt x="10228" y="10861"/>
                </a:lnTo>
                <a:lnTo>
                  <a:pt x="10254" y="10884"/>
                </a:lnTo>
                <a:lnTo>
                  <a:pt x="10280" y="10907"/>
                </a:lnTo>
                <a:lnTo>
                  <a:pt x="10305" y="10929"/>
                </a:lnTo>
                <a:lnTo>
                  <a:pt x="10331" y="10949"/>
                </a:lnTo>
                <a:lnTo>
                  <a:pt x="10356" y="10966"/>
                </a:lnTo>
                <a:lnTo>
                  <a:pt x="10367" y="10973"/>
                </a:lnTo>
                <a:lnTo>
                  <a:pt x="10379" y="10981"/>
                </a:lnTo>
                <a:lnTo>
                  <a:pt x="10389" y="10987"/>
                </a:lnTo>
                <a:lnTo>
                  <a:pt x="10399" y="10992"/>
                </a:lnTo>
                <a:lnTo>
                  <a:pt x="10410" y="10996"/>
                </a:lnTo>
                <a:lnTo>
                  <a:pt x="10418" y="10999"/>
                </a:lnTo>
                <a:lnTo>
                  <a:pt x="10426" y="11000"/>
                </a:lnTo>
                <a:lnTo>
                  <a:pt x="10433" y="11001"/>
                </a:lnTo>
                <a:lnTo>
                  <a:pt x="10453" y="11000"/>
                </a:lnTo>
                <a:lnTo>
                  <a:pt x="10471" y="10997"/>
                </a:lnTo>
                <a:lnTo>
                  <a:pt x="10487" y="10993"/>
                </a:lnTo>
                <a:lnTo>
                  <a:pt x="10502" y="10988"/>
                </a:lnTo>
                <a:lnTo>
                  <a:pt x="10515" y="10981"/>
                </a:lnTo>
                <a:lnTo>
                  <a:pt x="10527" y="10973"/>
                </a:lnTo>
                <a:lnTo>
                  <a:pt x="10539" y="10965"/>
                </a:lnTo>
                <a:lnTo>
                  <a:pt x="10551" y="10957"/>
                </a:lnTo>
                <a:lnTo>
                  <a:pt x="10561" y="10949"/>
                </a:lnTo>
                <a:lnTo>
                  <a:pt x="10574" y="10941"/>
                </a:lnTo>
                <a:lnTo>
                  <a:pt x="10585" y="10934"/>
                </a:lnTo>
                <a:lnTo>
                  <a:pt x="10599" y="10927"/>
                </a:lnTo>
                <a:lnTo>
                  <a:pt x="10612" y="10922"/>
                </a:lnTo>
                <a:lnTo>
                  <a:pt x="10628" y="10917"/>
                </a:lnTo>
                <a:lnTo>
                  <a:pt x="10644" y="10915"/>
                </a:lnTo>
                <a:lnTo>
                  <a:pt x="10663" y="10914"/>
                </a:lnTo>
                <a:lnTo>
                  <a:pt x="10698" y="10914"/>
                </a:lnTo>
                <a:lnTo>
                  <a:pt x="10711" y="10914"/>
                </a:lnTo>
                <a:lnTo>
                  <a:pt x="10723" y="10915"/>
                </a:lnTo>
                <a:lnTo>
                  <a:pt x="10732" y="10917"/>
                </a:lnTo>
                <a:lnTo>
                  <a:pt x="10741" y="10919"/>
                </a:lnTo>
                <a:lnTo>
                  <a:pt x="10756" y="10925"/>
                </a:lnTo>
                <a:lnTo>
                  <a:pt x="10768" y="10931"/>
                </a:lnTo>
                <a:lnTo>
                  <a:pt x="10780" y="10937"/>
                </a:lnTo>
                <a:lnTo>
                  <a:pt x="10795" y="10942"/>
                </a:lnTo>
                <a:lnTo>
                  <a:pt x="10803" y="10946"/>
                </a:lnTo>
                <a:lnTo>
                  <a:pt x="10813" y="10947"/>
                </a:lnTo>
                <a:lnTo>
                  <a:pt x="10825" y="10948"/>
                </a:lnTo>
                <a:lnTo>
                  <a:pt x="10838" y="10949"/>
                </a:lnTo>
                <a:lnTo>
                  <a:pt x="10873" y="10949"/>
                </a:lnTo>
                <a:lnTo>
                  <a:pt x="10890" y="10943"/>
                </a:lnTo>
                <a:lnTo>
                  <a:pt x="10929" y="10931"/>
                </a:lnTo>
                <a:lnTo>
                  <a:pt x="10984" y="10914"/>
                </a:lnTo>
                <a:lnTo>
                  <a:pt x="11046" y="10893"/>
                </a:lnTo>
                <a:lnTo>
                  <a:pt x="11108" y="10873"/>
                </a:lnTo>
                <a:lnTo>
                  <a:pt x="11163" y="10855"/>
                </a:lnTo>
                <a:lnTo>
                  <a:pt x="11204" y="10841"/>
                </a:lnTo>
                <a:lnTo>
                  <a:pt x="11222" y="10835"/>
                </a:lnTo>
                <a:lnTo>
                  <a:pt x="11252" y="10828"/>
                </a:lnTo>
                <a:lnTo>
                  <a:pt x="11278" y="10822"/>
                </a:lnTo>
                <a:lnTo>
                  <a:pt x="11295" y="10819"/>
                </a:lnTo>
                <a:lnTo>
                  <a:pt x="11313" y="10813"/>
                </a:lnTo>
                <a:lnTo>
                  <a:pt x="11338" y="10805"/>
                </a:lnTo>
                <a:lnTo>
                  <a:pt x="11369" y="10793"/>
                </a:lnTo>
                <a:lnTo>
                  <a:pt x="11383" y="10789"/>
                </a:lnTo>
                <a:lnTo>
                  <a:pt x="11396" y="10784"/>
                </a:lnTo>
                <a:lnTo>
                  <a:pt x="11407" y="10782"/>
                </a:lnTo>
                <a:lnTo>
                  <a:pt x="11418" y="10780"/>
                </a:lnTo>
                <a:lnTo>
                  <a:pt x="11429" y="10779"/>
                </a:lnTo>
                <a:lnTo>
                  <a:pt x="11439" y="10779"/>
                </a:lnTo>
                <a:lnTo>
                  <a:pt x="11449" y="10779"/>
                </a:lnTo>
                <a:lnTo>
                  <a:pt x="11460" y="10780"/>
                </a:lnTo>
                <a:lnTo>
                  <a:pt x="11479" y="10783"/>
                </a:lnTo>
                <a:lnTo>
                  <a:pt x="11502" y="10787"/>
                </a:lnTo>
                <a:lnTo>
                  <a:pt x="11528" y="10790"/>
                </a:lnTo>
                <a:lnTo>
                  <a:pt x="11559" y="10790"/>
                </a:lnTo>
                <a:lnTo>
                  <a:pt x="11645" y="10865"/>
                </a:lnTo>
                <a:lnTo>
                  <a:pt x="11644" y="10885"/>
                </a:lnTo>
                <a:lnTo>
                  <a:pt x="11641" y="10907"/>
                </a:lnTo>
                <a:lnTo>
                  <a:pt x="11640" y="10933"/>
                </a:lnTo>
                <a:lnTo>
                  <a:pt x="11639" y="10959"/>
                </a:lnTo>
                <a:lnTo>
                  <a:pt x="11640" y="10970"/>
                </a:lnTo>
                <a:lnTo>
                  <a:pt x="11642" y="10982"/>
                </a:lnTo>
                <a:lnTo>
                  <a:pt x="11646" y="10992"/>
                </a:lnTo>
                <a:lnTo>
                  <a:pt x="11650" y="11001"/>
                </a:lnTo>
                <a:lnTo>
                  <a:pt x="11652" y="11005"/>
                </a:lnTo>
                <a:lnTo>
                  <a:pt x="11655" y="11009"/>
                </a:lnTo>
                <a:lnTo>
                  <a:pt x="11659" y="11012"/>
                </a:lnTo>
                <a:lnTo>
                  <a:pt x="11662" y="11014"/>
                </a:lnTo>
                <a:lnTo>
                  <a:pt x="11666" y="11016"/>
                </a:lnTo>
                <a:lnTo>
                  <a:pt x="11671" y="11018"/>
                </a:lnTo>
                <a:lnTo>
                  <a:pt x="11677" y="11019"/>
                </a:lnTo>
                <a:lnTo>
                  <a:pt x="11683" y="11019"/>
                </a:lnTo>
                <a:lnTo>
                  <a:pt x="11697" y="11019"/>
                </a:lnTo>
                <a:lnTo>
                  <a:pt x="11712" y="11018"/>
                </a:lnTo>
                <a:lnTo>
                  <a:pt x="11725" y="11017"/>
                </a:lnTo>
                <a:lnTo>
                  <a:pt x="11737" y="11015"/>
                </a:lnTo>
                <a:lnTo>
                  <a:pt x="11761" y="11011"/>
                </a:lnTo>
                <a:lnTo>
                  <a:pt x="11783" y="11004"/>
                </a:lnTo>
                <a:lnTo>
                  <a:pt x="11803" y="10997"/>
                </a:lnTo>
                <a:lnTo>
                  <a:pt x="11822" y="10988"/>
                </a:lnTo>
                <a:lnTo>
                  <a:pt x="11841" y="10978"/>
                </a:lnTo>
                <a:lnTo>
                  <a:pt x="11858" y="10966"/>
                </a:lnTo>
                <a:lnTo>
                  <a:pt x="11860" y="10970"/>
                </a:lnTo>
                <a:lnTo>
                  <a:pt x="11863" y="10974"/>
                </a:lnTo>
                <a:lnTo>
                  <a:pt x="11867" y="10980"/>
                </a:lnTo>
                <a:lnTo>
                  <a:pt x="11871" y="10984"/>
                </a:lnTo>
                <a:lnTo>
                  <a:pt x="11880" y="10992"/>
                </a:lnTo>
                <a:lnTo>
                  <a:pt x="11891" y="11001"/>
                </a:lnTo>
                <a:lnTo>
                  <a:pt x="11917" y="11019"/>
                </a:lnTo>
                <a:lnTo>
                  <a:pt x="11945" y="11036"/>
                </a:lnTo>
                <a:lnTo>
                  <a:pt x="11958" y="11046"/>
                </a:lnTo>
                <a:lnTo>
                  <a:pt x="11972" y="11056"/>
                </a:lnTo>
                <a:lnTo>
                  <a:pt x="11984" y="11066"/>
                </a:lnTo>
                <a:lnTo>
                  <a:pt x="11995" y="11077"/>
                </a:lnTo>
                <a:lnTo>
                  <a:pt x="12004" y="11088"/>
                </a:lnTo>
                <a:lnTo>
                  <a:pt x="12011" y="11099"/>
                </a:lnTo>
                <a:lnTo>
                  <a:pt x="12013" y="11106"/>
                </a:lnTo>
                <a:lnTo>
                  <a:pt x="12015" y="11112"/>
                </a:lnTo>
                <a:lnTo>
                  <a:pt x="12016" y="11118"/>
                </a:lnTo>
                <a:lnTo>
                  <a:pt x="12017" y="11124"/>
                </a:lnTo>
                <a:lnTo>
                  <a:pt x="12016" y="11137"/>
                </a:lnTo>
                <a:lnTo>
                  <a:pt x="12014" y="11152"/>
                </a:lnTo>
                <a:lnTo>
                  <a:pt x="12010" y="11169"/>
                </a:lnTo>
                <a:lnTo>
                  <a:pt x="12006" y="11186"/>
                </a:lnTo>
                <a:lnTo>
                  <a:pt x="11995" y="11224"/>
                </a:lnTo>
                <a:lnTo>
                  <a:pt x="11981" y="11265"/>
                </a:lnTo>
                <a:lnTo>
                  <a:pt x="11969" y="11302"/>
                </a:lnTo>
                <a:lnTo>
                  <a:pt x="11957" y="11334"/>
                </a:lnTo>
                <a:lnTo>
                  <a:pt x="11949" y="11358"/>
                </a:lnTo>
                <a:lnTo>
                  <a:pt x="11946" y="11371"/>
                </a:lnTo>
                <a:lnTo>
                  <a:pt x="11947" y="11382"/>
                </a:lnTo>
                <a:lnTo>
                  <a:pt x="11947" y="11391"/>
                </a:lnTo>
                <a:lnTo>
                  <a:pt x="11949" y="11397"/>
                </a:lnTo>
                <a:lnTo>
                  <a:pt x="11951" y="11402"/>
                </a:lnTo>
                <a:lnTo>
                  <a:pt x="11956" y="11415"/>
                </a:lnTo>
                <a:lnTo>
                  <a:pt x="11964" y="11441"/>
                </a:lnTo>
                <a:lnTo>
                  <a:pt x="11916" y="11480"/>
                </a:lnTo>
                <a:lnTo>
                  <a:pt x="11911" y="11529"/>
                </a:lnTo>
                <a:lnTo>
                  <a:pt x="11911" y="11544"/>
                </a:lnTo>
                <a:lnTo>
                  <a:pt x="11909" y="11556"/>
                </a:lnTo>
                <a:lnTo>
                  <a:pt x="11907" y="11561"/>
                </a:lnTo>
                <a:lnTo>
                  <a:pt x="11905" y="11564"/>
                </a:lnTo>
                <a:lnTo>
                  <a:pt x="11903" y="11567"/>
                </a:lnTo>
                <a:lnTo>
                  <a:pt x="11900" y="11569"/>
                </a:lnTo>
                <a:lnTo>
                  <a:pt x="11892" y="11573"/>
                </a:lnTo>
                <a:lnTo>
                  <a:pt x="11883" y="11575"/>
                </a:lnTo>
                <a:lnTo>
                  <a:pt x="11872" y="11578"/>
                </a:lnTo>
                <a:lnTo>
                  <a:pt x="11858" y="11582"/>
                </a:lnTo>
                <a:lnTo>
                  <a:pt x="11911" y="11674"/>
                </a:lnTo>
                <a:lnTo>
                  <a:pt x="11893" y="11687"/>
                </a:lnTo>
                <a:lnTo>
                  <a:pt x="11893" y="11722"/>
                </a:lnTo>
                <a:lnTo>
                  <a:pt x="12007" y="11820"/>
                </a:lnTo>
                <a:lnTo>
                  <a:pt x="12122" y="12021"/>
                </a:lnTo>
                <a:lnTo>
                  <a:pt x="12106" y="12074"/>
                </a:lnTo>
                <a:lnTo>
                  <a:pt x="12109" y="12078"/>
                </a:lnTo>
                <a:lnTo>
                  <a:pt x="12113" y="12082"/>
                </a:lnTo>
                <a:lnTo>
                  <a:pt x="12117" y="12087"/>
                </a:lnTo>
                <a:lnTo>
                  <a:pt x="12121" y="12094"/>
                </a:lnTo>
                <a:lnTo>
                  <a:pt x="12129" y="12108"/>
                </a:lnTo>
                <a:lnTo>
                  <a:pt x="12136" y="12126"/>
                </a:lnTo>
                <a:lnTo>
                  <a:pt x="12143" y="12146"/>
                </a:lnTo>
                <a:lnTo>
                  <a:pt x="12150" y="12168"/>
                </a:lnTo>
                <a:lnTo>
                  <a:pt x="12158" y="12192"/>
                </a:lnTo>
                <a:lnTo>
                  <a:pt x="12164" y="12216"/>
                </a:lnTo>
                <a:lnTo>
                  <a:pt x="12170" y="12240"/>
                </a:lnTo>
                <a:lnTo>
                  <a:pt x="12175" y="12266"/>
                </a:lnTo>
                <a:lnTo>
                  <a:pt x="12180" y="12291"/>
                </a:lnTo>
                <a:lnTo>
                  <a:pt x="12185" y="12314"/>
                </a:lnTo>
                <a:lnTo>
                  <a:pt x="12188" y="12336"/>
                </a:lnTo>
                <a:lnTo>
                  <a:pt x="12191" y="12357"/>
                </a:lnTo>
                <a:lnTo>
                  <a:pt x="12192" y="12376"/>
                </a:lnTo>
                <a:lnTo>
                  <a:pt x="12193" y="12391"/>
                </a:lnTo>
                <a:lnTo>
                  <a:pt x="12193" y="12403"/>
                </a:lnTo>
                <a:lnTo>
                  <a:pt x="12191" y="12415"/>
                </a:lnTo>
                <a:lnTo>
                  <a:pt x="12190" y="12425"/>
                </a:lnTo>
                <a:lnTo>
                  <a:pt x="12188" y="12435"/>
                </a:lnTo>
                <a:lnTo>
                  <a:pt x="12181" y="12453"/>
                </a:lnTo>
                <a:lnTo>
                  <a:pt x="12175" y="12470"/>
                </a:lnTo>
                <a:lnTo>
                  <a:pt x="12169" y="12486"/>
                </a:lnTo>
                <a:lnTo>
                  <a:pt x="12163" y="12505"/>
                </a:lnTo>
                <a:lnTo>
                  <a:pt x="12161" y="12514"/>
                </a:lnTo>
                <a:lnTo>
                  <a:pt x="12159" y="12525"/>
                </a:lnTo>
                <a:lnTo>
                  <a:pt x="12158" y="12537"/>
                </a:lnTo>
                <a:lnTo>
                  <a:pt x="12158" y="12549"/>
                </a:lnTo>
                <a:lnTo>
                  <a:pt x="12158" y="12568"/>
                </a:lnTo>
                <a:lnTo>
                  <a:pt x="12160" y="12584"/>
                </a:lnTo>
                <a:lnTo>
                  <a:pt x="12163" y="12600"/>
                </a:lnTo>
                <a:lnTo>
                  <a:pt x="12166" y="12612"/>
                </a:lnTo>
                <a:lnTo>
                  <a:pt x="12172" y="12635"/>
                </a:lnTo>
                <a:lnTo>
                  <a:pt x="12178" y="12656"/>
                </a:lnTo>
                <a:lnTo>
                  <a:pt x="12181" y="12668"/>
                </a:lnTo>
                <a:lnTo>
                  <a:pt x="12182" y="12680"/>
                </a:lnTo>
                <a:lnTo>
                  <a:pt x="12182" y="12694"/>
                </a:lnTo>
                <a:lnTo>
                  <a:pt x="12181" y="12708"/>
                </a:lnTo>
                <a:lnTo>
                  <a:pt x="12178" y="12726"/>
                </a:lnTo>
                <a:lnTo>
                  <a:pt x="12173" y="12745"/>
                </a:lnTo>
                <a:lnTo>
                  <a:pt x="12166" y="12768"/>
                </a:lnTo>
                <a:lnTo>
                  <a:pt x="12157" y="12794"/>
                </a:lnTo>
                <a:lnTo>
                  <a:pt x="12151" y="12804"/>
                </a:lnTo>
                <a:lnTo>
                  <a:pt x="12146" y="12814"/>
                </a:lnTo>
                <a:lnTo>
                  <a:pt x="12139" y="12826"/>
                </a:lnTo>
                <a:lnTo>
                  <a:pt x="12132" y="12837"/>
                </a:lnTo>
                <a:lnTo>
                  <a:pt x="12115" y="12861"/>
                </a:lnTo>
                <a:lnTo>
                  <a:pt x="12098" y="12884"/>
                </a:lnTo>
                <a:lnTo>
                  <a:pt x="12079" y="12907"/>
                </a:lnTo>
                <a:lnTo>
                  <a:pt x="12063" y="12931"/>
                </a:lnTo>
                <a:lnTo>
                  <a:pt x="12054" y="12941"/>
                </a:lnTo>
                <a:lnTo>
                  <a:pt x="12047" y="12953"/>
                </a:lnTo>
                <a:lnTo>
                  <a:pt x="12041" y="12963"/>
                </a:lnTo>
                <a:lnTo>
                  <a:pt x="12037" y="12973"/>
                </a:lnTo>
                <a:lnTo>
                  <a:pt x="12013" y="13025"/>
                </a:lnTo>
                <a:lnTo>
                  <a:pt x="11989" y="13077"/>
                </a:lnTo>
                <a:lnTo>
                  <a:pt x="11978" y="13103"/>
                </a:lnTo>
                <a:lnTo>
                  <a:pt x="11968" y="13130"/>
                </a:lnTo>
                <a:lnTo>
                  <a:pt x="11956" y="13158"/>
                </a:lnTo>
                <a:lnTo>
                  <a:pt x="11947" y="13186"/>
                </a:lnTo>
                <a:lnTo>
                  <a:pt x="11937" y="13214"/>
                </a:lnTo>
                <a:lnTo>
                  <a:pt x="11928" y="13243"/>
                </a:lnTo>
                <a:lnTo>
                  <a:pt x="11920" y="13272"/>
                </a:lnTo>
                <a:lnTo>
                  <a:pt x="11913" y="13302"/>
                </a:lnTo>
                <a:lnTo>
                  <a:pt x="11907" y="13333"/>
                </a:lnTo>
                <a:lnTo>
                  <a:pt x="11902" y="13364"/>
                </a:lnTo>
                <a:lnTo>
                  <a:pt x="11896" y="13396"/>
                </a:lnTo>
                <a:lnTo>
                  <a:pt x="11893" y="13428"/>
                </a:lnTo>
                <a:lnTo>
                  <a:pt x="11983" y="13551"/>
                </a:lnTo>
                <a:lnTo>
                  <a:pt x="11974" y="13567"/>
                </a:lnTo>
                <a:lnTo>
                  <a:pt x="11968" y="13579"/>
                </a:lnTo>
                <a:lnTo>
                  <a:pt x="11966" y="13587"/>
                </a:lnTo>
                <a:lnTo>
                  <a:pt x="11965" y="13596"/>
                </a:lnTo>
                <a:lnTo>
                  <a:pt x="11965" y="13607"/>
                </a:lnTo>
                <a:lnTo>
                  <a:pt x="11964" y="13622"/>
                </a:lnTo>
                <a:lnTo>
                  <a:pt x="11965" y="13633"/>
                </a:lnTo>
                <a:lnTo>
                  <a:pt x="11966" y="13644"/>
                </a:lnTo>
                <a:lnTo>
                  <a:pt x="11967" y="13654"/>
                </a:lnTo>
                <a:lnTo>
                  <a:pt x="11969" y="13663"/>
                </a:lnTo>
                <a:lnTo>
                  <a:pt x="11971" y="13671"/>
                </a:lnTo>
                <a:lnTo>
                  <a:pt x="11974" y="13679"/>
                </a:lnTo>
                <a:lnTo>
                  <a:pt x="11977" y="13686"/>
                </a:lnTo>
                <a:lnTo>
                  <a:pt x="11981" y="13693"/>
                </a:lnTo>
                <a:lnTo>
                  <a:pt x="11998" y="13719"/>
                </a:lnTo>
                <a:lnTo>
                  <a:pt x="12017" y="13745"/>
                </a:lnTo>
                <a:lnTo>
                  <a:pt x="12016" y="13822"/>
                </a:lnTo>
                <a:lnTo>
                  <a:pt x="12015" y="13890"/>
                </a:lnTo>
                <a:lnTo>
                  <a:pt x="12014" y="13952"/>
                </a:lnTo>
                <a:lnTo>
                  <a:pt x="12011" y="14011"/>
                </a:lnTo>
                <a:lnTo>
                  <a:pt x="12009" y="14072"/>
                </a:lnTo>
                <a:lnTo>
                  <a:pt x="12006" y="14136"/>
                </a:lnTo>
                <a:lnTo>
                  <a:pt x="12002" y="14207"/>
                </a:lnTo>
                <a:lnTo>
                  <a:pt x="11999" y="14290"/>
                </a:lnTo>
                <a:lnTo>
                  <a:pt x="11998" y="14321"/>
                </a:lnTo>
                <a:lnTo>
                  <a:pt x="11998" y="14348"/>
                </a:lnTo>
                <a:lnTo>
                  <a:pt x="11999" y="14370"/>
                </a:lnTo>
                <a:lnTo>
                  <a:pt x="12001" y="14390"/>
                </a:lnTo>
                <a:lnTo>
                  <a:pt x="12004" y="14406"/>
                </a:lnTo>
                <a:lnTo>
                  <a:pt x="12008" y="14420"/>
                </a:lnTo>
                <a:lnTo>
                  <a:pt x="12013" y="14432"/>
                </a:lnTo>
                <a:lnTo>
                  <a:pt x="12018" y="14443"/>
                </a:lnTo>
                <a:lnTo>
                  <a:pt x="12031" y="14460"/>
                </a:lnTo>
                <a:lnTo>
                  <a:pt x="12044" y="14479"/>
                </a:lnTo>
                <a:lnTo>
                  <a:pt x="12051" y="14490"/>
                </a:lnTo>
                <a:lnTo>
                  <a:pt x="12059" y="14501"/>
                </a:lnTo>
                <a:lnTo>
                  <a:pt x="12066" y="14516"/>
                </a:lnTo>
                <a:lnTo>
                  <a:pt x="12073" y="14533"/>
                </a:lnTo>
                <a:lnTo>
                  <a:pt x="12076" y="14544"/>
                </a:lnTo>
                <a:lnTo>
                  <a:pt x="12079" y="14555"/>
                </a:lnTo>
                <a:lnTo>
                  <a:pt x="12082" y="14569"/>
                </a:lnTo>
                <a:lnTo>
                  <a:pt x="12085" y="14582"/>
                </a:lnTo>
                <a:lnTo>
                  <a:pt x="12090" y="14614"/>
                </a:lnTo>
                <a:lnTo>
                  <a:pt x="12094" y="14647"/>
                </a:lnTo>
                <a:lnTo>
                  <a:pt x="12097" y="14682"/>
                </a:lnTo>
                <a:lnTo>
                  <a:pt x="12100" y="14717"/>
                </a:lnTo>
                <a:lnTo>
                  <a:pt x="12102" y="14751"/>
                </a:lnTo>
                <a:lnTo>
                  <a:pt x="12105" y="14782"/>
                </a:lnTo>
                <a:lnTo>
                  <a:pt x="12140" y="14767"/>
                </a:lnTo>
                <a:lnTo>
                  <a:pt x="12179" y="14751"/>
                </a:lnTo>
                <a:lnTo>
                  <a:pt x="12220" y="14734"/>
                </a:lnTo>
                <a:lnTo>
                  <a:pt x="12260" y="14715"/>
                </a:lnTo>
                <a:lnTo>
                  <a:pt x="12278" y="14705"/>
                </a:lnTo>
                <a:lnTo>
                  <a:pt x="12297" y="14694"/>
                </a:lnTo>
                <a:lnTo>
                  <a:pt x="12314" y="14682"/>
                </a:lnTo>
                <a:lnTo>
                  <a:pt x="12329" y="14669"/>
                </a:lnTo>
                <a:lnTo>
                  <a:pt x="12335" y="14663"/>
                </a:lnTo>
                <a:lnTo>
                  <a:pt x="12343" y="14655"/>
                </a:lnTo>
                <a:lnTo>
                  <a:pt x="12348" y="14648"/>
                </a:lnTo>
                <a:lnTo>
                  <a:pt x="12354" y="14640"/>
                </a:lnTo>
                <a:lnTo>
                  <a:pt x="12358" y="14633"/>
                </a:lnTo>
                <a:lnTo>
                  <a:pt x="12362" y="14624"/>
                </a:lnTo>
                <a:lnTo>
                  <a:pt x="12366" y="14615"/>
                </a:lnTo>
                <a:lnTo>
                  <a:pt x="12368" y="14607"/>
                </a:lnTo>
                <a:lnTo>
                  <a:pt x="12377" y="14610"/>
                </a:lnTo>
                <a:lnTo>
                  <a:pt x="12385" y="14612"/>
                </a:lnTo>
                <a:lnTo>
                  <a:pt x="12393" y="14614"/>
                </a:lnTo>
                <a:lnTo>
                  <a:pt x="12401" y="14614"/>
                </a:lnTo>
                <a:lnTo>
                  <a:pt x="12409" y="14614"/>
                </a:lnTo>
                <a:lnTo>
                  <a:pt x="12417" y="14612"/>
                </a:lnTo>
                <a:lnTo>
                  <a:pt x="12425" y="14611"/>
                </a:lnTo>
                <a:lnTo>
                  <a:pt x="12432" y="14608"/>
                </a:lnTo>
                <a:lnTo>
                  <a:pt x="12448" y="14601"/>
                </a:lnTo>
                <a:lnTo>
                  <a:pt x="12463" y="14591"/>
                </a:lnTo>
                <a:lnTo>
                  <a:pt x="12478" y="14581"/>
                </a:lnTo>
                <a:lnTo>
                  <a:pt x="12491" y="14569"/>
                </a:lnTo>
                <a:lnTo>
                  <a:pt x="12518" y="14542"/>
                </a:lnTo>
                <a:lnTo>
                  <a:pt x="12543" y="14516"/>
                </a:lnTo>
                <a:lnTo>
                  <a:pt x="12554" y="14505"/>
                </a:lnTo>
                <a:lnTo>
                  <a:pt x="12564" y="14493"/>
                </a:lnTo>
                <a:lnTo>
                  <a:pt x="12575" y="14485"/>
                </a:lnTo>
                <a:lnTo>
                  <a:pt x="12584" y="14478"/>
                </a:lnTo>
                <a:lnTo>
                  <a:pt x="12618" y="14457"/>
                </a:lnTo>
                <a:lnTo>
                  <a:pt x="12644" y="14443"/>
                </a:lnTo>
                <a:lnTo>
                  <a:pt x="12666" y="14430"/>
                </a:lnTo>
                <a:lnTo>
                  <a:pt x="12684" y="14418"/>
                </a:lnTo>
                <a:lnTo>
                  <a:pt x="12704" y="14404"/>
                </a:lnTo>
                <a:lnTo>
                  <a:pt x="12727" y="14387"/>
                </a:lnTo>
                <a:lnTo>
                  <a:pt x="12757" y="14362"/>
                </a:lnTo>
                <a:lnTo>
                  <a:pt x="12795" y="14329"/>
                </a:lnTo>
                <a:lnTo>
                  <a:pt x="12812" y="14315"/>
                </a:lnTo>
                <a:lnTo>
                  <a:pt x="12835" y="14297"/>
                </a:lnTo>
                <a:lnTo>
                  <a:pt x="12862" y="14278"/>
                </a:lnTo>
                <a:lnTo>
                  <a:pt x="12893" y="14257"/>
                </a:lnTo>
                <a:lnTo>
                  <a:pt x="12960" y="14210"/>
                </a:lnTo>
                <a:lnTo>
                  <a:pt x="13030" y="14160"/>
                </a:lnTo>
                <a:lnTo>
                  <a:pt x="13064" y="14134"/>
                </a:lnTo>
                <a:lnTo>
                  <a:pt x="13097" y="14108"/>
                </a:lnTo>
                <a:lnTo>
                  <a:pt x="13127" y="14083"/>
                </a:lnTo>
                <a:lnTo>
                  <a:pt x="13155" y="14059"/>
                </a:lnTo>
                <a:lnTo>
                  <a:pt x="13166" y="14046"/>
                </a:lnTo>
                <a:lnTo>
                  <a:pt x="13178" y="14035"/>
                </a:lnTo>
                <a:lnTo>
                  <a:pt x="13187" y="14023"/>
                </a:lnTo>
                <a:lnTo>
                  <a:pt x="13195" y="14013"/>
                </a:lnTo>
                <a:lnTo>
                  <a:pt x="13203" y="14002"/>
                </a:lnTo>
                <a:lnTo>
                  <a:pt x="13208" y="13992"/>
                </a:lnTo>
                <a:lnTo>
                  <a:pt x="13211" y="13982"/>
                </a:lnTo>
                <a:lnTo>
                  <a:pt x="13213" y="13974"/>
                </a:lnTo>
                <a:lnTo>
                  <a:pt x="13229" y="13969"/>
                </a:lnTo>
                <a:lnTo>
                  <a:pt x="13251" y="13958"/>
                </a:lnTo>
                <a:lnTo>
                  <a:pt x="13277" y="13942"/>
                </a:lnTo>
                <a:lnTo>
                  <a:pt x="13307" y="13919"/>
                </a:lnTo>
                <a:lnTo>
                  <a:pt x="13340" y="13892"/>
                </a:lnTo>
                <a:lnTo>
                  <a:pt x="13376" y="13861"/>
                </a:lnTo>
                <a:lnTo>
                  <a:pt x="13415" y="13826"/>
                </a:lnTo>
                <a:lnTo>
                  <a:pt x="13458" y="13786"/>
                </a:lnTo>
                <a:lnTo>
                  <a:pt x="13503" y="13744"/>
                </a:lnTo>
                <a:lnTo>
                  <a:pt x="13549" y="13697"/>
                </a:lnTo>
                <a:lnTo>
                  <a:pt x="13597" y="13649"/>
                </a:lnTo>
                <a:lnTo>
                  <a:pt x="13647" y="13597"/>
                </a:lnTo>
                <a:lnTo>
                  <a:pt x="13697" y="13544"/>
                </a:lnTo>
                <a:lnTo>
                  <a:pt x="13749" y="13490"/>
                </a:lnTo>
                <a:lnTo>
                  <a:pt x="13800" y="13434"/>
                </a:lnTo>
                <a:lnTo>
                  <a:pt x="13852" y="13376"/>
                </a:lnTo>
                <a:lnTo>
                  <a:pt x="13904" y="13319"/>
                </a:lnTo>
                <a:lnTo>
                  <a:pt x="13954" y="13261"/>
                </a:lnTo>
                <a:lnTo>
                  <a:pt x="14004" y="13205"/>
                </a:lnTo>
                <a:lnTo>
                  <a:pt x="14052" y="13148"/>
                </a:lnTo>
                <a:lnTo>
                  <a:pt x="14099" y="13092"/>
                </a:lnTo>
                <a:lnTo>
                  <a:pt x="14143" y="13038"/>
                </a:lnTo>
                <a:lnTo>
                  <a:pt x="14186" y="12986"/>
                </a:lnTo>
                <a:lnTo>
                  <a:pt x="14226" y="12935"/>
                </a:lnTo>
                <a:lnTo>
                  <a:pt x="14263" y="12888"/>
                </a:lnTo>
                <a:lnTo>
                  <a:pt x="14296" y="12843"/>
                </a:lnTo>
                <a:lnTo>
                  <a:pt x="14326" y="12801"/>
                </a:lnTo>
                <a:lnTo>
                  <a:pt x="14352" y="12763"/>
                </a:lnTo>
                <a:lnTo>
                  <a:pt x="14373" y="12729"/>
                </a:lnTo>
                <a:lnTo>
                  <a:pt x="14391" y="12700"/>
                </a:lnTo>
                <a:lnTo>
                  <a:pt x="14402" y="12674"/>
                </a:lnTo>
                <a:lnTo>
                  <a:pt x="14410" y="12654"/>
                </a:lnTo>
                <a:lnTo>
                  <a:pt x="14405" y="12642"/>
                </a:lnTo>
                <a:lnTo>
                  <a:pt x="14402" y="12632"/>
                </a:lnTo>
                <a:lnTo>
                  <a:pt x="14398" y="12623"/>
                </a:lnTo>
                <a:lnTo>
                  <a:pt x="14395" y="12617"/>
                </a:lnTo>
                <a:lnTo>
                  <a:pt x="14390" y="12609"/>
                </a:lnTo>
                <a:lnTo>
                  <a:pt x="14385" y="12604"/>
                </a:lnTo>
                <a:lnTo>
                  <a:pt x="14382" y="12602"/>
                </a:lnTo>
                <a:lnTo>
                  <a:pt x="14380" y="12600"/>
                </a:lnTo>
                <a:lnTo>
                  <a:pt x="14379" y="12598"/>
                </a:lnTo>
                <a:lnTo>
                  <a:pt x="14377" y="12593"/>
                </a:lnTo>
                <a:lnTo>
                  <a:pt x="14375" y="12589"/>
                </a:lnTo>
                <a:lnTo>
                  <a:pt x="14374" y="12583"/>
                </a:lnTo>
                <a:lnTo>
                  <a:pt x="14374" y="12576"/>
                </a:lnTo>
                <a:lnTo>
                  <a:pt x="14374" y="12567"/>
                </a:lnTo>
                <a:lnTo>
                  <a:pt x="14374" y="12444"/>
                </a:lnTo>
                <a:lnTo>
                  <a:pt x="14374" y="12428"/>
                </a:lnTo>
                <a:lnTo>
                  <a:pt x="14377" y="12415"/>
                </a:lnTo>
                <a:lnTo>
                  <a:pt x="14379" y="12402"/>
                </a:lnTo>
                <a:lnTo>
                  <a:pt x="14383" y="12391"/>
                </a:lnTo>
                <a:lnTo>
                  <a:pt x="14387" y="12382"/>
                </a:lnTo>
                <a:lnTo>
                  <a:pt x="14391" y="12372"/>
                </a:lnTo>
                <a:lnTo>
                  <a:pt x="14396" y="12365"/>
                </a:lnTo>
                <a:lnTo>
                  <a:pt x="14400" y="12358"/>
                </a:lnTo>
                <a:lnTo>
                  <a:pt x="14411" y="12347"/>
                </a:lnTo>
                <a:lnTo>
                  <a:pt x="14419" y="12337"/>
                </a:lnTo>
                <a:lnTo>
                  <a:pt x="14422" y="12333"/>
                </a:lnTo>
                <a:lnTo>
                  <a:pt x="14425" y="12329"/>
                </a:lnTo>
                <a:lnTo>
                  <a:pt x="14426" y="12325"/>
                </a:lnTo>
                <a:lnTo>
                  <a:pt x="14427" y="12320"/>
                </a:lnTo>
                <a:lnTo>
                  <a:pt x="14425" y="12313"/>
                </a:lnTo>
                <a:lnTo>
                  <a:pt x="14419" y="12294"/>
                </a:lnTo>
                <a:lnTo>
                  <a:pt x="14411" y="12269"/>
                </a:lnTo>
                <a:lnTo>
                  <a:pt x="14401" y="12240"/>
                </a:lnTo>
                <a:lnTo>
                  <a:pt x="14391" y="12211"/>
                </a:lnTo>
                <a:lnTo>
                  <a:pt x="14383" y="12187"/>
                </a:lnTo>
                <a:lnTo>
                  <a:pt x="14377" y="12169"/>
                </a:lnTo>
                <a:lnTo>
                  <a:pt x="14374" y="12162"/>
                </a:lnTo>
                <a:lnTo>
                  <a:pt x="14382" y="12159"/>
                </a:lnTo>
                <a:lnTo>
                  <a:pt x="14388" y="12153"/>
                </a:lnTo>
                <a:lnTo>
                  <a:pt x="14396" y="12145"/>
                </a:lnTo>
                <a:lnTo>
                  <a:pt x="14403" y="12137"/>
                </a:lnTo>
                <a:lnTo>
                  <a:pt x="14411" y="12127"/>
                </a:lnTo>
                <a:lnTo>
                  <a:pt x="14419" y="12114"/>
                </a:lnTo>
                <a:lnTo>
                  <a:pt x="14426" y="12101"/>
                </a:lnTo>
                <a:lnTo>
                  <a:pt x="14434" y="12086"/>
                </a:lnTo>
                <a:lnTo>
                  <a:pt x="14469" y="12020"/>
                </a:lnTo>
                <a:lnTo>
                  <a:pt x="14510" y="11946"/>
                </a:lnTo>
                <a:lnTo>
                  <a:pt x="14530" y="11909"/>
                </a:lnTo>
                <a:lnTo>
                  <a:pt x="14554" y="11873"/>
                </a:lnTo>
                <a:lnTo>
                  <a:pt x="14565" y="11856"/>
                </a:lnTo>
                <a:lnTo>
                  <a:pt x="14578" y="11839"/>
                </a:lnTo>
                <a:lnTo>
                  <a:pt x="14591" y="11823"/>
                </a:lnTo>
                <a:lnTo>
                  <a:pt x="14604" y="11809"/>
                </a:lnTo>
                <a:lnTo>
                  <a:pt x="14618" y="11794"/>
                </a:lnTo>
                <a:lnTo>
                  <a:pt x="14632" y="11782"/>
                </a:lnTo>
                <a:lnTo>
                  <a:pt x="14646" y="11772"/>
                </a:lnTo>
                <a:lnTo>
                  <a:pt x="14662" y="11761"/>
                </a:lnTo>
                <a:lnTo>
                  <a:pt x="14677" y="11753"/>
                </a:lnTo>
                <a:lnTo>
                  <a:pt x="14692" y="11747"/>
                </a:lnTo>
                <a:lnTo>
                  <a:pt x="14709" y="11743"/>
                </a:lnTo>
                <a:lnTo>
                  <a:pt x="14727" y="11740"/>
                </a:lnTo>
                <a:lnTo>
                  <a:pt x="14733" y="11717"/>
                </a:lnTo>
                <a:lnTo>
                  <a:pt x="14740" y="11695"/>
                </a:lnTo>
                <a:lnTo>
                  <a:pt x="14749" y="11674"/>
                </a:lnTo>
                <a:lnTo>
                  <a:pt x="14759" y="11654"/>
                </a:lnTo>
                <a:lnTo>
                  <a:pt x="14770" y="11634"/>
                </a:lnTo>
                <a:lnTo>
                  <a:pt x="14782" y="11616"/>
                </a:lnTo>
                <a:lnTo>
                  <a:pt x="14796" y="11598"/>
                </a:lnTo>
                <a:lnTo>
                  <a:pt x="14809" y="11581"/>
                </a:lnTo>
                <a:lnTo>
                  <a:pt x="14824" y="11563"/>
                </a:lnTo>
                <a:lnTo>
                  <a:pt x="14838" y="11546"/>
                </a:lnTo>
                <a:lnTo>
                  <a:pt x="14854" y="11531"/>
                </a:lnTo>
                <a:lnTo>
                  <a:pt x="14870" y="11514"/>
                </a:lnTo>
                <a:lnTo>
                  <a:pt x="14901" y="11484"/>
                </a:lnTo>
                <a:lnTo>
                  <a:pt x="14933" y="11455"/>
                </a:lnTo>
                <a:lnTo>
                  <a:pt x="14956" y="11434"/>
                </a:lnTo>
                <a:lnTo>
                  <a:pt x="14990" y="11404"/>
                </a:lnTo>
                <a:lnTo>
                  <a:pt x="15031" y="11369"/>
                </a:lnTo>
                <a:lnTo>
                  <a:pt x="15077" y="11332"/>
                </a:lnTo>
                <a:lnTo>
                  <a:pt x="15122" y="11296"/>
                </a:lnTo>
                <a:lnTo>
                  <a:pt x="15163" y="11264"/>
                </a:lnTo>
                <a:lnTo>
                  <a:pt x="15181" y="11251"/>
                </a:lnTo>
                <a:lnTo>
                  <a:pt x="15196" y="11241"/>
                </a:lnTo>
                <a:lnTo>
                  <a:pt x="15210" y="11234"/>
                </a:lnTo>
                <a:lnTo>
                  <a:pt x="15219" y="11229"/>
                </a:lnTo>
                <a:lnTo>
                  <a:pt x="15223" y="11217"/>
                </a:lnTo>
                <a:lnTo>
                  <a:pt x="15232" y="11195"/>
                </a:lnTo>
                <a:lnTo>
                  <a:pt x="15246" y="11166"/>
                </a:lnTo>
                <a:lnTo>
                  <a:pt x="15260" y="11134"/>
                </a:lnTo>
                <a:lnTo>
                  <a:pt x="15276" y="11099"/>
                </a:lnTo>
                <a:lnTo>
                  <a:pt x="15291" y="11066"/>
                </a:lnTo>
                <a:lnTo>
                  <a:pt x="15305" y="11035"/>
                </a:lnTo>
                <a:lnTo>
                  <a:pt x="15315" y="11010"/>
                </a:lnTo>
                <a:lnTo>
                  <a:pt x="15327" y="10980"/>
                </a:lnTo>
                <a:lnTo>
                  <a:pt x="15339" y="10952"/>
                </a:lnTo>
                <a:lnTo>
                  <a:pt x="15349" y="10924"/>
                </a:lnTo>
                <a:lnTo>
                  <a:pt x="15359" y="10898"/>
                </a:lnTo>
                <a:lnTo>
                  <a:pt x="15370" y="10870"/>
                </a:lnTo>
                <a:lnTo>
                  <a:pt x="15379" y="10842"/>
                </a:lnTo>
                <a:lnTo>
                  <a:pt x="15390" y="10812"/>
                </a:lnTo>
                <a:lnTo>
                  <a:pt x="15401" y="10779"/>
                </a:lnTo>
                <a:lnTo>
                  <a:pt x="15417" y="10732"/>
                </a:lnTo>
                <a:lnTo>
                  <a:pt x="15439" y="10673"/>
                </a:lnTo>
                <a:lnTo>
                  <a:pt x="15463" y="10607"/>
                </a:lnTo>
                <a:lnTo>
                  <a:pt x="15488" y="10537"/>
                </a:lnTo>
                <a:lnTo>
                  <a:pt x="15510" y="10466"/>
                </a:lnTo>
                <a:lnTo>
                  <a:pt x="15531" y="10400"/>
                </a:lnTo>
                <a:lnTo>
                  <a:pt x="15539" y="10370"/>
                </a:lnTo>
                <a:lnTo>
                  <a:pt x="15545" y="10344"/>
                </a:lnTo>
                <a:lnTo>
                  <a:pt x="15550" y="10319"/>
                </a:lnTo>
                <a:lnTo>
                  <a:pt x="15553" y="10298"/>
                </a:lnTo>
                <a:lnTo>
                  <a:pt x="15533" y="10307"/>
                </a:lnTo>
                <a:lnTo>
                  <a:pt x="15511" y="10316"/>
                </a:lnTo>
                <a:lnTo>
                  <a:pt x="15491" y="10324"/>
                </a:lnTo>
                <a:lnTo>
                  <a:pt x="15469" y="10330"/>
                </a:lnTo>
                <a:lnTo>
                  <a:pt x="15446" y="10337"/>
                </a:lnTo>
                <a:lnTo>
                  <a:pt x="15423" y="10343"/>
                </a:lnTo>
                <a:lnTo>
                  <a:pt x="15401" y="10348"/>
                </a:lnTo>
                <a:lnTo>
                  <a:pt x="15378" y="10352"/>
                </a:lnTo>
                <a:lnTo>
                  <a:pt x="15354" y="10356"/>
                </a:lnTo>
                <a:lnTo>
                  <a:pt x="15331" y="10359"/>
                </a:lnTo>
                <a:lnTo>
                  <a:pt x="15307" y="10362"/>
                </a:lnTo>
                <a:lnTo>
                  <a:pt x="15283" y="10364"/>
                </a:lnTo>
                <a:lnTo>
                  <a:pt x="15234" y="10367"/>
                </a:lnTo>
                <a:lnTo>
                  <a:pt x="15184" y="10368"/>
                </a:lnTo>
                <a:lnTo>
                  <a:pt x="15172" y="10367"/>
                </a:lnTo>
                <a:lnTo>
                  <a:pt x="15163" y="10367"/>
                </a:lnTo>
                <a:lnTo>
                  <a:pt x="15157" y="10365"/>
                </a:lnTo>
                <a:lnTo>
                  <a:pt x="15152" y="10363"/>
                </a:lnTo>
                <a:lnTo>
                  <a:pt x="15139" y="10358"/>
                </a:lnTo>
                <a:lnTo>
                  <a:pt x="15113" y="10351"/>
                </a:lnTo>
                <a:lnTo>
                  <a:pt x="15078" y="10238"/>
                </a:lnTo>
                <a:lnTo>
                  <a:pt x="15060" y="10244"/>
                </a:lnTo>
                <a:lnTo>
                  <a:pt x="15064" y="10232"/>
                </a:lnTo>
                <a:lnTo>
                  <a:pt x="15067" y="10222"/>
                </a:lnTo>
                <a:lnTo>
                  <a:pt x="15071" y="10215"/>
                </a:lnTo>
                <a:lnTo>
                  <a:pt x="15075" y="10207"/>
                </a:lnTo>
                <a:lnTo>
                  <a:pt x="15081" y="10199"/>
                </a:lnTo>
                <a:lnTo>
                  <a:pt x="15086" y="10195"/>
                </a:lnTo>
                <a:lnTo>
                  <a:pt x="15090" y="10191"/>
                </a:lnTo>
                <a:lnTo>
                  <a:pt x="15093" y="10185"/>
                </a:lnTo>
                <a:lnTo>
                  <a:pt x="15095" y="10174"/>
                </a:lnTo>
                <a:lnTo>
                  <a:pt x="15095" y="10157"/>
                </a:lnTo>
                <a:lnTo>
                  <a:pt x="15095" y="10139"/>
                </a:lnTo>
                <a:lnTo>
                  <a:pt x="15095" y="10130"/>
                </a:lnTo>
                <a:lnTo>
                  <a:pt x="15094" y="10122"/>
                </a:lnTo>
                <a:lnTo>
                  <a:pt x="15092" y="10114"/>
                </a:lnTo>
                <a:lnTo>
                  <a:pt x="15090" y="10107"/>
                </a:lnTo>
                <a:lnTo>
                  <a:pt x="15087" y="10102"/>
                </a:lnTo>
                <a:lnTo>
                  <a:pt x="15084" y="10097"/>
                </a:lnTo>
                <a:lnTo>
                  <a:pt x="15080" y="10092"/>
                </a:lnTo>
                <a:lnTo>
                  <a:pt x="15076" y="10089"/>
                </a:lnTo>
                <a:lnTo>
                  <a:pt x="15065" y="10082"/>
                </a:lnTo>
                <a:lnTo>
                  <a:pt x="15053" y="10077"/>
                </a:lnTo>
                <a:lnTo>
                  <a:pt x="15039" y="10073"/>
                </a:lnTo>
                <a:lnTo>
                  <a:pt x="15025" y="10069"/>
                </a:lnTo>
                <a:lnTo>
                  <a:pt x="14929" y="9881"/>
                </a:lnTo>
                <a:lnTo>
                  <a:pt x="14917" y="9878"/>
                </a:lnTo>
                <a:lnTo>
                  <a:pt x="14905" y="9875"/>
                </a:lnTo>
                <a:lnTo>
                  <a:pt x="14894" y="9871"/>
                </a:lnTo>
                <a:lnTo>
                  <a:pt x="14885" y="9865"/>
                </a:lnTo>
                <a:lnTo>
                  <a:pt x="14874" y="9858"/>
                </a:lnTo>
                <a:lnTo>
                  <a:pt x="14866" y="9851"/>
                </a:lnTo>
                <a:lnTo>
                  <a:pt x="14857" y="9844"/>
                </a:lnTo>
                <a:lnTo>
                  <a:pt x="14849" y="9835"/>
                </a:lnTo>
                <a:lnTo>
                  <a:pt x="14842" y="9825"/>
                </a:lnTo>
                <a:lnTo>
                  <a:pt x="14835" y="9815"/>
                </a:lnTo>
                <a:lnTo>
                  <a:pt x="14829" y="9805"/>
                </a:lnTo>
                <a:lnTo>
                  <a:pt x="14823" y="9793"/>
                </a:lnTo>
                <a:lnTo>
                  <a:pt x="14817" y="9781"/>
                </a:lnTo>
                <a:lnTo>
                  <a:pt x="14812" y="9768"/>
                </a:lnTo>
                <a:lnTo>
                  <a:pt x="14808" y="9755"/>
                </a:lnTo>
                <a:lnTo>
                  <a:pt x="14804" y="9742"/>
                </a:lnTo>
                <a:lnTo>
                  <a:pt x="14797" y="9715"/>
                </a:lnTo>
                <a:lnTo>
                  <a:pt x="14792" y="9686"/>
                </a:lnTo>
                <a:lnTo>
                  <a:pt x="14786" y="9656"/>
                </a:lnTo>
                <a:lnTo>
                  <a:pt x="14783" y="9625"/>
                </a:lnTo>
                <a:lnTo>
                  <a:pt x="14781" y="9595"/>
                </a:lnTo>
                <a:lnTo>
                  <a:pt x="14780" y="9565"/>
                </a:lnTo>
                <a:lnTo>
                  <a:pt x="14779" y="9535"/>
                </a:lnTo>
                <a:lnTo>
                  <a:pt x="14779" y="9506"/>
                </a:lnTo>
                <a:lnTo>
                  <a:pt x="14771" y="9501"/>
                </a:lnTo>
                <a:lnTo>
                  <a:pt x="14762" y="9495"/>
                </a:lnTo>
                <a:lnTo>
                  <a:pt x="14751" y="9487"/>
                </a:lnTo>
                <a:lnTo>
                  <a:pt x="14741" y="9477"/>
                </a:lnTo>
                <a:lnTo>
                  <a:pt x="14730" y="9467"/>
                </a:lnTo>
                <a:lnTo>
                  <a:pt x="14718" y="9455"/>
                </a:lnTo>
                <a:lnTo>
                  <a:pt x="14706" y="9442"/>
                </a:lnTo>
                <a:lnTo>
                  <a:pt x="14696" y="9430"/>
                </a:lnTo>
                <a:lnTo>
                  <a:pt x="14684" y="9416"/>
                </a:lnTo>
                <a:lnTo>
                  <a:pt x="14674" y="9403"/>
                </a:lnTo>
                <a:lnTo>
                  <a:pt x="14665" y="9390"/>
                </a:lnTo>
                <a:lnTo>
                  <a:pt x="14656" y="9376"/>
                </a:lnTo>
                <a:lnTo>
                  <a:pt x="14649" y="9364"/>
                </a:lnTo>
                <a:lnTo>
                  <a:pt x="14644" y="9351"/>
                </a:lnTo>
                <a:lnTo>
                  <a:pt x="14640" y="9341"/>
                </a:lnTo>
                <a:lnTo>
                  <a:pt x="14638" y="9331"/>
                </a:lnTo>
                <a:lnTo>
                  <a:pt x="14625" y="8996"/>
                </a:lnTo>
                <a:lnTo>
                  <a:pt x="14611" y="8991"/>
                </a:lnTo>
                <a:lnTo>
                  <a:pt x="14597" y="8987"/>
                </a:lnTo>
                <a:lnTo>
                  <a:pt x="14585" y="8981"/>
                </a:lnTo>
                <a:lnTo>
                  <a:pt x="14575" y="8973"/>
                </a:lnTo>
                <a:lnTo>
                  <a:pt x="14565" y="8966"/>
                </a:lnTo>
                <a:lnTo>
                  <a:pt x="14557" y="8958"/>
                </a:lnTo>
                <a:lnTo>
                  <a:pt x="14549" y="8949"/>
                </a:lnTo>
                <a:lnTo>
                  <a:pt x="14543" y="8939"/>
                </a:lnTo>
                <a:lnTo>
                  <a:pt x="14537" y="8929"/>
                </a:lnTo>
                <a:lnTo>
                  <a:pt x="14531" y="8919"/>
                </a:lnTo>
                <a:lnTo>
                  <a:pt x="14527" y="8907"/>
                </a:lnTo>
                <a:lnTo>
                  <a:pt x="14523" y="8896"/>
                </a:lnTo>
                <a:lnTo>
                  <a:pt x="14516" y="8871"/>
                </a:lnTo>
                <a:lnTo>
                  <a:pt x="14511" y="8844"/>
                </a:lnTo>
                <a:lnTo>
                  <a:pt x="14501" y="8789"/>
                </a:lnTo>
                <a:lnTo>
                  <a:pt x="14490" y="8730"/>
                </a:lnTo>
                <a:lnTo>
                  <a:pt x="14487" y="8715"/>
                </a:lnTo>
                <a:lnTo>
                  <a:pt x="14482" y="8701"/>
                </a:lnTo>
                <a:lnTo>
                  <a:pt x="14477" y="8685"/>
                </a:lnTo>
                <a:lnTo>
                  <a:pt x="14472" y="8671"/>
                </a:lnTo>
                <a:lnTo>
                  <a:pt x="14465" y="8656"/>
                </a:lnTo>
                <a:lnTo>
                  <a:pt x="14458" y="8642"/>
                </a:lnTo>
                <a:lnTo>
                  <a:pt x="14449" y="8628"/>
                </a:lnTo>
                <a:lnTo>
                  <a:pt x="14441" y="8614"/>
                </a:lnTo>
                <a:lnTo>
                  <a:pt x="14434" y="8604"/>
                </a:lnTo>
                <a:lnTo>
                  <a:pt x="14426" y="8587"/>
                </a:lnTo>
                <a:lnTo>
                  <a:pt x="14415" y="8564"/>
                </a:lnTo>
                <a:lnTo>
                  <a:pt x="14403" y="8537"/>
                </a:lnTo>
                <a:lnTo>
                  <a:pt x="14375" y="8470"/>
                </a:lnTo>
                <a:lnTo>
                  <a:pt x="14346" y="8395"/>
                </a:lnTo>
                <a:lnTo>
                  <a:pt x="14317" y="8320"/>
                </a:lnTo>
                <a:lnTo>
                  <a:pt x="14293" y="8253"/>
                </a:lnTo>
                <a:lnTo>
                  <a:pt x="14283" y="8224"/>
                </a:lnTo>
                <a:lnTo>
                  <a:pt x="14275" y="8200"/>
                </a:lnTo>
                <a:lnTo>
                  <a:pt x="14270" y="8182"/>
                </a:lnTo>
                <a:lnTo>
                  <a:pt x="14269" y="8170"/>
                </a:lnTo>
                <a:lnTo>
                  <a:pt x="14278" y="8176"/>
                </a:lnTo>
                <a:lnTo>
                  <a:pt x="14288" y="8184"/>
                </a:lnTo>
                <a:lnTo>
                  <a:pt x="14295" y="8191"/>
                </a:lnTo>
                <a:lnTo>
                  <a:pt x="14302" y="8198"/>
                </a:lnTo>
                <a:lnTo>
                  <a:pt x="14314" y="8211"/>
                </a:lnTo>
                <a:lnTo>
                  <a:pt x="14322" y="8225"/>
                </a:lnTo>
                <a:lnTo>
                  <a:pt x="14328" y="8237"/>
                </a:lnTo>
                <a:lnTo>
                  <a:pt x="14333" y="8250"/>
                </a:lnTo>
                <a:lnTo>
                  <a:pt x="14336" y="8262"/>
                </a:lnTo>
                <a:lnTo>
                  <a:pt x="14339" y="8273"/>
                </a:lnTo>
                <a:lnTo>
                  <a:pt x="14343" y="8284"/>
                </a:lnTo>
                <a:lnTo>
                  <a:pt x="14348" y="8293"/>
                </a:lnTo>
                <a:lnTo>
                  <a:pt x="14350" y="8297"/>
                </a:lnTo>
                <a:lnTo>
                  <a:pt x="14354" y="8301"/>
                </a:lnTo>
                <a:lnTo>
                  <a:pt x="14357" y="8305"/>
                </a:lnTo>
                <a:lnTo>
                  <a:pt x="14361" y="8310"/>
                </a:lnTo>
                <a:lnTo>
                  <a:pt x="14366" y="8313"/>
                </a:lnTo>
                <a:lnTo>
                  <a:pt x="14372" y="8316"/>
                </a:lnTo>
                <a:lnTo>
                  <a:pt x="14379" y="8319"/>
                </a:lnTo>
                <a:lnTo>
                  <a:pt x="14386" y="8321"/>
                </a:lnTo>
                <a:lnTo>
                  <a:pt x="14395" y="8323"/>
                </a:lnTo>
                <a:lnTo>
                  <a:pt x="14404" y="8325"/>
                </a:lnTo>
                <a:lnTo>
                  <a:pt x="14415" y="8327"/>
                </a:lnTo>
                <a:lnTo>
                  <a:pt x="14427" y="8328"/>
                </a:lnTo>
                <a:lnTo>
                  <a:pt x="14447" y="8258"/>
                </a:lnTo>
                <a:lnTo>
                  <a:pt x="14464" y="8310"/>
                </a:lnTo>
                <a:lnTo>
                  <a:pt x="14515" y="8311"/>
                </a:lnTo>
                <a:lnTo>
                  <a:pt x="14523" y="8344"/>
                </a:lnTo>
                <a:lnTo>
                  <a:pt x="14533" y="8376"/>
                </a:lnTo>
                <a:lnTo>
                  <a:pt x="14545" y="8406"/>
                </a:lnTo>
                <a:lnTo>
                  <a:pt x="14557" y="8433"/>
                </a:lnTo>
                <a:lnTo>
                  <a:pt x="14564" y="8448"/>
                </a:lnTo>
                <a:lnTo>
                  <a:pt x="14572" y="8460"/>
                </a:lnTo>
                <a:lnTo>
                  <a:pt x="14579" y="8474"/>
                </a:lnTo>
                <a:lnTo>
                  <a:pt x="14587" y="8487"/>
                </a:lnTo>
                <a:lnTo>
                  <a:pt x="14605" y="8512"/>
                </a:lnTo>
                <a:lnTo>
                  <a:pt x="14623" y="8536"/>
                </a:lnTo>
                <a:lnTo>
                  <a:pt x="14637" y="8554"/>
                </a:lnTo>
                <a:lnTo>
                  <a:pt x="14649" y="8571"/>
                </a:lnTo>
                <a:lnTo>
                  <a:pt x="14658" y="8587"/>
                </a:lnTo>
                <a:lnTo>
                  <a:pt x="14667" y="8602"/>
                </a:lnTo>
                <a:lnTo>
                  <a:pt x="14673" y="8616"/>
                </a:lnTo>
                <a:lnTo>
                  <a:pt x="14678" y="8631"/>
                </a:lnTo>
                <a:lnTo>
                  <a:pt x="14683" y="8644"/>
                </a:lnTo>
                <a:lnTo>
                  <a:pt x="14687" y="8656"/>
                </a:lnTo>
                <a:lnTo>
                  <a:pt x="14695" y="8681"/>
                </a:lnTo>
                <a:lnTo>
                  <a:pt x="14705" y="8706"/>
                </a:lnTo>
                <a:lnTo>
                  <a:pt x="14711" y="8717"/>
                </a:lnTo>
                <a:lnTo>
                  <a:pt x="14718" y="8730"/>
                </a:lnTo>
                <a:lnTo>
                  <a:pt x="14728" y="8742"/>
                </a:lnTo>
                <a:lnTo>
                  <a:pt x="14739" y="8755"/>
                </a:lnTo>
                <a:lnTo>
                  <a:pt x="14753" y="8771"/>
                </a:lnTo>
                <a:lnTo>
                  <a:pt x="14766" y="8786"/>
                </a:lnTo>
                <a:lnTo>
                  <a:pt x="14777" y="8799"/>
                </a:lnTo>
                <a:lnTo>
                  <a:pt x="14785" y="8812"/>
                </a:lnTo>
                <a:lnTo>
                  <a:pt x="14794" y="8825"/>
                </a:lnTo>
                <a:lnTo>
                  <a:pt x="14799" y="8837"/>
                </a:lnTo>
                <a:lnTo>
                  <a:pt x="14804" y="8849"/>
                </a:lnTo>
                <a:lnTo>
                  <a:pt x="14807" y="8861"/>
                </a:lnTo>
                <a:lnTo>
                  <a:pt x="14810" y="8873"/>
                </a:lnTo>
                <a:lnTo>
                  <a:pt x="14811" y="8886"/>
                </a:lnTo>
                <a:lnTo>
                  <a:pt x="14812" y="8899"/>
                </a:lnTo>
                <a:lnTo>
                  <a:pt x="14812" y="8914"/>
                </a:lnTo>
                <a:lnTo>
                  <a:pt x="14811" y="8945"/>
                </a:lnTo>
                <a:lnTo>
                  <a:pt x="14808" y="8982"/>
                </a:lnTo>
                <a:lnTo>
                  <a:pt x="14808" y="9002"/>
                </a:lnTo>
                <a:lnTo>
                  <a:pt x="14807" y="9021"/>
                </a:lnTo>
                <a:lnTo>
                  <a:pt x="14808" y="9039"/>
                </a:lnTo>
                <a:lnTo>
                  <a:pt x="14809" y="9054"/>
                </a:lnTo>
                <a:lnTo>
                  <a:pt x="14812" y="9083"/>
                </a:lnTo>
                <a:lnTo>
                  <a:pt x="14817" y="9111"/>
                </a:lnTo>
                <a:lnTo>
                  <a:pt x="14823" y="9138"/>
                </a:lnTo>
                <a:lnTo>
                  <a:pt x="14827" y="9168"/>
                </a:lnTo>
                <a:lnTo>
                  <a:pt x="14829" y="9184"/>
                </a:lnTo>
                <a:lnTo>
                  <a:pt x="14831" y="9202"/>
                </a:lnTo>
                <a:lnTo>
                  <a:pt x="14831" y="9221"/>
                </a:lnTo>
                <a:lnTo>
                  <a:pt x="14832" y="9243"/>
                </a:lnTo>
                <a:lnTo>
                  <a:pt x="14869" y="9268"/>
                </a:lnTo>
                <a:lnTo>
                  <a:pt x="14903" y="9291"/>
                </a:lnTo>
                <a:lnTo>
                  <a:pt x="14919" y="9303"/>
                </a:lnTo>
                <a:lnTo>
                  <a:pt x="14933" y="9315"/>
                </a:lnTo>
                <a:lnTo>
                  <a:pt x="14946" y="9329"/>
                </a:lnTo>
                <a:lnTo>
                  <a:pt x="14959" y="9343"/>
                </a:lnTo>
                <a:lnTo>
                  <a:pt x="14970" y="9359"/>
                </a:lnTo>
                <a:lnTo>
                  <a:pt x="14980" y="9376"/>
                </a:lnTo>
                <a:lnTo>
                  <a:pt x="14988" y="9395"/>
                </a:lnTo>
                <a:lnTo>
                  <a:pt x="14995" y="9415"/>
                </a:lnTo>
                <a:lnTo>
                  <a:pt x="15000" y="9438"/>
                </a:lnTo>
                <a:lnTo>
                  <a:pt x="15004" y="9464"/>
                </a:lnTo>
                <a:lnTo>
                  <a:pt x="15006" y="9493"/>
                </a:lnTo>
                <a:lnTo>
                  <a:pt x="15007" y="9524"/>
                </a:lnTo>
                <a:lnTo>
                  <a:pt x="15020" y="9528"/>
                </a:lnTo>
                <a:lnTo>
                  <a:pt x="15031" y="9535"/>
                </a:lnTo>
                <a:lnTo>
                  <a:pt x="15040" y="9543"/>
                </a:lnTo>
                <a:lnTo>
                  <a:pt x="15050" y="9554"/>
                </a:lnTo>
                <a:lnTo>
                  <a:pt x="15058" y="9565"/>
                </a:lnTo>
                <a:lnTo>
                  <a:pt x="15066" y="9579"/>
                </a:lnTo>
                <a:lnTo>
                  <a:pt x="15072" y="9593"/>
                </a:lnTo>
                <a:lnTo>
                  <a:pt x="15079" y="9609"/>
                </a:lnTo>
                <a:lnTo>
                  <a:pt x="15084" y="9627"/>
                </a:lnTo>
                <a:lnTo>
                  <a:pt x="15089" y="9646"/>
                </a:lnTo>
                <a:lnTo>
                  <a:pt x="15093" y="9665"/>
                </a:lnTo>
                <a:lnTo>
                  <a:pt x="15096" y="9685"/>
                </a:lnTo>
                <a:lnTo>
                  <a:pt x="15102" y="9728"/>
                </a:lnTo>
                <a:lnTo>
                  <a:pt x="15107" y="9773"/>
                </a:lnTo>
                <a:lnTo>
                  <a:pt x="15113" y="9867"/>
                </a:lnTo>
                <a:lnTo>
                  <a:pt x="15116" y="9957"/>
                </a:lnTo>
                <a:lnTo>
                  <a:pt x="15118" y="10000"/>
                </a:lnTo>
                <a:lnTo>
                  <a:pt x="15121" y="10039"/>
                </a:lnTo>
                <a:lnTo>
                  <a:pt x="15123" y="10058"/>
                </a:lnTo>
                <a:lnTo>
                  <a:pt x="15125" y="10074"/>
                </a:lnTo>
                <a:lnTo>
                  <a:pt x="15128" y="10090"/>
                </a:lnTo>
                <a:lnTo>
                  <a:pt x="15131" y="10104"/>
                </a:lnTo>
                <a:lnTo>
                  <a:pt x="15237" y="10104"/>
                </a:lnTo>
                <a:lnTo>
                  <a:pt x="15248" y="10104"/>
                </a:lnTo>
                <a:lnTo>
                  <a:pt x="15257" y="10103"/>
                </a:lnTo>
                <a:lnTo>
                  <a:pt x="15264" y="10102"/>
                </a:lnTo>
                <a:lnTo>
                  <a:pt x="15270" y="10100"/>
                </a:lnTo>
                <a:lnTo>
                  <a:pt x="15273" y="10098"/>
                </a:lnTo>
                <a:lnTo>
                  <a:pt x="15276" y="10095"/>
                </a:lnTo>
                <a:lnTo>
                  <a:pt x="15278" y="10092"/>
                </a:lnTo>
                <a:lnTo>
                  <a:pt x="15279" y="10089"/>
                </a:lnTo>
                <a:lnTo>
                  <a:pt x="15282" y="10080"/>
                </a:lnTo>
                <a:lnTo>
                  <a:pt x="15288" y="10070"/>
                </a:lnTo>
                <a:lnTo>
                  <a:pt x="15293" y="10065"/>
                </a:lnTo>
                <a:lnTo>
                  <a:pt x="15301" y="10060"/>
                </a:lnTo>
                <a:lnTo>
                  <a:pt x="15310" y="10054"/>
                </a:lnTo>
                <a:lnTo>
                  <a:pt x="15321" y="10048"/>
                </a:lnTo>
                <a:lnTo>
                  <a:pt x="15333" y="10044"/>
                </a:lnTo>
                <a:lnTo>
                  <a:pt x="15345" y="10041"/>
                </a:lnTo>
                <a:lnTo>
                  <a:pt x="15359" y="10040"/>
                </a:lnTo>
                <a:lnTo>
                  <a:pt x="15375" y="10038"/>
                </a:lnTo>
                <a:lnTo>
                  <a:pt x="15390" y="10037"/>
                </a:lnTo>
                <a:lnTo>
                  <a:pt x="15407" y="10035"/>
                </a:lnTo>
                <a:lnTo>
                  <a:pt x="15423" y="10032"/>
                </a:lnTo>
                <a:lnTo>
                  <a:pt x="15441" y="10028"/>
                </a:lnTo>
                <a:lnTo>
                  <a:pt x="15452" y="10022"/>
                </a:lnTo>
                <a:lnTo>
                  <a:pt x="15474" y="10013"/>
                </a:lnTo>
                <a:lnTo>
                  <a:pt x="15502" y="10002"/>
                </a:lnTo>
                <a:lnTo>
                  <a:pt x="15534" y="9987"/>
                </a:lnTo>
                <a:lnTo>
                  <a:pt x="15565" y="9973"/>
                </a:lnTo>
                <a:lnTo>
                  <a:pt x="15593" y="9961"/>
                </a:lnTo>
                <a:lnTo>
                  <a:pt x="15613" y="9951"/>
                </a:lnTo>
                <a:lnTo>
                  <a:pt x="15624" y="9946"/>
                </a:lnTo>
                <a:lnTo>
                  <a:pt x="15633" y="9923"/>
                </a:lnTo>
                <a:lnTo>
                  <a:pt x="15642" y="9898"/>
                </a:lnTo>
                <a:lnTo>
                  <a:pt x="15652" y="9869"/>
                </a:lnTo>
                <a:lnTo>
                  <a:pt x="15662" y="9837"/>
                </a:lnTo>
                <a:lnTo>
                  <a:pt x="15671" y="9802"/>
                </a:lnTo>
                <a:lnTo>
                  <a:pt x="15680" y="9764"/>
                </a:lnTo>
                <a:lnTo>
                  <a:pt x="15689" y="9724"/>
                </a:lnTo>
                <a:lnTo>
                  <a:pt x="15698" y="9682"/>
                </a:lnTo>
                <a:lnTo>
                  <a:pt x="15715" y="9590"/>
                </a:lnTo>
                <a:lnTo>
                  <a:pt x="15730" y="9493"/>
                </a:lnTo>
                <a:lnTo>
                  <a:pt x="15746" y="9391"/>
                </a:lnTo>
                <a:lnTo>
                  <a:pt x="15759" y="9284"/>
                </a:lnTo>
                <a:lnTo>
                  <a:pt x="15771" y="9177"/>
                </a:lnTo>
                <a:lnTo>
                  <a:pt x="15783" y="9071"/>
                </a:lnTo>
                <a:lnTo>
                  <a:pt x="15793" y="8964"/>
                </a:lnTo>
                <a:lnTo>
                  <a:pt x="15801" y="8862"/>
                </a:lnTo>
                <a:lnTo>
                  <a:pt x="15808" y="8766"/>
                </a:lnTo>
                <a:lnTo>
                  <a:pt x="15813" y="8675"/>
                </a:lnTo>
                <a:lnTo>
                  <a:pt x="15816" y="8593"/>
                </a:lnTo>
                <a:lnTo>
                  <a:pt x="15817" y="8521"/>
                </a:lnTo>
                <a:lnTo>
                  <a:pt x="15804" y="8513"/>
                </a:lnTo>
                <a:lnTo>
                  <a:pt x="15793" y="8504"/>
                </a:lnTo>
                <a:lnTo>
                  <a:pt x="15782" y="8493"/>
                </a:lnTo>
                <a:lnTo>
                  <a:pt x="15770" y="8483"/>
                </a:lnTo>
                <a:lnTo>
                  <a:pt x="15760" y="8473"/>
                </a:lnTo>
                <a:lnTo>
                  <a:pt x="15751" y="8461"/>
                </a:lnTo>
                <a:lnTo>
                  <a:pt x="15741" y="8450"/>
                </a:lnTo>
                <a:lnTo>
                  <a:pt x="15732" y="8438"/>
                </a:lnTo>
                <a:lnTo>
                  <a:pt x="15724" y="8425"/>
                </a:lnTo>
                <a:lnTo>
                  <a:pt x="15716" y="8412"/>
                </a:lnTo>
                <a:lnTo>
                  <a:pt x="15708" y="8398"/>
                </a:lnTo>
                <a:lnTo>
                  <a:pt x="15701" y="8385"/>
                </a:lnTo>
                <a:lnTo>
                  <a:pt x="15695" y="8370"/>
                </a:lnTo>
                <a:lnTo>
                  <a:pt x="15688" y="8356"/>
                </a:lnTo>
                <a:lnTo>
                  <a:pt x="15683" y="8342"/>
                </a:lnTo>
                <a:lnTo>
                  <a:pt x="15677" y="8326"/>
                </a:lnTo>
                <a:lnTo>
                  <a:pt x="15667" y="8296"/>
                </a:lnTo>
                <a:lnTo>
                  <a:pt x="15660" y="8264"/>
                </a:lnTo>
                <a:lnTo>
                  <a:pt x="15653" y="8232"/>
                </a:lnTo>
                <a:lnTo>
                  <a:pt x="15648" y="8199"/>
                </a:lnTo>
                <a:lnTo>
                  <a:pt x="15644" y="8165"/>
                </a:lnTo>
                <a:lnTo>
                  <a:pt x="15641" y="8132"/>
                </a:lnTo>
                <a:lnTo>
                  <a:pt x="15640" y="8098"/>
                </a:lnTo>
                <a:lnTo>
                  <a:pt x="15641" y="8064"/>
                </a:lnTo>
                <a:lnTo>
                  <a:pt x="15817" y="8099"/>
                </a:lnTo>
                <a:lnTo>
                  <a:pt x="15768" y="7251"/>
                </a:lnTo>
                <a:lnTo>
                  <a:pt x="15688" y="7185"/>
                </a:lnTo>
                <a:lnTo>
                  <a:pt x="15694" y="6921"/>
                </a:lnTo>
                <a:lnTo>
                  <a:pt x="15692" y="6890"/>
                </a:lnTo>
                <a:lnTo>
                  <a:pt x="15689" y="6855"/>
                </a:lnTo>
                <a:lnTo>
                  <a:pt x="15683" y="6818"/>
                </a:lnTo>
                <a:lnTo>
                  <a:pt x="15676" y="6779"/>
                </a:lnTo>
                <a:lnTo>
                  <a:pt x="15668" y="6742"/>
                </a:lnTo>
                <a:lnTo>
                  <a:pt x="15659" y="6708"/>
                </a:lnTo>
                <a:lnTo>
                  <a:pt x="15655" y="6694"/>
                </a:lnTo>
                <a:lnTo>
                  <a:pt x="15650" y="6679"/>
                </a:lnTo>
                <a:lnTo>
                  <a:pt x="15645" y="6668"/>
                </a:lnTo>
                <a:lnTo>
                  <a:pt x="15641" y="6658"/>
                </a:lnTo>
                <a:lnTo>
                  <a:pt x="15506" y="6425"/>
                </a:lnTo>
                <a:lnTo>
                  <a:pt x="15520" y="6359"/>
                </a:lnTo>
                <a:lnTo>
                  <a:pt x="15447" y="6358"/>
                </a:lnTo>
                <a:lnTo>
                  <a:pt x="15447" y="6253"/>
                </a:lnTo>
                <a:lnTo>
                  <a:pt x="15447" y="6241"/>
                </a:lnTo>
                <a:lnTo>
                  <a:pt x="15448" y="6231"/>
                </a:lnTo>
                <a:lnTo>
                  <a:pt x="15450" y="6221"/>
                </a:lnTo>
                <a:lnTo>
                  <a:pt x="15452" y="6210"/>
                </a:lnTo>
                <a:lnTo>
                  <a:pt x="15458" y="6192"/>
                </a:lnTo>
                <a:lnTo>
                  <a:pt x="15465" y="6173"/>
                </a:lnTo>
                <a:lnTo>
                  <a:pt x="15472" y="6157"/>
                </a:lnTo>
                <a:lnTo>
                  <a:pt x="15481" y="6141"/>
                </a:lnTo>
                <a:lnTo>
                  <a:pt x="15491" y="6126"/>
                </a:lnTo>
                <a:lnTo>
                  <a:pt x="15500" y="6112"/>
                </a:lnTo>
                <a:lnTo>
                  <a:pt x="15498" y="6090"/>
                </a:lnTo>
                <a:lnTo>
                  <a:pt x="15494" y="6066"/>
                </a:lnTo>
                <a:lnTo>
                  <a:pt x="15488" y="6039"/>
                </a:lnTo>
                <a:lnTo>
                  <a:pt x="15481" y="6011"/>
                </a:lnTo>
                <a:lnTo>
                  <a:pt x="15472" y="5981"/>
                </a:lnTo>
                <a:lnTo>
                  <a:pt x="15463" y="5949"/>
                </a:lnTo>
                <a:lnTo>
                  <a:pt x="15452" y="5915"/>
                </a:lnTo>
                <a:lnTo>
                  <a:pt x="15441" y="5880"/>
                </a:lnTo>
                <a:lnTo>
                  <a:pt x="15414" y="5808"/>
                </a:lnTo>
                <a:lnTo>
                  <a:pt x="15385" y="5730"/>
                </a:lnTo>
                <a:lnTo>
                  <a:pt x="15353" y="5651"/>
                </a:lnTo>
                <a:lnTo>
                  <a:pt x="15320" y="5570"/>
                </a:lnTo>
                <a:lnTo>
                  <a:pt x="15287" y="5490"/>
                </a:lnTo>
                <a:lnTo>
                  <a:pt x="15253" y="5410"/>
                </a:lnTo>
                <a:lnTo>
                  <a:pt x="15219" y="5334"/>
                </a:lnTo>
                <a:lnTo>
                  <a:pt x="15188" y="5261"/>
                </a:lnTo>
                <a:lnTo>
                  <a:pt x="15158" y="5192"/>
                </a:lnTo>
                <a:lnTo>
                  <a:pt x="15131" y="5129"/>
                </a:lnTo>
                <a:lnTo>
                  <a:pt x="15108" y="5075"/>
                </a:lnTo>
                <a:lnTo>
                  <a:pt x="15089" y="5028"/>
                </a:lnTo>
                <a:lnTo>
                  <a:pt x="15065" y="4974"/>
                </a:lnTo>
                <a:lnTo>
                  <a:pt x="15038" y="4916"/>
                </a:lnTo>
                <a:lnTo>
                  <a:pt x="15009" y="4856"/>
                </a:lnTo>
                <a:lnTo>
                  <a:pt x="14977" y="4793"/>
                </a:lnTo>
                <a:lnTo>
                  <a:pt x="14943" y="4730"/>
                </a:lnTo>
                <a:lnTo>
                  <a:pt x="14907" y="4666"/>
                </a:lnTo>
                <a:lnTo>
                  <a:pt x="14870" y="4601"/>
                </a:lnTo>
                <a:lnTo>
                  <a:pt x="14832" y="4536"/>
                </a:lnTo>
                <a:lnTo>
                  <a:pt x="14793" y="4471"/>
                </a:lnTo>
                <a:lnTo>
                  <a:pt x="14754" y="4408"/>
                </a:lnTo>
                <a:lnTo>
                  <a:pt x="14715" y="4345"/>
                </a:lnTo>
                <a:lnTo>
                  <a:pt x="14677" y="4284"/>
                </a:lnTo>
                <a:lnTo>
                  <a:pt x="14639" y="4226"/>
                </a:lnTo>
                <a:lnTo>
                  <a:pt x="14603" y="4170"/>
                </a:lnTo>
                <a:lnTo>
                  <a:pt x="14569" y="4118"/>
                </a:lnTo>
                <a:lnTo>
                  <a:pt x="14537" y="4068"/>
                </a:lnTo>
                <a:lnTo>
                  <a:pt x="14497" y="4010"/>
                </a:lnTo>
                <a:lnTo>
                  <a:pt x="14457" y="3954"/>
                </a:lnTo>
                <a:lnTo>
                  <a:pt x="14418" y="3900"/>
                </a:lnTo>
                <a:lnTo>
                  <a:pt x="14378" y="3846"/>
                </a:lnTo>
                <a:lnTo>
                  <a:pt x="14337" y="3792"/>
                </a:lnTo>
                <a:lnTo>
                  <a:pt x="14297" y="3740"/>
                </a:lnTo>
                <a:lnTo>
                  <a:pt x="14256" y="3686"/>
                </a:lnTo>
                <a:lnTo>
                  <a:pt x="14215" y="3632"/>
                </a:lnTo>
                <a:lnTo>
                  <a:pt x="14204" y="3618"/>
                </a:lnTo>
                <a:lnTo>
                  <a:pt x="14193" y="3603"/>
                </a:lnTo>
                <a:lnTo>
                  <a:pt x="14181" y="3591"/>
                </a:lnTo>
                <a:lnTo>
                  <a:pt x="14169" y="3578"/>
                </a:lnTo>
                <a:lnTo>
                  <a:pt x="14145" y="3554"/>
                </a:lnTo>
                <a:lnTo>
                  <a:pt x="14122" y="3531"/>
                </a:lnTo>
                <a:lnTo>
                  <a:pt x="14099" y="3508"/>
                </a:lnTo>
                <a:lnTo>
                  <a:pt x="14078" y="3486"/>
                </a:lnTo>
                <a:lnTo>
                  <a:pt x="14069" y="3473"/>
                </a:lnTo>
                <a:lnTo>
                  <a:pt x="14061" y="3461"/>
                </a:lnTo>
                <a:lnTo>
                  <a:pt x="14052" y="3448"/>
                </a:lnTo>
                <a:lnTo>
                  <a:pt x="14045" y="3433"/>
                </a:lnTo>
                <a:lnTo>
                  <a:pt x="14038" y="3420"/>
                </a:lnTo>
                <a:lnTo>
                  <a:pt x="14031" y="3405"/>
                </a:lnTo>
                <a:lnTo>
                  <a:pt x="14021" y="3391"/>
                </a:lnTo>
                <a:lnTo>
                  <a:pt x="14011" y="3376"/>
                </a:lnTo>
                <a:lnTo>
                  <a:pt x="13989" y="3348"/>
                </a:lnTo>
                <a:lnTo>
                  <a:pt x="13967" y="3321"/>
                </a:lnTo>
                <a:lnTo>
                  <a:pt x="13941" y="3294"/>
                </a:lnTo>
                <a:lnTo>
                  <a:pt x="13916" y="3268"/>
                </a:lnTo>
                <a:lnTo>
                  <a:pt x="13891" y="3245"/>
                </a:lnTo>
                <a:lnTo>
                  <a:pt x="13869" y="3223"/>
                </a:lnTo>
                <a:lnTo>
                  <a:pt x="13824" y="3182"/>
                </a:lnTo>
                <a:lnTo>
                  <a:pt x="13780" y="3138"/>
                </a:lnTo>
                <a:lnTo>
                  <a:pt x="13734" y="3090"/>
                </a:lnTo>
                <a:lnTo>
                  <a:pt x="13688" y="3041"/>
                </a:lnTo>
                <a:lnTo>
                  <a:pt x="13641" y="2990"/>
                </a:lnTo>
                <a:lnTo>
                  <a:pt x="13594" y="2937"/>
                </a:lnTo>
                <a:lnTo>
                  <a:pt x="13545" y="2885"/>
                </a:lnTo>
                <a:lnTo>
                  <a:pt x="13497" y="2832"/>
                </a:lnTo>
                <a:lnTo>
                  <a:pt x="13447" y="2781"/>
                </a:lnTo>
                <a:lnTo>
                  <a:pt x="13397" y="2731"/>
                </a:lnTo>
                <a:lnTo>
                  <a:pt x="13346" y="2682"/>
                </a:lnTo>
                <a:lnTo>
                  <a:pt x="13296" y="2636"/>
                </a:lnTo>
                <a:lnTo>
                  <a:pt x="13271" y="2614"/>
                </a:lnTo>
                <a:lnTo>
                  <a:pt x="13245" y="2594"/>
                </a:lnTo>
                <a:lnTo>
                  <a:pt x="13219" y="2573"/>
                </a:lnTo>
                <a:lnTo>
                  <a:pt x="13193" y="2554"/>
                </a:lnTo>
                <a:lnTo>
                  <a:pt x="13167" y="2536"/>
                </a:lnTo>
                <a:lnTo>
                  <a:pt x="13142" y="2519"/>
                </a:lnTo>
                <a:lnTo>
                  <a:pt x="13116" y="2504"/>
                </a:lnTo>
                <a:lnTo>
                  <a:pt x="13090" y="2489"/>
                </a:lnTo>
                <a:lnTo>
                  <a:pt x="13090" y="2560"/>
                </a:lnTo>
                <a:lnTo>
                  <a:pt x="13055" y="2560"/>
                </a:lnTo>
                <a:lnTo>
                  <a:pt x="13055" y="2472"/>
                </a:lnTo>
                <a:lnTo>
                  <a:pt x="13054" y="2463"/>
                </a:lnTo>
                <a:lnTo>
                  <a:pt x="13053" y="2454"/>
                </a:lnTo>
                <a:lnTo>
                  <a:pt x="13051" y="2447"/>
                </a:lnTo>
                <a:lnTo>
                  <a:pt x="13048" y="2440"/>
                </a:lnTo>
                <a:lnTo>
                  <a:pt x="13045" y="2434"/>
                </a:lnTo>
                <a:lnTo>
                  <a:pt x="13040" y="2427"/>
                </a:lnTo>
                <a:lnTo>
                  <a:pt x="13035" y="2421"/>
                </a:lnTo>
                <a:lnTo>
                  <a:pt x="13031" y="2416"/>
                </a:lnTo>
                <a:lnTo>
                  <a:pt x="13020" y="2407"/>
                </a:lnTo>
                <a:lnTo>
                  <a:pt x="13008" y="2398"/>
                </a:lnTo>
                <a:lnTo>
                  <a:pt x="12996" y="2391"/>
                </a:lnTo>
                <a:lnTo>
                  <a:pt x="12985" y="2383"/>
                </a:lnTo>
                <a:lnTo>
                  <a:pt x="12985" y="2454"/>
                </a:lnTo>
                <a:lnTo>
                  <a:pt x="12933" y="2433"/>
                </a:lnTo>
                <a:lnTo>
                  <a:pt x="12865" y="2510"/>
                </a:lnTo>
                <a:lnTo>
                  <a:pt x="12744" y="2427"/>
                </a:lnTo>
                <a:lnTo>
                  <a:pt x="12733" y="2441"/>
                </a:lnTo>
                <a:lnTo>
                  <a:pt x="12799" y="2517"/>
                </a:lnTo>
                <a:lnTo>
                  <a:pt x="12792" y="2541"/>
                </a:lnTo>
                <a:lnTo>
                  <a:pt x="12581" y="2547"/>
                </a:lnTo>
                <a:lnTo>
                  <a:pt x="12577" y="2524"/>
                </a:lnTo>
                <a:lnTo>
                  <a:pt x="12600" y="2629"/>
                </a:lnTo>
                <a:lnTo>
                  <a:pt x="12527" y="2630"/>
                </a:lnTo>
                <a:lnTo>
                  <a:pt x="12505" y="2770"/>
                </a:lnTo>
                <a:lnTo>
                  <a:pt x="12429" y="2808"/>
                </a:lnTo>
                <a:lnTo>
                  <a:pt x="12440" y="2824"/>
                </a:lnTo>
                <a:lnTo>
                  <a:pt x="12526" y="2802"/>
                </a:lnTo>
                <a:lnTo>
                  <a:pt x="12467" y="2868"/>
                </a:lnTo>
                <a:lnTo>
                  <a:pt x="12423" y="2838"/>
                </a:lnTo>
                <a:lnTo>
                  <a:pt x="12454" y="2948"/>
                </a:lnTo>
                <a:lnTo>
                  <a:pt x="12439" y="2936"/>
                </a:lnTo>
                <a:lnTo>
                  <a:pt x="12378" y="3047"/>
                </a:lnTo>
                <a:lnTo>
                  <a:pt x="12282" y="3089"/>
                </a:lnTo>
                <a:lnTo>
                  <a:pt x="12286" y="3096"/>
                </a:lnTo>
                <a:lnTo>
                  <a:pt x="12289" y="3102"/>
                </a:lnTo>
                <a:lnTo>
                  <a:pt x="12291" y="3105"/>
                </a:lnTo>
                <a:lnTo>
                  <a:pt x="12294" y="3107"/>
                </a:lnTo>
                <a:lnTo>
                  <a:pt x="12297" y="3107"/>
                </a:lnTo>
                <a:lnTo>
                  <a:pt x="12298" y="3106"/>
                </a:lnTo>
                <a:lnTo>
                  <a:pt x="12299" y="3106"/>
                </a:lnTo>
                <a:lnTo>
                  <a:pt x="12299" y="3110"/>
                </a:lnTo>
                <a:lnTo>
                  <a:pt x="12298" y="3120"/>
                </a:lnTo>
                <a:lnTo>
                  <a:pt x="12298" y="3140"/>
                </a:lnTo>
                <a:lnTo>
                  <a:pt x="12298" y="3192"/>
                </a:lnTo>
                <a:lnTo>
                  <a:pt x="12177" y="3281"/>
                </a:lnTo>
                <a:lnTo>
                  <a:pt x="12193" y="3298"/>
                </a:lnTo>
                <a:lnTo>
                  <a:pt x="12186" y="3299"/>
                </a:lnTo>
                <a:lnTo>
                  <a:pt x="12178" y="3301"/>
                </a:lnTo>
                <a:lnTo>
                  <a:pt x="12171" y="3303"/>
                </a:lnTo>
                <a:lnTo>
                  <a:pt x="12164" y="3306"/>
                </a:lnTo>
                <a:lnTo>
                  <a:pt x="12149" y="3313"/>
                </a:lnTo>
                <a:lnTo>
                  <a:pt x="12136" y="3323"/>
                </a:lnTo>
                <a:lnTo>
                  <a:pt x="12123" y="3334"/>
                </a:lnTo>
                <a:lnTo>
                  <a:pt x="12109" y="3346"/>
                </a:lnTo>
                <a:lnTo>
                  <a:pt x="12097" y="3360"/>
                </a:lnTo>
                <a:lnTo>
                  <a:pt x="12084" y="3374"/>
                </a:lnTo>
                <a:lnTo>
                  <a:pt x="12073" y="3390"/>
                </a:lnTo>
                <a:lnTo>
                  <a:pt x="12062" y="3405"/>
                </a:lnTo>
                <a:lnTo>
                  <a:pt x="12052" y="3421"/>
                </a:lnTo>
                <a:lnTo>
                  <a:pt x="12043" y="3436"/>
                </a:lnTo>
                <a:lnTo>
                  <a:pt x="12035" y="3451"/>
                </a:lnTo>
                <a:lnTo>
                  <a:pt x="12028" y="3465"/>
                </a:lnTo>
                <a:lnTo>
                  <a:pt x="12021" y="3480"/>
                </a:lnTo>
                <a:lnTo>
                  <a:pt x="12017" y="3492"/>
                </a:lnTo>
                <a:lnTo>
                  <a:pt x="12106" y="3459"/>
                </a:lnTo>
                <a:lnTo>
                  <a:pt x="12085" y="3526"/>
                </a:lnTo>
                <a:lnTo>
                  <a:pt x="11928" y="3492"/>
                </a:lnTo>
                <a:lnTo>
                  <a:pt x="11927" y="3506"/>
                </a:lnTo>
                <a:lnTo>
                  <a:pt x="11925" y="3520"/>
                </a:lnTo>
                <a:lnTo>
                  <a:pt x="11922" y="3531"/>
                </a:lnTo>
                <a:lnTo>
                  <a:pt x="11919" y="3541"/>
                </a:lnTo>
                <a:lnTo>
                  <a:pt x="11914" y="3552"/>
                </a:lnTo>
                <a:lnTo>
                  <a:pt x="11909" y="3560"/>
                </a:lnTo>
                <a:lnTo>
                  <a:pt x="11904" y="3567"/>
                </a:lnTo>
                <a:lnTo>
                  <a:pt x="11896" y="3573"/>
                </a:lnTo>
                <a:lnTo>
                  <a:pt x="11889" y="3580"/>
                </a:lnTo>
                <a:lnTo>
                  <a:pt x="11880" y="3584"/>
                </a:lnTo>
                <a:lnTo>
                  <a:pt x="11871" y="3588"/>
                </a:lnTo>
                <a:lnTo>
                  <a:pt x="11860" y="3591"/>
                </a:lnTo>
                <a:lnTo>
                  <a:pt x="11848" y="3593"/>
                </a:lnTo>
                <a:lnTo>
                  <a:pt x="11836" y="3595"/>
                </a:lnTo>
                <a:lnTo>
                  <a:pt x="11821" y="3596"/>
                </a:lnTo>
                <a:lnTo>
                  <a:pt x="11806" y="3597"/>
                </a:lnTo>
                <a:lnTo>
                  <a:pt x="11827" y="3666"/>
                </a:lnTo>
                <a:lnTo>
                  <a:pt x="11735" y="3667"/>
                </a:lnTo>
                <a:lnTo>
                  <a:pt x="11735" y="3703"/>
                </a:lnTo>
                <a:lnTo>
                  <a:pt x="11790" y="3711"/>
                </a:lnTo>
                <a:lnTo>
                  <a:pt x="11765" y="3723"/>
                </a:lnTo>
                <a:lnTo>
                  <a:pt x="11748" y="3731"/>
                </a:lnTo>
                <a:lnTo>
                  <a:pt x="11738" y="3735"/>
                </a:lnTo>
                <a:lnTo>
                  <a:pt x="11728" y="3737"/>
                </a:lnTo>
                <a:lnTo>
                  <a:pt x="11716" y="3738"/>
                </a:lnTo>
                <a:lnTo>
                  <a:pt x="11700" y="3738"/>
                </a:lnTo>
                <a:lnTo>
                  <a:pt x="11648" y="3738"/>
                </a:lnTo>
                <a:lnTo>
                  <a:pt x="11684" y="3789"/>
                </a:lnTo>
                <a:lnTo>
                  <a:pt x="11611" y="3805"/>
                </a:lnTo>
                <a:lnTo>
                  <a:pt x="11633" y="3877"/>
                </a:lnTo>
                <a:lnTo>
                  <a:pt x="11806" y="3859"/>
                </a:lnTo>
                <a:lnTo>
                  <a:pt x="11806" y="3896"/>
                </a:lnTo>
                <a:lnTo>
                  <a:pt x="11665" y="3896"/>
                </a:lnTo>
                <a:lnTo>
                  <a:pt x="11647" y="3983"/>
                </a:lnTo>
                <a:lnTo>
                  <a:pt x="11700" y="3983"/>
                </a:lnTo>
                <a:lnTo>
                  <a:pt x="11717" y="4037"/>
                </a:lnTo>
                <a:lnTo>
                  <a:pt x="11768" y="3999"/>
                </a:lnTo>
                <a:lnTo>
                  <a:pt x="11784" y="4011"/>
                </a:lnTo>
                <a:lnTo>
                  <a:pt x="11678" y="4157"/>
                </a:lnTo>
                <a:lnTo>
                  <a:pt x="11753" y="4160"/>
                </a:lnTo>
                <a:lnTo>
                  <a:pt x="11737" y="4283"/>
                </a:lnTo>
                <a:lnTo>
                  <a:pt x="11756" y="4334"/>
                </a:lnTo>
                <a:lnTo>
                  <a:pt x="11806" y="4335"/>
                </a:lnTo>
                <a:lnTo>
                  <a:pt x="11851" y="4338"/>
                </a:lnTo>
                <a:lnTo>
                  <a:pt x="11873" y="4339"/>
                </a:lnTo>
                <a:lnTo>
                  <a:pt x="11893" y="4338"/>
                </a:lnTo>
                <a:lnTo>
                  <a:pt x="11913" y="4337"/>
                </a:lnTo>
                <a:lnTo>
                  <a:pt x="11933" y="4334"/>
                </a:lnTo>
                <a:lnTo>
                  <a:pt x="11950" y="4331"/>
                </a:lnTo>
                <a:lnTo>
                  <a:pt x="11968" y="4326"/>
                </a:lnTo>
                <a:lnTo>
                  <a:pt x="11976" y="4323"/>
                </a:lnTo>
                <a:lnTo>
                  <a:pt x="11983" y="4319"/>
                </a:lnTo>
                <a:lnTo>
                  <a:pt x="11991" y="4315"/>
                </a:lnTo>
                <a:lnTo>
                  <a:pt x="11999" y="4310"/>
                </a:lnTo>
                <a:lnTo>
                  <a:pt x="12007" y="4304"/>
                </a:lnTo>
                <a:lnTo>
                  <a:pt x="12013" y="4298"/>
                </a:lnTo>
                <a:lnTo>
                  <a:pt x="12020" y="4292"/>
                </a:lnTo>
                <a:lnTo>
                  <a:pt x="12028" y="4285"/>
                </a:lnTo>
                <a:lnTo>
                  <a:pt x="12034" y="4277"/>
                </a:lnTo>
                <a:lnTo>
                  <a:pt x="12040" y="4267"/>
                </a:lnTo>
                <a:lnTo>
                  <a:pt x="12046" y="4258"/>
                </a:lnTo>
                <a:lnTo>
                  <a:pt x="12052" y="4248"/>
                </a:lnTo>
                <a:lnTo>
                  <a:pt x="12192" y="4208"/>
                </a:lnTo>
                <a:lnTo>
                  <a:pt x="12193" y="4300"/>
                </a:lnTo>
                <a:lnTo>
                  <a:pt x="12228" y="4300"/>
                </a:lnTo>
                <a:lnTo>
                  <a:pt x="12228" y="4371"/>
                </a:lnTo>
                <a:lnTo>
                  <a:pt x="12229" y="4379"/>
                </a:lnTo>
                <a:lnTo>
                  <a:pt x="12233" y="4389"/>
                </a:lnTo>
                <a:lnTo>
                  <a:pt x="12238" y="4399"/>
                </a:lnTo>
                <a:lnTo>
                  <a:pt x="12245" y="4412"/>
                </a:lnTo>
                <a:lnTo>
                  <a:pt x="12255" y="4424"/>
                </a:lnTo>
                <a:lnTo>
                  <a:pt x="12264" y="4438"/>
                </a:lnTo>
                <a:lnTo>
                  <a:pt x="12275" y="4452"/>
                </a:lnTo>
                <a:lnTo>
                  <a:pt x="12287" y="4466"/>
                </a:lnTo>
                <a:lnTo>
                  <a:pt x="12310" y="4492"/>
                </a:lnTo>
                <a:lnTo>
                  <a:pt x="12333" y="4516"/>
                </a:lnTo>
                <a:lnTo>
                  <a:pt x="12354" y="4535"/>
                </a:lnTo>
                <a:lnTo>
                  <a:pt x="12368" y="4547"/>
                </a:lnTo>
                <a:lnTo>
                  <a:pt x="12333" y="4670"/>
                </a:lnTo>
                <a:lnTo>
                  <a:pt x="12316" y="4635"/>
                </a:lnTo>
                <a:lnTo>
                  <a:pt x="12263" y="4635"/>
                </a:lnTo>
                <a:lnTo>
                  <a:pt x="12260" y="4680"/>
                </a:lnTo>
                <a:lnTo>
                  <a:pt x="12193" y="4723"/>
                </a:lnTo>
                <a:lnTo>
                  <a:pt x="12208" y="4752"/>
                </a:lnTo>
                <a:lnTo>
                  <a:pt x="12219" y="4773"/>
                </a:lnTo>
                <a:lnTo>
                  <a:pt x="12222" y="4777"/>
                </a:lnTo>
                <a:lnTo>
                  <a:pt x="12225" y="4780"/>
                </a:lnTo>
                <a:lnTo>
                  <a:pt x="12228" y="4783"/>
                </a:lnTo>
                <a:lnTo>
                  <a:pt x="12233" y="4784"/>
                </a:lnTo>
                <a:lnTo>
                  <a:pt x="12237" y="4785"/>
                </a:lnTo>
                <a:lnTo>
                  <a:pt x="12243" y="4784"/>
                </a:lnTo>
                <a:lnTo>
                  <a:pt x="12251" y="4782"/>
                </a:lnTo>
                <a:lnTo>
                  <a:pt x="12260" y="4778"/>
                </a:lnTo>
                <a:lnTo>
                  <a:pt x="12298" y="4810"/>
                </a:lnTo>
                <a:lnTo>
                  <a:pt x="12298" y="4775"/>
                </a:lnTo>
                <a:lnTo>
                  <a:pt x="12328" y="4775"/>
                </a:lnTo>
                <a:lnTo>
                  <a:pt x="12333" y="4670"/>
                </a:lnTo>
                <a:close/>
                <a:moveTo>
                  <a:pt x="4100" y="9401"/>
                </a:moveTo>
                <a:lnTo>
                  <a:pt x="4106" y="9408"/>
                </a:lnTo>
                <a:lnTo>
                  <a:pt x="4116" y="9418"/>
                </a:lnTo>
                <a:lnTo>
                  <a:pt x="4128" y="9430"/>
                </a:lnTo>
                <a:lnTo>
                  <a:pt x="4141" y="9441"/>
                </a:lnTo>
                <a:lnTo>
                  <a:pt x="4155" y="9453"/>
                </a:lnTo>
                <a:lnTo>
                  <a:pt x="4168" y="9462"/>
                </a:lnTo>
                <a:lnTo>
                  <a:pt x="4174" y="9466"/>
                </a:lnTo>
                <a:lnTo>
                  <a:pt x="4180" y="9469"/>
                </a:lnTo>
                <a:lnTo>
                  <a:pt x="4184" y="9470"/>
                </a:lnTo>
                <a:lnTo>
                  <a:pt x="4188" y="9471"/>
                </a:lnTo>
                <a:lnTo>
                  <a:pt x="4208" y="9470"/>
                </a:lnTo>
                <a:lnTo>
                  <a:pt x="4225" y="9469"/>
                </a:lnTo>
                <a:lnTo>
                  <a:pt x="4238" y="9467"/>
                </a:lnTo>
                <a:lnTo>
                  <a:pt x="4252" y="9464"/>
                </a:lnTo>
                <a:lnTo>
                  <a:pt x="4264" y="9461"/>
                </a:lnTo>
                <a:lnTo>
                  <a:pt x="4277" y="9459"/>
                </a:lnTo>
                <a:lnTo>
                  <a:pt x="4292" y="9456"/>
                </a:lnTo>
                <a:lnTo>
                  <a:pt x="4311" y="9454"/>
                </a:lnTo>
                <a:lnTo>
                  <a:pt x="4311" y="9418"/>
                </a:lnTo>
                <a:lnTo>
                  <a:pt x="4298" y="9414"/>
                </a:lnTo>
                <a:lnTo>
                  <a:pt x="4288" y="9411"/>
                </a:lnTo>
                <a:lnTo>
                  <a:pt x="4280" y="9408"/>
                </a:lnTo>
                <a:lnTo>
                  <a:pt x="4274" y="9404"/>
                </a:lnTo>
                <a:lnTo>
                  <a:pt x="4265" y="9399"/>
                </a:lnTo>
                <a:lnTo>
                  <a:pt x="4260" y="9394"/>
                </a:lnTo>
                <a:lnTo>
                  <a:pt x="4256" y="9390"/>
                </a:lnTo>
                <a:lnTo>
                  <a:pt x="4251" y="9385"/>
                </a:lnTo>
                <a:lnTo>
                  <a:pt x="4240" y="9384"/>
                </a:lnTo>
                <a:lnTo>
                  <a:pt x="4223" y="9383"/>
                </a:lnTo>
                <a:lnTo>
                  <a:pt x="4153" y="9383"/>
                </a:lnTo>
                <a:lnTo>
                  <a:pt x="4144" y="9383"/>
                </a:lnTo>
                <a:lnTo>
                  <a:pt x="4136" y="9385"/>
                </a:lnTo>
                <a:lnTo>
                  <a:pt x="4128" y="9387"/>
                </a:lnTo>
                <a:lnTo>
                  <a:pt x="4120" y="9390"/>
                </a:lnTo>
                <a:lnTo>
                  <a:pt x="4107" y="9396"/>
                </a:lnTo>
                <a:lnTo>
                  <a:pt x="4100" y="9401"/>
                </a:lnTo>
                <a:close/>
                <a:moveTo>
                  <a:pt x="4667" y="9400"/>
                </a:moveTo>
                <a:lnTo>
                  <a:pt x="4487" y="9366"/>
                </a:lnTo>
                <a:lnTo>
                  <a:pt x="4488" y="9383"/>
                </a:lnTo>
                <a:lnTo>
                  <a:pt x="4489" y="9398"/>
                </a:lnTo>
                <a:lnTo>
                  <a:pt x="4490" y="9404"/>
                </a:lnTo>
                <a:lnTo>
                  <a:pt x="4491" y="9409"/>
                </a:lnTo>
                <a:lnTo>
                  <a:pt x="4492" y="9415"/>
                </a:lnTo>
                <a:lnTo>
                  <a:pt x="4494" y="9419"/>
                </a:lnTo>
                <a:lnTo>
                  <a:pt x="4498" y="9424"/>
                </a:lnTo>
                <a:lnTo>
                  <a:pt x="4501" y="9427"/>
                </a:lnTo>
                <a:lnTo>
                  <a:pt x="4505" y="9430"/>
                </a:lnTo>
                <a:lnTo>
                  <a:pt x="4510" y="9432"/>
                </a:lnTo>
                <a:lnTo>
                  <a:pt x="4515" y="9434"/>
                </a:lnTo>
                <a:lnTo>
                  <a:pt x="4522" y="9435"/>
                </a:lnTo>
                <a:lnTo>
                  <a:pt x="4531" y="9436"/>
                </a:lnTo>
                <a:lnTo>
                  <a:pt x="4540" y="9436"/>
                </a:lnTo>
                <a:lnTo>
                  <a:pt x="4733" y="9436"/>
                </a:lnTo>
                <a:lnTo>
                  <a:pt x="4746" y="9481"/>
                </a:lnTo>
                <a:lnTo>
                  <a:pt x="4804" y="9414"/>
                </a:lnTo>
                <a:lnTo>
                  <a:pt x="5036" y="9400"/>
                </a:lnTo>
                <a:lnTo>
                  <a:pt x="5015" y="9313"/>
                </a:lnTo>
                <a:lnTo>
                  <a:pt x="4945" y="9313"/>
                </a:lnTo>
                <a:lnTo>
                  <a:pt x="4936" y="9312"/>
                </a:lnTo>
                <a:lnTo>
                  <a:pt x="4929" y="9311"/>
                </a:lnTo>
                <a:lnTo>
                  <a:pt x="4922" y="9308"/>
                </a:lnTo>
                <a:lnTo>
                  <a:pt x="4915" y="9305"/>
                </a:lnTo>
                <a:lnTo>
                  <a:pt x="4899" y="9297"/>
                </a:lnTo>
                <a:lnTo>
                  <a:pt x="4883" y="9287"/>
                </a:lnTo>
                <a:lnTo>
                  <a:pt x="4873" y="9282"/>
                </a:lnTo>
                <a:lnTo>
                  <a:pt x="4864" y="9278"/>
                </a:lnTo>
                <a:lnTo>
                  <a:pt x="4854" y="9274"/>
                </a:lnTo>
                <a:lnTo>
                  <a:pt x="4842" y="9271"/>
                </a:lnTo>
                <a:lnTo>
                  <a:pt x="4830" y="9268"/>
                </a:lnTo>
                <a:lnTo>
                  <a:pt x="4817" y="9267"/>
                </a:lnTo>
                <a:lnTo>
                  <a:pt x="4802" y="9266"/>
                </a:lnTo>
                <a:lnTo>
                  <a:pt x="4786" y="9266"/>
                </a:lnTo>
                <a:lnTo>
                  <a:pt x="4631" y="9259"/>
                </a:lnTo>
                <a:lnTo>
                  <a:pt x="4667" y="9400"/>
                </a:lnTo>
                <a:close/>
                <a:moveTo>
                  <a:pt x="3608" y="9049"/>
                </a:moveTo>
                <a:lnTo>
                  <a:pt x="3621" y="9049"/>
                </a:lnTo>
                <a:lnTo>
                  <a:pt x="3632" y="9048"/>
                </a:lnTo>
                <a:lnTo>
                  <a:pt x="3644" y="9046"/>
                </a:lnTo>
                <a:lnTo>
                  <a:pt x="3654" y="9045"/>
                </a:lnTo>
                <a:lnTo>
                  <a:pt x="3663" y="9043"/>
                </a:lnTo>
                <a:lnTo>
                  <a:pt x="3672" y="9040"/>
                </a:lnTo>
                <a:lnTo>
                  <a:pt x="3679" y="9037"/>
                </a:lnTo>
                <a:lnTo>
                  <a:pt x="3685" y="9034"/>
                </a:lnTo>
                <a:lnTo>
                  <a:pt x="3697" y="9027"/>
                </a:lnTo>
                <a:lnTo>
                  <a:pt x="3707" y="9020"/>
                </a:lnTo>
                <a:lnTo>
                  <a:pt x="3715" y="9012"/>
                </a:lnTo>
                <a:lnTo>
                  <a:pt x="3722" y="9003"/>
                </a:lnTo>
                <a:lnTo>
                  <a:pt x="3728" y="8996"/>
                </a:lnTo>
                <a:lnTo>
                  <a:pt x="3736" y="8988"/>
                </a:lnTo>
                <a:lnTo>
                  <a:pt x="3744" y="8981"/>
                </a:lnTo>
                <a:lnTo>
                  <a:pt x="3754" y="8974"/>
                </a:lnTo>
                <a:lnTo>
                  <a:pt x="3766" y="8969"/>
                </a:lnTo>
                <a:lnTo>
                  <a:pt x="3780" y="8965"/>
                </a:lnTo>
                <a:lnTo>
                  <a:pt x="3797" y="8962"/>
                </a:lnTo>
                <a:lnTo>
                  <a:pt x="3818" y="8961"/>
                </a:lnTo>
                <a:lnTo>
                  <a:pt x="3825" y="8961"/>
                </a:lnTo>
                <a:lnTo>
                  <a:pt x="3833" y="8962"/>
                </a:lnTo>
                <a:lnTo>
                  <a:pt x="3840" y="8964"/>
                </a:lnTo>
                <a:lnTo>
                  <a:pt x="3848" y="8966"/>
                </a:lnTo>
                <a:lnTo>
                  <a:pt x="3866" y="8972"/>
                </a:lnTo>
                <a:lnTo>
                  <a:pt x="3883" y="8981"/>
                </a:lnTo>
                <a:lnTo>
                  <a:pt x="3903" y="8990"/>
                </a:lnTo>
                <a:lnTo>
                  <a:pt x="3921" y="9000"/>
                </a:lnTo>
                <a:lnTo>
                  <a:pt x="3941" y="9012"/>
                </a:lnTo>
                <a:lnTo>
                  <a:pt x="3961" y="9023"/>
                </a:lnTo>
                <a:lnTo>
                  <a:pt x="3997" y="9046"/>
                </a:lnTo>
                <a:lnTo>
                  <a:pt x="4028" y="9065"/>
                </a:lnTo>
                <a:lnTo>
                  <a:pt x="4040" y="9073"/>
                </a:lnTo>
                <a:lnTo>
                  <a:pt x="4052" y="9079"/>
                </a:lnTo>
                <a:lnTo>
                  <a:pt x="4060" y="9083"/>
                </a:lnTo>
                <a:lnTo>
                  <a:pt x="4065" y="9084"/>
                </a:lnTo>
                <a:lnTo>
                  <a:pt x="4135" y="9084"/>
                </a:lnTo>
                <a:lnTo>
                  <a:pt x="4119" y="9101"/>
                </a:lnTo>
                <a:lnTo>
                  <a:pt x="4228" y="9203"/>
                </a:lnTo>
                <a:lnTo>
                  <a:pt x="4240" y="9190"/>
                </a:lnTo>
                <a:lnTo>
                  <a:pt x="4206" y="9266"/>
                </a:lnTo>
                <a:lnTo>
                  <a:pt x="4505" y="9225"/>
                </a:lnTo>
                <a:lnTo>
                  <a:pt x="4501" y="9211"/>
                </a:lnTo>
                <a:lnTo>
                  <a:pt x="4499" y="9201"/>
                </a:lnTo>
                <a:lnTo>
                  <a:pt x="4496" y="9191"/>
                </a:lnTo>
                <a:lnTo>
                  <a:pt x="4492" y="9184"/>
                </a:lnTo>
                <a:lnTo>
                  <a:pt x="4490" y="9181"/>
                </a:lnTo>
                <a:lnTo>
                  <a:pt x="4487" y="9179"/>
                </a:lnTo>
                <a:lnTo>
                  <a:pt x="4483" y="9177"/>
                </a:lnTo>
                <a:lnTo>
                  <a:pt x="4479" y="9175"/>
                </a:lnTo>
                <a:lnTo>
                  <a:pt x="4468" y="9173"/>
                </a:lnTo>
                <a:lnTo>
                  <a:pt x="4452" y="9172"/>
                </a:lnTo>
                <a:lnTo>
                  <a:pt x="4398" y="9172"/>
                </a:lnTo>
                <a:lnTo>
                  <a:pt x="4398" y="9119"/>
                </a:lnTo>
                <a:lnTo>
                  <a:pt x="4346" y="9119"/>
                </a:lnTo>
                <a:lnTo>
                  <a:pt x="4340" y="9119"/>
                </a:lnTo>
                <a:lnTo>
                  <a:pt x="4332" y="9118"/>
                </a:lnTo>
                <a:lnTo>
                  <a:pt x="4326" y="9116"/>
                </a:lnTo>
                <a:lnTo>
                  <a:pt x="4321" y="9114"/>
                </a:lnTo>
                <a:lnTo>
                  <a:pt x="4310" y="9108"/>
                </a:lnTo>
                <a:lnTo>
                  <a:pt x="4300" y="9100"/>
                </a:lnTo>
                <a:lnTo>
                  <a:pt x="4280" y="9081"/>
                </a:lnTo>
                <a:lnTo>
                  <a:pt x="4257" y="9058"/>
                </a:lnTo>
                <a:lnTo>
                  <a:pt x="4245" y="9047"/>
                </a:lnTo>
                <a:lnTo>
                  <a:pt x="4230" y="9035"/>
                </a:lnTo>
                <a:lnTo>
                  <a:pt x="4222" y="9030"/>
                </a:lnTo>
                <a:lnTo>
                  <a:pt x="4213" y="9025"/>
                </a:lnTo>
                <a:lnTo>
                  <a:pt x="4203" y="9020"/>
                </a:lnTo>
                <a:lnTo>
                  <a:pt x="4193" y="9016"/>
                </a:lnTo>
                <a:lnTo>
                  <a:pt x="4183" y="9012"/>
                </a:lnTo>
                <a:lnTo>
                  <a:pt x="4171" y="9008"/>
                </a:lnTo>
                <a:lnTo>
                  <a:pt x="4159" y="9004"/>
                </a:lnTo>
                <a:lnTo>
                  <a:pt x="4145" y="9001"/>
                </a:lnTo>
                <a:lnTo>
                  <a:pt x="4131" y="8999"/>
                </a:lnTo>
                <a:lnTo>
                  <a:pt x="4116" y="8997"/>
                </a:lnTo>
                <a:lnTo>
                  <a:pt x="4100" y="8996"/>
                </a:lnTo>
                <a:lnTo>
                  <a:pt x="4083" y="8996"/>
                </a:lnTo>
                <a:lnTo>
                  <a:pt x="4078" y="8984"/>
                </a:lnTo>
                <a:lnTo>
                  <a:pt x="4072" y="8973"/>
                </a:lnTo>
                <a:lnTo>
                  <a:pt x="4065" y="8963"/>
                </a:lnTo>
                <a:lnTo>
                  <a:pt x="4056" y="8954"/>
                </a:lnTo>
                <a:lnTo>
                  <a:pt x="4045" y="8947"/>
                </a:lnTo>
                <a:lnTo>
                  <a:pt x="4035" y="8939"/>
                </a:lnTo>
                <a:lnTo>
                  <a:pt x="4023" y="8932"/>
                </a:lnTo>
                <a:lnTo>
                  <a:pt x="4009" y="8927"/>
                </a:lnTo>
                <a:lnTo>
                  <a:pt x="3996" y="8923"/>
                </a:lnTo>
                <a:lnTo>
                  <a:pt x="3981" y="8919"/>
                </a:lnTo>
                <a:lnTo>
                  <a:pt x="3966" y="8916"/>
                </a:lnTo>
                <a:lnTo>
                  <a:pt x="3950" y="8913"/>
                </a:lnTo>
                <a:lnTo>
                  <a:pt x="3935" y="8910"/>
                </a:lnTo>
                <a:lnTo>
                  <a:pt x="3919" y="8909"/>
                </a:lnTo>
                <a:lnTo>
                  <a:pt x="3904" y="8908"/>
                </a:lnTo>
                <a:lnTo>
                  <a:pt x="3888" y="8908"/>
                </a:lnTo>
                <a:lnTo>
                  <a:pt x="3766" y="8908"/>
                </a:lnTo>
                <a:lnTo>
                  <a:pt x="3753" y="8909"/>
                </a:lnTo>
                <a:lnTo>
                  <a:pt x="3741" y="8913"/>
                </a:lnTo>
                <a:lnTo>
                  <a:pt x="3728" y="8917"/>
                </a:lnTo>
                <a:lnTo>
                  <a:pt x="3717" y="8924"/>
                </a:lnTo>
                <a:lnTo>
                  <a:pt x="3705" y="8931"/>
                </a:lnTo>
                <a:lnTo>
                  <a:pt x="3693" y="8940"/>
                </a:lnTo>
                <a:lnTo>
                  <a:pt x="3682" y="8950"/>
                </a:lnTo>
                <a:lnTo>
                  <a:pt x="3672" y="8960"/>
                </a:lnTo>
                <a:lnTo>
                  <a:pt x="3661" y="8971"/>
                </a:lnTo>
                <a:lnTo>
                  <a:pt x="3651" y="8983"/>
                </a:lnTo>
                <a:lnTo>
                  <a:pt x="3642" y="8995"/>
                </a:lnTo>
                <a:lnTo>
                  <a:pt x="3633" y="9006"/>
                </a:lnTo>
                <a:lnTo>
                  <a:pt x="3619" y="9029"/>
                </a:lnTo>
                <a:lnTo>
                  <a:pt x="3608" y="9049"/>
                </a:lnTo>
                <a:close/>
                <a:moveTo>
                  <a:pt x="14252" y="7485"/>
                </a:moveTo>
                <a:lnTo>
                  <a:pt x="14255" y="7498"/>
                </a:lnTo>
                <a:lnTo>
                  <a:pt x="14257" y="7509"/>
                </a:lnTo>
                <a:lnTo>
                  <a:pt x="14260" y="7518"/>
                </a:lnTo>
                <a:lnTo>
                  <a:pt x="14263" y="7525"/>
                </a:lnTo>
                <a:lnTo>
                  <a:pt x="14265" y="7528"/>
                </a:lnTo>
                <a:lnTo>
                  <a:pt x="14268" y="7530"/>
                </a:lnTo>
                <a:lnTo>
                  <a:pt x="14272" y="7532"/>
                </a:lnTo>
                <a:lnTo>
                  <a:pt x="14276" y="7534"/>
                </a:lnTo>
                <a:lnTo>
                  <a:pt x="14288" y="7536"/>
                </a:lnTo>
                <a:lnTo>
                  <a:pt x="14304" y="7536"/>
                </a:lnTo>
                <a:lnTo>
                  <a:pt x="14338" y="7535"/>
                </a:lnTo>
                <a:lnTo>
                  <a:pt x="14392" y="7519"/>
                </a:lnTo>
                <a:lnTo>
                  <a:pt x="14392" y="7447"/>
                </a:lnTo>
                <a:lnTo>
                  <a:pt x="14252" y="7485"/>
                </a:lnTo>
                <a:close/>
                <a:moveTo>
                  <a:pt x="12668" y="7255"/>
                </a:moveTo>
                <a:lnTo>
                  <a:pt x="12670" y="7237"/>
                </a:lnTo>
                <a:lnTo>
                  <a:pt x="12673" y="7221"/>
                </a:lnTo>
                <a:lnTo>
                  <a:pt x="12675" y="7208"/>
                </a:lnTo>
                <a:lnTo>
                  <a:pt x="12678" y="7195"/>
                </a:lnTo>
                <a:lnTo>
                  <a:pt x="12681" y="7183"/>
                </a:lnTo>
                <a:lnTo>
                  <a:pt x="12683" y="7170"/>
                </a:lnTo>
                <a:lnTo>
                  <a:pt x="12684" y="7152"/>
                </a:lnTo>
                <a:lnTo>
                  <a:pt x="12685" y="7133"/>
                </a:lnTo>
                <a:lnTo>
                  <a:pt x="12685" y="7079"/>
                </a:lnTo>
                <a:lnTo>
                  <a:pt x="12670" y="7084"/>
                </a:lnTo>
                <a:lnTo>
                  <a:pt x="12653" y="7090"/>
                </a:lnTo>
                <a:lnTo>
                  <a:pt x="12640" y="7096"/>
                </a:lnTo>
                <a:lnTo>
                  <a:pt x="12633" y="7101"/>
                </a:lnTo>
                <a:lnTo>
                  <a:pt x="12421" y="7079"/>
                </a:lnTo>
                <a:lnTo>
                  <a:pt x="12423" y="7086"/>
                </a:lnTo>
                <a:lnTo>
                  <a:pt x="12426" y="7093"/>
                </a:lnTo>
                <a:lnTo>
                  <a:pt x="12430" y="7101"/>
                </a:lnTo>
                <a:lnTo>
                  <a:pt x="12434" y="7107"/>
                </a:lnTo>
                <a:lnTo>
                  <a:pt x="12444" y="7121"/>
                </a:lnTo>
                <a:lnTo>
                  <a:pt x="12456" y="7136"/>
                </a:lnTo>
                <a:lnTo>
                  <a:pt x="12470" y="7150"/>
                </a:lnTo>
                <a:lnTo>
                  <a:pt x="12485" y="7165"/>
                </a:lnTo>
                <a:lnTo>
                  <a:pt x="12502" y="7178"/>
                </a:lnTo>
                <a:lnTo>
                  <a:pt x="12520" y="7191"/>
                </a:lnTo>
                <a:lnTo>
                  <a:pt x="12539" y="7204"/>
                </a:lnTo>
                <a:lnTo>
                  <a:pt x="12557" y="7215"/>
                </a:lnTo>
                <a:lnTo>
                  <a:pt x="12577" y="7225"/>
                </a:lnTo>
                <a:lnTo>
                  <a:pt x="12595" y="7235"/>
                </a:lnTo>
                <a:lnTo>
                  <a:pt x="12615" y="7243"/>
                </a:lnTo>
                <a:lnTo>
                  <a:pt x="12634" y="7248"/>
                </a:lnTo>
                <a:lnTo>
                  <a:pt x="12651" y="7253"/>
                </a:lnTo>
                <a:lnTo>
                  <a:pt x="12668" y="7255"/>
                </a:lnTo>
                <a:close/>
                <a:moveTo>
                  <a:pt x="12045" y="6735"/>
                </a:moveTo>
                <a:lnTo>
                  <a:pt x="12091" y="6965"/>
                </a:lnTo>
                <a:lnTo>
                  <a:pt x="12189" y="6921"/>
                </a:lnTo>
                <a:lnTo>
                  <a:pt x="12211" y="6762"/>
                </a:lnTo>
                <a:lnTo>
                  <a:pt x="12151" y="6666"/>
                </a:lnTo>
                <a:lnTo>
                  <a:pt x="12045" y="6735"/>
                </a:lnTo>
                <a:close/>
                <a:moveTo>
                  <a:pt x="12057" y="6505"/>
                </a:moveTo>
                <a:lnTo>
                  <a:pt x="12058" y="6523"/>
                </a:lnTo>
                <a:lnTo>
                  <a:pt x="12061" y="6544"/>
                </a:lnTo>
                <a:lnTo>
                  <a:pt x="12063" y="6555"/>
                </a:lnTo>
                <a:lnTo>
                  <a:pt x="12066" y="6567"/>
                </a:lnTo>
                <a:lnTo>
                  <a:pt x="12069" y="6578"/>
                </a:lnTo>
                <a:lnTo>
                  <a:pt x="12073" y="6588"/>
                </a:lnTo>
                <a:lnTo>
                  <a:pt x="12077" y="6599"/>
                </a:lnTo>
                <a:lnTo>
                  <a:pt x="12082" y="6608"/>
                </a:lnTo>
                <a:lnTo>
                  <a:pt x="12087" y="6617"/>
                </a:lnTo>
                <a:lnTo>
                  <a:pt x="12094" y="6625"/>
                </a:lnTo>
                <a:lnTo>
                  <a:pt x="12100" y="6631"/>
                </a:lnTo>
                <a:lnTo>
                  <a:pt x="12107" y="6636"/>
                </a:lnTo>
                <a:lnTo>
                  <a:pt x="12110" y="6637"/>
                </a:lnTo>
                <a:lnTo>
                  <a:pt x="12114" y="6639"/>
                </a:lnTo>
                <a:lnTo>
                  <a:pt x="12118" y="6639"/>
                </a:lnTo>
                <a:lnTo>
                  <a:pt x="12123" y="6640"/>
                </a:lnTo>
                <a:lnTo>
                  <a:pt x="12127" y="6639"/>
                </a:lnTo>
                <a:lnTo>
                  <a:pt x="12131" y="6639"/>
                </a:lnTo>
                <a:lnTo>
                  <a:pt x="12135" y="6637"/>
                </a:lnTo>
                <a:lnTo>
                  <a:pt x="12138" y="6636"/>
                </a:lnTo>
                <a:lnTo>
                  <a:pt x="12144" y="6631"/>
                </a:lnTo>
                <a:lnTo>
                  <a:pt x="12149" y="6625"/>
                </a:lnTo>
                <a:lnTo>
                  <a:pt x="12153" y="6616"/>
                </a:lnTo>
                <a:lnTo>
                  <a:pt x="12156" y="6607"/>
                </a:lnTo>
                <a:lnTo>
                  <a:pt x="12157" y="6598"/>
                </a:lnTo>
                <a:lnTo>
                  <a:pt x="12158" y="6586"/>
                </a:lnTo>
                <a:lnTo>
                  <a:pt x="12158" y="6571"/>
                </a:lnTo>
                <a:lnTo>
                  <a:pt x="12159" y="6558"/>
                </a:lnTo>
                <a:lnTo>
                  <a:pt x="12161" y="6549"/>
                </a:lnTo>
                <a:lnTo>
                  <a:pt x="12163" y="6540"/>
                </a:lnTo>
                <a:lnTo>
                  <a:pt x="12167" y="6523"/>
                </a:lnTo>
                <a:lnTo>
                  <a:pt x="12172" y="6500"/>
                </a:lnTo>
                <a:lnTo>
                  <a:pt x="12158" y="6428"/>
                </a:lnTo>
                <a:lnTo>
                  <a:pt x="12132" y="6440"/>
                </a:lnTo>
                <a:lnTo>
                  <a:pt x="12057" y="6505"/>
                </a:lnTo>
                <a:close/>
                <a:moveTo>
                  <a:pt x="6352" y="5443"/>
                </a:moveTo>
                <a:lnTo>
                  <a:pt x="6331" y="5665"/>
                </a:lnTo>
                <a:lnTo>
                  <a:pt x="6227" y="5708"/>
                </a:lnTo>
                <a:lnTo>
                  <a:pt x="6235" y="5772"/>
                </a:lnTo>
                <a:lnTo>
                  <a:pt x="6193" y="5860"/>
                </a:lnTo>
                <a:lnTo>
                  <a:pt x="6561" y="5832"/>
                </a:lnTo>
                <a:lnTo>
                  <a:pt x="6580" y="5901"/>
                </a:lnTo>
                <a:lnTo>
                  <a:pt x="6545" y="5901"/>
                </a:lnTo>
                <a:lnTo>
                  <a:pt x="6556" y="5946"/>
                </a:lnTo>
                <a:lnTo>
                  <a:pt x="6693" y="5813"/>
                </a:lnTo>
                <a:lnTo>
                  <a:pt x="6689" y="5939"/>
                </a:lnTo>
                <a:lnTo>
                  <a:pt x="6742" y="5902"/>
                </a:lnTo>
                <a:lnTo>
                  <a:pt x="6723" y="5954"/>
                </a:lnTo>
                <a:lnTo>
                  <a:pt x="6736" y="5969"/>
                </a:lnTo>
                <a:lnTo>
                  <a:pt x="6825" y="5881"/>
                </a:lnTo>
                <a:lnTo>
                  <a:pt x="6809" y="5866"/>
                </a:lnTo>
                <a:lnTo>
                  <a:pt x="6767" y="5863"/>
                </a:lnTo>
                <a:lnTo>
                  <a:pt x="6809" y="5760"/>
                </a:lnTo>
                <a:lnTo>
                  <a:pt x="6734" y="5793"/>
                </a:lnTo>
                <a:lnTo>
                  <a:pt x="6771" y="5702"/>
                </a:lnTo>
                <a:lnTo>
                  <a:pt x="6684" y="5744"/>
                </a:lnTo>
                <a:lnTo>
                  <a:pt x="6662" y="5677"/>
                </a:lnTo>
                <a:lnTo>
                  <a:pt x="6686" y="5602"/>
                </a:lnTo>
                <a:lnTo>
                  <a:pt x="6634" y="5602"/>
                </a:lnTo>
                <a:lnTo>
                  <a:pt x="6587" y="5601"/>
                </a:lnTo>
                <a:lnTo>
                  <a:pt x="6551" y="5600"/>
                </a:lnTo>
                <a:lnTo>
                  <a:pt x="6526" y="5598"/>
                </a:lnTo>
                <a:lnTo>
                  <a:pt x="6509" y="5596"/>
                </a:lnTo>
                <a:lnTo>
                  <a:pt x="6504" y="5594"/>
                </a:lnTo>
                <a:lnTo>
                  <a:pt x="6500" y="5593"/>
                </a:lnTo>
                <a:lnTo>
                  <a:pt x="6496" y="5591"/>
                </a:lnTo>
                <a:lnTo>
                  <a:pt x="6494" y="5589"/>
                </a:lnTo>
                <a:lnTo>
                  <a:pt x="6494" y="5587"/>
                </a:lnTo>
                <a:lnTo>
                  <a:pt x="6494" y="5585"/>
                </a:lnTo>
                <a:lnTo>
                  <a:pt x="6495" y="5583"/>
                </a:lnTo>
                <a:lnTo>
                  <a:pt x="6496" y="5581"/>
                </a:lnTo>
                <a:lnTo>
                  <a:pt x="6500" y="5577"/>
                </a:lnTo>
                <a:lnTo>
                  <a:pt x="6504" y="5572"/>
                </a:lnTo>
                <a:lnTo>
                  <a:pt x="6505" y="5570"/>
                </a:lnTo>
                <a:lnTo>
                  <a:pt x="6505" y="5568"/>
                </a:lnTo>
                <a:lnTo>
                  <a:pt x="6505" y="5566"/>
                </a:lnTo>
                <a:lnTo>
                  <a:pt x="6504" y="5563"/>
                </a:lnTo>
                <a:lnTo>
                  <a:pt x="6502" y="5562"/>
                </a:lnTo>
                <a:lnTo>
                  <a:pt x="6498" y="5559"/>
                </a:lnTo>
                <a:lnTo>
                  <a:pt x="6492" y="5558"/>
                </a:lnTo>
                <a:lnTo>
                  <a:pt x="6486" y="5556"/>
                </a:lnTo>
                <a:lnTo>
                  <a:pt x="6468" y="5552"/>
                </a:lnTo>
                <a:lnTo>
                  <a:pt x="6440" y="5549"/>
                </a:lnTo>
                <a:lnTo>
                  <a:pt x="6440" y="5585"/>
                </a:lnTo>
                <a:lnTo>
                  <a:pt x="6405" y="5584"/>
                </a:lnTo>
                <a:lnTo>
                  <a:pt x="6527" y="5338"/>
                </a:lnTo>
                <a:lnTo>
                  <a:pt x="6498" y="5340"/>
                </a:lnTo>
                <a:lnTo>
                  <a:pt x="6473" y="5342"/>
                </a:lnTo>
                <a:lnTo>
                  <a:pt x="6463" y="5344"/>
                </a:lnTo>
                <a:lnTo>
                  <a:pt x="6454" y="5346"/>
                </a:lnTo>
                <a:lnTo>
                  <a:pt x="6447" y="5349"/>
                </a:lnTo>
                <a:lnTo>
                  <a:pt x="6441" y="5351"/>
                </a:lnTo>
                <a:lnTo>
                  <a:pt x="6436" y="5355"/>
                </a:lnTo>
                <a:lnTo>
                  <a:pt x="6430" y="5358"/>
                </a:lnTo>
                <a:lnTo>
                  <a:pt x="6427" y="5362"/>
                </a:lnTo>
                <a:lnTo>
                  <a:pt x="6424" y="5365"/>
                </a:lnTo>
                <a:lnTo>
                  <a:pt x="6420" y="5372"/>
                </a:lnTo>
                <a:lnTo>
                  <a:pt x="6417" y="5380"/>
                </a:lnTo>
                <a:lnTo>
                  <a:pt x="6415" y="5389"/>
                </a:lnTo>
                <a:lnTo>
                  <a:pt x="6413" y="5397"/>
                </a:lnTo>
                <a:lnTo>
                  <a:pt x="6409" y="5406"/>
                </a:lnTo>
                <a:lnTo>
                  <a:pt x="6405" y="5414"/>
                </a:lnTo>
                <a:lnTo>
                  <a:pt x="6400" y="5419"/>
                </a:lnTo>
                <a:lnTo>
                  <a:pt x="6397" y="5423"/>
                </a:lnTo>
                <a:lnTo>
                  <a:pt x="6392" y="5427"/>
                </a:lnTo>
                <a:lnTo>
                  <a:pt x="6386" y="5430"/>
                </a:lnTo>
                <a:lnTo>
                  <a:pt x="6380" y="5434"/>
                </a:lnTo>
                <a:lnTo>
                  <a:pt x="6372" y="5437"/>
                </a:lnTo>
                <a:lnTo>
                  <a:pt x="6362" y="5440"/>
                </a:lnTo>
                <a:lnTo>
                  <a:pt x="6352" y="5443"/>
                </a:lnTo>
                <a:close/>
                <a:moveTo>
                  <a:pt x="5757" y="5672"/>
                </a:moveTo>
                <a:lnTo>
                  <a:pt x="5773" y="5676"/>
                </a:lnTo>
                <a:lnTo>
                  <a:pt x="5795" y="5685"/>
                </a:lnTo>
                <a:lnTo>
                  <a:pt x="5822" y="5696"/>
                </a:lnTo>
                <a:lnTo>
                  <a:pt x="5851" y="5711"/>
                </a:lnTo>
                <a:lnTo>
                  <a:pt x="5880" y="5725"/>
                </a:lnTo>
                <a:lnTo>
                  <a:pt x="5907" y="5739"/>
                </a:lnTo>
                <a:lnTo>
                  <a:pt x="5931" y="5751"/>
                </a:lnTo>
                <a:lnTo>
                  <a:pt x="5948" y="5760"/>
                </a:lnTo>
                <a:lnTo>
                  <a:pt x="5965" y="5708"/>
                </a:lnTo>
                <a:lnTo>
                  <a:pt x="5949" y="5702"/>
                </a:lnTo>
                <a:lnTo>
                  <a:pt x="5937" y="5697"/>
                </a:lnTo>
                <a:lnTo>
                  <a:pt x="5924" y="5691"/>
                </a:lnTo>
                <a:lnTo>
                  <a:pt x="5914" y="5685"/>
                </a:lnTo>
                <a:lnTo>
                  <a:pt x="5895" y="5670"/>
                </a:lnTo>
                <a:lnTo>
                  <a:pt x="5875" y="5656"/>
                </a:lnTo>
                <a:lnTo>
                  <a:pt x="5865" y="5650"/>
                </a:lnTo>
                <a:lnTo>
                  <a:pt x="5852" y="5643"/>
                </a:lnTo>
                <a:lnTo>
                  <a:pt x="5839" y="5636"/>
                </a:lnTo>
                <a:lnTo>
                  <a:pt x="5824" y="5631"/>
                </a:lnTo>
                <a:lnTo>
                  <a:pt x="5807" y="5627"/>
                </a:lnTo>
                <a:lnTo>
                  <a:pt x="5786" y="5623"/>
                </a:lnTo>
                <a:lnTo>
                  <a:pt x="5763" y="5621"/>
                </a:lnTo>
                <a:lnTo>
                  <a:pt x="5737" y="5619"/>
                </a:lnTo>
                <a:lnTo>
                  <a:pt x="5757" y="5672"/>
                </a:lnTo>
                <a:close/>
                <a:moveTo>
                  <a:pt x="10557" y="4748"/>
                </a:moveTo>
                <a:lnTo>
                  <a:pt x="10522" y="4876"/>
                </a:lnTo>
                <a:lnTo>
                  <a:pt x="10430" y="4864"/>
                </a:lnTo>
                <a:lnTo>
                  <a:pt x="10439" y="4943"/>
                </a:lnTo>
                <a:lnTo>
                  <a:pt x="10398" y="5021"/>
                </a:lnTo>
                <a:lnTo>
                  <a:pt x="10490" y="5042"/>
                </a:lnTo>
                <a:lnTo>
                  <a:pt x="10399" y="5191"/>
                </a:lnTo>
                <a:lnTo>
                  <a:pt x="10374" y="5185"/>
                </a:lnTo>
                <a:lnTo>
                  <a:pt x="10434" y="5276"/>
                </a:lnTo>
                <a:lnTo>
                  <a:pt x="10521" y="5285"/>
                </a:lnTo>
                <a:lnTo>
                  <a:pt x="10529" y="5280"/>
                </a:lnTo>
                <a:lnTo>
                  <a:pt x="10549" y="5266"/>
                </a:lnTo>
                <a:lnTo>
                  <a:pt x="10577" y="5245"/>
                </a:lnTo>
                <a:lnTo>
                  <a:pt x="10609" y="5220"/>
                </a:lnTo>
                <a:lnTo>
                  <a:pt x="10643" y="5196"/>
                </a:lnTo>
                <a:lnTo>
                  <a:pt x="10675" y="5173"/>
                </a:lnTo>
                <a:lnTo>
                  <a:pt x="10701" y="5154"/>
                </a:lnTo>
                <a:lnTo>
                  <a:pt x="10718" y="5144"/>
                </a:lnTo>
                <a:lnTo>
                  <a:pt x="10696" y="4931"/>
                </a:lnTo>
                <a:lnTo>
                  <a:pt x="10792" y="4895"/>
                </a:lnTo>
                <a:lnTo>
                  <a:pt x="10750" y="4828"/>
                </a:lnTo>
                <a:lnTo>
                  <a:pt x="10755" y="4803"/>
                </a:lnTo>
                <a:lnTo>
                  <a:pt x="10758" y="4784"/>
                </a:lnTo>
                <a:lnTo>
                  <a:pt x="10758" y="4775"/>
                </a:lnTo>
                <a:lnTo>
                  <a:pt x="10758" y="4769"/>
                </a:lnTo>
                <a:lnTo>
                  <a:pt x="10756" y="4763"/>
                </a:lnTo>
                <a:lnTo>
                  <a:pt x="10752" y="4759"/>
                </a:lnTo>
                <a:lnTo>
                  <a:pt x="10749" y="4757"/>
                </a:lnTo>
                <a:lnTo>
                  <a:pt x="10743" y="4755"/>
                </a:lnTo>
                <a:lnTo>
                  <a:pt x="10737" y="4755"/>
                </a:lnTo>
                <a:lnTo>
                  <a:pt x="10729" y="4756"/>
                </a:lnTo>
                <a:lnTo>
                  <a:pt x="10719" y="4759"/>
                </a:lnTo>
                <a:lnTo>
                  <a:pt x="10707" y="4763"/>
                </a:lnTo>
                <a:lnTo>
                  <a:pt x="10694" y="4769"/>
                </a:lnTo>
                <a:lnTo>
                  <a:pt x="10679" y="4775"/>
                </a:lnTo>
                <a:lnTo>
                  <a:pt x="10664" y="4733"/>
                </a:lnTo>
                <a:lnTo>
                  <a:pt x="10557" y="4748"/>
                </a:lnTo>
                <a:close/>
                <a:moveTo>
                  <a:pt x="12843" y="4547"/>
                </a:moveTo>
                <a:lnTo>
                  <a:pt x="12861" y="4423"/>
                </a:lnTo>
                <a:lnTo>
                  <a:pt x="12808" y="4423"/>
                </a:lnTo>
                <a:lnTo>
                  <a:pt x="12806" y="4440"/>
                </a:lnTo>
                <a:lnTo>
                  <a:pt x="12804" y="4453"/>
                </a:lnTo>
                <a:lnTo>
                  <a:pt x="12801" y="4466"/>
                </a:lnTo>
                <a:lnTo>
                  <a:pt x="12798" y="4477"/>
                </a:lnTo>
                <a:lnTo>
                  <a:pt x="12792" y="4496"/>
                </a:lnTo>
                <a:lnTo>
                  <a:pt x="12789" y="4509"/>
                </a:lnTo>
                <a:lnTo>
                  <a:pt x="12789" y="4515"/>
                </a:lnTo>
                <a:lnTo>
                  <a:pt x="12790" y="4520"/>
                </a:lnTo>
                <a:lnTo>
                  <a:pt x="12793" y="4525"/>
                </a:lnTo>
                <a:lnTo>
                  <a:pt x="12798" y="4530"/>
                </a:lnTo>
                <a:lnTo>
                  <a:pt x="12805" y="4534"/>
                </a:lnTo>
                <a:lnTo>
                  <a:pt x="12815" y="4538"/>
                </a:lnTo>
                <a:lnTo>
                  <a:pt x="12828" y="4542"/>
                </a:lnTo>
                <a:lnTo>
                  <a:pt x="12843" y="4547"/>
                </a:lnTo>
                <a:close/>
                <a:moveTo>
                  <a:pt x="10803" y="4353"/>
                </a:moveTo>
                <a:lnTo>
                  <a:pt x="10750" y="4458"/>
                </a:lnTo>
                <a:lnTo>
                  <a:pt x="10715" y="4458"/>
                </a:lnTo>
                <a:lnTo>
                  <a:pt x="10715" y="4388"/>
                </a:lnTo>
                <a:lnTo>
                  <a:pt x="10665" y="4396"/>
                </a:lnTo>
                <a:lnTo>
                  <a:pt x="10749" y="4564"/>
                </a:lnTo>
                <a:lnTo>
                  <a:pt x="10803" y="4547"/>
                </a:lnTo>
                <a:lnTo>
                  <a:pt x="10798" y="4576"/>
                </a:lnTo>
                <a:lnTo>
                  <a:pt x="10733" y="4640"/>
                </a:lnTo>
                <a:lnTo>
                  <a:pt x="10837" y="4635"/>
                </a:lnTo>
                <a:lnTo>
                  <a:pt x="10803" y="4812"/>
                </a:lnTo>
                <a:lnTo>
                  <a:pt x="10974" y="4792"/>
                </a:lnTo>
                <a:lnTo>
                  <a:pt x="10962" y="4884"/>
                </a:lnTo>
                <a:lnTo>
                  <a:pt x="11023" y="4864"/>
                </a:lnTo>
                <a:lnTo>
                  <a:pt x="10993" y="5012"/>
                </a:lnTo>
                <a:lnTo>
                  <a:pt x="10871" y="4969"/>
                </a:lnTo>
                <a:lnTo>
                  <a:pt x="10887" y="5036"/>
                </a:lnTo>
                <a:lnTo>
                  <a:pt x="10839" y="5094"/>
                </a:lnTo>
                <a:lnTo>
                  <a:pt x="10908" y="5075"/>
                </a:lnTo>
                <a:lnTo>
                  <a:pt x="10907" y="5091"/>
                </a:lnTo>
                <a:lnTo>
                  <a:pt x="10906" y="5106"/>
                </a:lnTo>
                <a:lnTo>
                  <a:pt x="10904" y="5119"/>
                </a:lnTo>
                <a:lnTo>
                  <a:pt x="10902" y="5130"/>
                </a:lnTo>
                <a:lnTo>
                  <a:pt x="10899" y="5141"/>
                </a:lnTo>
                <a:lnTo>
                  <a:pt x="10895" y="5150"/>
                </a:lnTo>
                <a:lnTo>
                  <a:pt x="10891" y="5157"/>
                </a:lnTo>
                <a:lnTo>
                  <a:pt x="10885" y="5165"/>
                </a:lnTo>
                <a:lnTo>
                  <a:pt x="10878" y="5171"/>
                </a:lnTo>
                <a:lnTo>
                  <a:pt x="10871" y="5176"/>
                </a:lnTo>
                <a:lnTo>
                  <a:pt x="10862" y="5180"/>
                </a:lnTo>
                <a:lnTo>
                  <a:pt x="10853" y="5184"/>
                </a:lnTo>
                <a:lnTo>
                  <a:pt x="10829" y="5191"/>
                </a:lnTo>
                <a:lnTo>
                  <a:pt x="10801" y="5198"/>
                </a:lnTo>
                <a:lnTo>
                  <a:pt x="10825" y="5274"/>
                </a:lnTo>
                <a:lnTo>
                  <a:pt x="10891" y="5233"/>
                </a:lnTo>
                <a:lnTo>
                  <a:pt x="10891" y="5265"/>
                </a:lnTo>
                <a:lnTo>
                  <a:pt x="11014" y="5268"/>
                </a:lnTo>
                <a:lnTo>
                  <a:pt x="11014" y="5233"/>
                </a:lnTo>
                <a:lnTo>
                  <a:pt x="11049" y="5233"/>
                </a:lnTo>
                <a:lnTo>
                  <a:pt x="11049" y="5307"/>
                </a:lnTo>
                <a:lnTo>
                  <a:pt x="10904" y="5282"/>
                </a:lnTo>
                <a:lnTo>
                  <a:pt x="10751" y="5458"/>
                </a:lnTo>
                <a:lnTo>
                  <a:pt x="10838" y="5478"/>
                </a:lnTo>
                <a:lnTo>
                  <a:pt x="10843" y="5463"/>
                </a:lnTo>
                <a:lnTo>
                  <a:pt x="10848" y="5450"/>
                </a:lnTo>
                <a:lnTo>
                  <a:pt x="10852" y="5444"/>
                </a:lnTo>
                <a:lnTo>
                  <a:pt x="10856" y="5440"/>
                </a:lnTo>
                <a:lnTo>
                  <a:pt x="10859" y="5436"/>
                </a:lnTo>
                <a:lnTo>
                  <a:pt x="10863" y="5432"/>
                </a:lnTo>
                <a:lnTo>
                  <a:pt x="10870" y="5427"/>
                </a:lnTo>
                <a:lnTo>
                  <a:pt x="10878" y="5424"/>
                </a:lnTo>
                <a:lnTo>
                  <a:pt x="10888" y="5422"/>
                </a:lnTo>
                <a:lnTo>
                  <a:pt x="10897" y="5420"/>
                </a:lnTo>
                <a:lnTo>
                  <a:pt x="10919" y="5419"/>
                </a:lnTo>
                <a:lnTo>
                  <a:pt x="10942" y="5416"/>
                </a:lnTo>
                <a:lnTo>
                  <a:pt x="10955" y="5414"/>
                </a:lnTo>
                <a:lnTo>
                  <a:pt x="10968" y="5410"/>
                </a:lnTo>
                <a:lnTo>
                  <a:pt x="10983" y="5405"/>
                </a:lnTo>
                <a:lnTo>
                  <a:pt x="10997" y="5398"/>
                </a:lnTo>
                <a:lnTo>
                  <a:pt x="11243" y="5356"/>
                </a:lnTo>
                <a:lnTo>
                  <a:pt x="11256" y="5355"/>
                </a:lnTo>
                <a:lnTo>
                  <a:pt x="11268" y="5355"/>
                </a:lnTo>
                <a:lnTo>
                  <a:pt x="11277" y="5357"/>
                </a:lnTo>
                <a:lnTo>
                  <a:pt x="11284" y="5359"/>
                </a:lnTo>
                <a:lnTo>
                  <a:pt x="11300" y="5367"/>
                </a:lnTo>
                <a:lnTo>
                  <a:pt x="11316" y="5377"/>
                </a:lnTo>
                <a:lnTo>
                  <a:pt x="11402" y="5300"/>
                </a:lnTo>
                <a:lnTo>
                  <a:pt x="11331" y="5285"/>
                </a:lnTo>
                <a:lnTo>
                  <a:pt x="11331" y="5250"/>
                </a:lnTo>
                <a:lnTo>
                  <a:pt x="11343" y="5247"/>
                </a:lnTo>
                <a:lnTo>
                  <a:pt x="11354" y="5244"/>
                </a:lnTo>
                <a:lnTo>
                  <a:pt x="11366" y="5240"/>
                </a:lnTo>
                <a:lnTo>
                  <a:pt x="11376" y="5236"/>
                </a:lnTo>
                <a:lnTo>
                  <a:pt x="11385" y="5232"/>
                </a:lnTo>
                <a:lnTo>
                  <a:pt x="11394" y="5227"/>
                </a:lnTo>
                <a:lnTo>
                  <a:pt x="11402" y="5220"/>
                </a:lnTo>
                <a:lnTo>
                  <a:pt x="11409" y="5214"/>
                </a:lnTo>
                <a:lnTo>
                  <a:pt x="11415" y="5207"/>
                </a:lnTo>
                <a:lnTo>
                  <a:pt x="11420" y="5199"/>
                </a:lnTo>
                <a:lnTo>
                  <a:pt x="11426" y="5189"/>
                </a:lnTo>
                <a:lnTo>
                  <a:pt x="11430" y="5179"/>
                </a:lnTo>
                <a:lnTo>
                  <a:pt x="11432" y="5168"/>
                </a:lnTo>
                <a:lnTo>
                  <a:pt x="11434" y="5156"/>
                </a:lnTo>
                <a:lnTo>
                  <a:pt x="11436" y="5142"/>
                </a:lnTo>
                <a:lnTo>
                  <a:pt x="11436" y="5127"/>
                </a:lnTo>
                <a:lnTo>
                  <a:pt x="11435" y="5113"/>
                </a:lnTo>
                <a:lnTo>
                  <a:pt x="11433" y="5102"/>
                </a:lnTo>
                <a:lnTo>
                  <a:pt x="11431" y="5096"/>
                </a:lnTo>
                <a:lnTo>
                  <a:pt x="11429" y="5092"/>
                </a:lnTo>
                <a:lnTo>
                  <a:pt x="11426" y="5088"/>
                </a:lnTo>
                <a:lnTo>
                  <a:pt x="11423" y="5085"/>
                </a:lnTo>
                <a:lnTo>
                  <a:pt x="11416" y="5079"/>
                </a:lnTo>
                <a:lnTo>
                  <a:pt x="11408" y="5075"/>
                </a:lnTo>
                <a:lnTo>
                  <a:pt x="11400" y="5073"/>
                </a:lnTo>
                <a:lnTo>
                  <a:pt x="11391" y="5072"/>
                </a:lnTo>
                <a:lnTo>
                  <a:pt x="11380" y="5072"/>
                </a:lnTo>
                <a:lnTo>
                  <a:pt x="11371" y="5073"/>
                </a:lnTo>
                <a:lnTo>
                  <a:pt x="11361" y="5075"/>
                </a:lnTo>
                <a:lnTo>
                  <a:pt x="11350" y="5078"/>
                </a:lnTo>
                <a:lnTo>
                  <a:pt x="11331" y="5084"/>
                </a:lnTo>
                <a:lnTo>
                  <a:pt x="11313" y="5092"/>
                </a:lnTo>
                <a:lnTo>
                  <a:pt x="11309" y="5010"/>
                </a:lnTo>
                <a:lnTo>
                  <a:pt x="11260" y="4960"/>
                </a:lnTo>
                <a:lnTo>
                  <a:pt x="11296" y="4951"/>
                </a:lnTo>
                <a:lnTo>
                  <a:pt x="11276" y="4924"/>
                </a:lnTo>
                <a:lnTo>
                  <a:pt x="11244" y="4882"/>
                </a:lnTo>
                <a:lnTo>
                  <a:pt x="11203" y="4831"/>
                </a:lnTo>
                <a:lnTo>
                  <a:pt x="11156" y="4775"/>
                </a:lnTo>
                <a:lnTo>
                  <a:pt x="11132" y="4748"/>
                </a:lnTo>
                <a:lnTo>
                  <a:pt x="11109" y="4723"/>
                </a:lnTo>
                <a:lnTo>
                  <a:pt x="11085" y="4698"/>
                </a:lnTo>
                <a:lnTo>
                  <a:pt x="11063" y="4676"/>
                </a:lnTo>
                <a:lnTo>
                  <a:pt x="11043" y="4658"/>
                </a:lnTo>
                <a:lnTo>
                  <a:pt x="11024" y="4642"/>
                </a:lnTo>
                <a:lnTo>
                  <a:pt x="11015" y="4637"/>
                </a:lnTo>
                <a:lnTo>
                  <a:pt x="11007" y="4632"/>
                </a:lnTo>
                <a:lnTo>
                  <a:pt x="11000" y="4629"/>
                </a:lnTo>
                <a:lnTo>
                  <a:pt x="10994" y="4627"/>
                </a:lnTo>
                <a:lnTo>
                  <a:pt x="11035" y="4616"/>
                </a:lnTo>
                <a:lnTo>
                  <a:pt x="11014" y="4530"/>
                </a:lnTo>
                <a:lnTo>
                  <a:pt x="11024" y="4515"/>
                </a:lnTo>
                <a:lnTo>
                  <a:pt x="11033" y="4501"/>
                </a:lnTo>
                <a:lnTo>
                  <a:pt x="11042" y="4485"/>
                </a:lnTo>
                <a:lnTo>
                  <a:pt x="11050" y="4469"/>
                </a:lnTo>
                <a:lnTo>
                  <a:pt x="11057" y="4452"/>
                </a:lnTo>
                <a:lnTo>
                  <a:pt x="11062" y="4433"/>
                </a:lnTo>
                <a:lnTo>
                  <a:pt x="11064" y="4422"/>
                </a:lnTo>
                <a:lnTo>
                  <a:pt x="11065" y="4412"/>
                </a:lnTo>
                <a:lnTo>
                  <a:pt x="11066" y="4401"/>
                </a:lnTo>
                <a:lnTo>
                  <a:pt x="11066" y="4388"/>
                </a:lnTo>
                <a:lnTo>
                  <a:pt x="11066" y="4383"/>
                </a:lnTo>
                <a:lnTo>
                  <a:pt x="11065" y="4379"/>
                </a:lnTo>
                <a:lnTo>
                  <a:pt x="11063" y="4375"/>
                </a:lnTo>
                <a:lnTo>
                  <a:pt x="11061" y="4371"/>
                </a:lnTo>
                <a:lnTo>
                  <a:pt x="11057" y="4369"/>
                </a:lnTo>
                <a:lnTo>
                  <a:pt x="11054" y="4365"/>
                </a:lnTo>
                <a:lnTo>
                  <a:pt x="11050" y="4363"/>
                </a:lnTo>
                <a:lnTo>
                  <a:pt x="11045" y="4362"/>
                </a:lnTo>
                <a:lnTo>
                  <a:pt x="11033" y="4361"/>
                </a:lnTo>
                <a:lnTo>
                  <a:pt x="11021" y="4360"/>
                </a:lnTo>
                <a:lnTo>
                  <a:pt x="11006" y="4362"/>
                </a:lnTo>
                <a:lnTo>
                  <a:pt x="10992" y="4364"/>
                </a:lnTo>
                <a:lnTo>
                  <a:pt x="10960" y="4371"/>
                </a:lnTo>
                <a:lnTo>
                  <a:pt x="10928" y="4378"/>
                </a:lnTo>
                <a:lnTo>
                  <a:pt x="10912" y="4381"/>
                </a:lnTo>
                <a:lnTo>
                  <a:pt x="10898" y="4384"/>
                </a:lnTo>
                <a:lnTo>
                  <a:pt x="10885" y="4387"/>
                </a:lnTo>
                <a:lnTo>
                  <a:pt x="10872" y="4388"/>
                </a:lnTo>
                <a:lnTo>
                  <a:pt x="10961" y="4213"/>
                </a:lnTo>
                <a:lnTo>
                  <a:pt x="10891" y="4213"/>
                </a:lnTo>
                <a:lnTo>
                  <a:pt x="10876" y="4214"/>
                </a:lnTo>
                <a:lnTo>
                  <a:pt x="10863" y="4215"/>
                </a:lnTo>
                <a:lnTo>
                  <a:pt x="10850" y="4218"/>
                </a:lnTo>
                <a:lnTo>
                  <a:pt x="10838" y="4222"/>
                </a:lnTo>
                <a:lnTo>
                  <a:pt x="10827" y="4227"/>
                </a:lnTo>
                <a:lnTo>
                  <a:pt x="10816" y="4233"/>
                </a:lnTo>
                <a:lnTo>
                  <a:pt x="10808" y="4240"/>
                </a:lnTo>
                <a:lnTo>
                  <a:pt x="10801" y="4249"/>
                </a:lnTo>
                <a:lnTo>
                  <a:pt x="10795" y="4258"/>
                </a:lnTo>
                <a:lnTo>
                  <a:pt x="10791" y="4268"/>
                </a:lnTo>
                <a:lnTo>
                  <a:pt x="10788" y="4281"/>
                </a:lnTo>
                <a:lnTo>
                  <a:pt x="10788" y="4293"/>
                </a:lnTo>
                <a:lnTo>
                  <a:pt x="10788" y="4307"/>
                </a:lnTo>
                <a:lnTo>
                  <a:pt x="10791" y="4321"/>
                </a:lnTo>
                <a:lnTo>
                  <a:pt x="10796" y="4337"/>
                </a:lnTo>
                <a:lnTo>
                  <a:pt x="10803" y="4353"/>
                </a:lnTo>
                <a:close/>
                <a:moveTo>
                  <a:pt x="13072" y="4302"/>
                </a:moveTo>
                <a:lnTo>
                  <a:pt x="13107" y="4367"/>
                </a:lnTo>
                <a:lnTo>
                  <a:pt x="13176" y="4353"/>
                </a:lnTo>
                <a:lnTo>
                  <a:pt x="13194" y="4279"/>
                </a:lnTo>
                <a:lnTo>
                  <a:pt x="13072" y="4302"/>
                </a:lnTo>
                <a:close/>
                <a:moveTo>
                  <a:pt x="4423" y="3805"/>
                </a:moveTo>
                <a:lnTo>
                  <a:pt x="4401" y="3818"/>
                </a:lnTo>
                <a:lnTo>
                  <a:pt x="4382" y="3827"/>
                </a:lnTo>
                <a:lnTo>
                  <a:pt x="4370" y="3834"/>
                </a:lnTo>
                <a:lnTo>
                  <a:pt x="4360" y="3840"/>
                </a:lnTo>
                <a:lnTo>
                  <a:pt x="4356" y="3844"/>
                </a:lnTo>
                <a:lnTo>
                  <a:pt x="4353" y="3849"/>
                </a:lnTo>
                <a:lnTo>
                  <a:pt x="4351" y="3855"/>
                </a:lnTo>
                <a:lnTo>
                  <a:pt x="4350" y="3863"/>
                </a:lnTo>
                <a:lnTo>
                  <a:pt x="4348" y="3884"/>
                </a:lnTo>
                <a:lnTo>
                  <a:pt x="4347" y="3915"/>
                </a:lnTo>
                <a:lnTo>
                  <a:pt x="4416" y="3896"/>
                </a:lnTo>
                <a:lnTo>
                  <a:pt x="4398" y="3948"/>
                </a:lnTo>
                <a:lnTo>
                  <a:pt x="4414" y="3947"/>
                </a:lnTo>
                <a:lnTo>
                  <a:pt x="4427" y="3945"/>
                </a:lnTo>
                <a:lnTo>
                  <a:pt x="4440" y="3942"/>
                </a:lnTo>
                <a:lnTo>
                  <a:pt x="4450" y="3938"/>
                </a:lnTo>
                <a:lnTo>
                  <a:pt x="4459" y="3934"/>
                </a:lnTo>
                <a:lnTo>
                  <a:pt x="4468" y="3929"/>
                </a:lnTo>
                <a:lnTo>
                  <a:pt x="4475" y="3924"/>
                </a:lnTo>
                <a:lnTo>
                  <a:pt x="4481" y="3918"/>
                </a:lnTo>
                <a:lnTo>
                  <a:pt x="4486" y="3912"/>
                </a:lnTo>
                <a:lnTo>
                  <a:pt x="4490" y="3905"/>
                </a:lnTo>
                <a:lnTo>
                  <a:pt x="4494" y="3899"/>
                </a:lnTo>
                <a:lnTo>
                  <a:pt x="4498" y="3891"/>
                </a:lnTo>
                <a:lnTo>
                  <a:pt x="4504" y="3876"/>
                </a:lnTo>
                <a:lnTo>
                  <a:pt x="4508" y="3861"/>
                </a:lnTo>
                <a:lnTo>
                  <a:pt x="4511" y="3845"/>
                </a:lnTo>
                <a:lnTo>
                  <a:pt x="4516" y="3830"/>
                </a:lnTo>
                <a:lnTo>
                  <a:pt x="4518" y="3821"/>
                </a:lnTo>
                <a:lnTo>
                  <a:pt x="4521" y="3814"/>
                </a:lnTo>
                <a:lnTo>
                  <a:pt x="4525" y="3807"/>
                </a:lnTo>
                <a:lnTo>
                  <a:pt x="4530" y="3800"/>
                </a:lnTo>
                <a:lnTo>
                  <a:pt x="4534" y="3792"/>
                </a:lnTo>
                <a:lnTo>
                  <a:pt x="4540" y="3786"/>
                </a:lnTo>
                <a:lnTo>
                  <a:pt x="4546" y="3780"/>
                </a:lnTo>
                <a:lnTo>
                  <a:pt x="4553" y="3774"/>
                </a:lnTo>
                <a:lnTo>
                  <a:pt x="4563" y="3769"/>
                </a:lnTo>
                <a:lnTo>
                  <a:pt x="4572" y="3764"/>
                </a:lnTo>
                <a:lnTo>
                  <a:pt x="4583" y="3760"/>
                </a:lnTo>
                <a:lnTo>
                  <a:pt x="4596" y="3756"/>
                </a:lnTo>
                <a:lnTo>
                  <a:pt x="4575" y="3843"/>
                </a:lnTo>
                <a:lnTo>
                  <a:pt x="4645" y="3843"/>
                </a:lnTo>
                <a:lnTo>
                  <a:pt x="4665" y="3843"/>
                </a:lnTo>
                <a:lnTo>
                  <a:pt x="4675" y="3843"/>
                </a:lnTo>
                <a:lnTo>
                  <a:pt x="4679" y="3843"/>
                </a:lnTo>
                <a:lnTo>
                  <a:pt x="4679" y="3843"/>
                </a:lnTo>
                <a:lnTo>
                  <a:pt x="4678" y="3845"/>
                </a:lnTo>
                <a:lnTo>
                  <a:pt x="4680" y="3848"/>
                </a:lnTo>
                <a:lnTo>
                  <a:pt x="4682" y="3851"/>
                </a:lnTo>
                <a:lnTo>
                  <a:pt x="4685" y="3854"/>
                </a:lnTo>
                <a:lnTo>
                  <a:pt x="4691" y="3857"/>
                </a:lnTo>
                <a:lnTo>
                  <a:pt x="4699" y="3862"/>
                </a:lnTo>
                <a:lnTo>
                  <a:pt x="4731" y="3769"/>
                </a:lnTo>
                <a:lnTo>
                  <a:pt x="4645" y="3808"/>
                </a:lnTo>
                <a:lnTo>
                  <a:pt x="4645" y="3703"/>
                </a:lnTo>
                <a:lnTo>
                  <a:pt x="4610" y="3703"/>
                </a:lnTo>
                <a:lnTo>
                  <a:pt x="4610" y="3650"/>
                </a:lnTo>
                <a:lnTo>
                  <a:pt x="4503" y="3650"/>
                </a:lnTo>
                <a:lnTo>
                  <a:pt x="4514" y="3599"/>
                </a:lnTo>
                <a:lnTo>
                  <a:pt x="4488" y="3592"/>
                </a:lnTo>
                <a:lnTo>
                  <a:pt x="4423" y="3805"/>
                </a:lnTo>
                <a:close/>
                <a:moveTo>
                  <a:pt x="5526" y="3508"/>
                </a:moveTo>
                <a:lnTo>
                  <a:pt x="5595" y="3509"/>
                </a:lnTo>
                <a:lnTo>
                  <a:pt x="5595" y="3596"/>
                </a:lnTo>
                <a:lnTo>
                  <a:pt x="5504" y="3613"/>
                </a:lnTo>
                <a:lnTo>
                  <a:pt x="5546" y="3561"/>
                </a:lnTo>
                <a:lnTo>
                  <a:pt x="5526" y="3508"/>
                </a:lnTo>
                <a:close/>
                <a:moveTo>
                  <a:pt x="5634" y="3176"/>
                </a:moveTo>
                <a:lnTo>
                  <a:pt x="5795" y="3268"/>
                </a:lnTo>
                <a:lnTo>
                  <a:pt x="5718" y="3280"/>
                </a:lnTo>
                <a:lnTo>
                  <a:pt x="5631" y="3351"/>
                </a:lnTo>
                <a:lnTo>
                  <a:pt x="5616" y="3246"/>
                </a:lnTo>
                <a:lnTo>
                  <a:pt x="5634" y="3176"/>
                </a:lnTo>
                <a:close/>
                <a:moveTo>
                  <a:pt x="5085" y="2313"/>
                </a:moveTo>
                <a:lnTo>
                  <a:pt x="5085" y="2365"/>
                </a:lnTo>
                <a:lnTo>
                  <a:pt x="5262" y="2336"/>
                </a:lnTo>
                <a:lnTo>
                  <a:pt x="5325" y="2394"/>
                </a:lnTo>
                <a:lnTo>
                  <a:pt x="5227" y="2407"/>
                </a:lnTo>
                <a:lnTo>
                  <a:pt x="5206" y="2506"/>
                </a:lnTo>
                <a:lnTo>
                  <a:pt x="5173" y="2507"/>
                </a:lnTo>
                <a:lnTo>
                  <a:pt x="5208" y="2418"/>
                </a:lnTo>
                <a:lnTo>
                  <a:pt x="5155" y="2421"/>
                </a:lnTo>
                <a:lnTo>
                  <a:pt x="5144" y="2393"/>
                </a:lnTo>
                <a:lnTo>
                  <a:pt x="5045" y="2533"/>
                </a:lnTo>
                <a:lnTo>
                  <a:pt x="5085" y="2313"/>
                </a:lnTo>
                <a:close/>
                <a:moveTo>
                  <a:pt x="5085" y="2313"/>
                </a:moveTo>
                <a:lnTo>
                  <a:pt x="5103" y="2207"/>
                </a:lnTo>
                <a:lnTo>
                  <a:pt x="5094" y="2206"/>
                </a:lnTo>
                <a:lnTo>
                  <a:pt x="5085" y="2206"/>
                </a:lnTo>
                <a:lnTo>
                  <a:pt x="5075" y="2206"/>
                </a:lnTo>
                <a:lnTo>
                  <a:pt x="5065" y="2209"/>
                </a:lnTo>
                <a:lnTo>
                  <a:pt x="5054" y="2211"/>
                </a:lnTo>
                <a:lnTo>
                  <a:pt x="5043" y="2214"/>
                </a:lnTo>
                <a:lnTo>
                  <a:pt x="5031" y="2217"/>
                </a:lnTo>
                <a:lnTo>
                  <a:pt x="5020" y="2222"/>
                </a:lnTo>
                <a:lnTo>
                  <a:pt x="4995" y="2233"/>
                </a:lnTo>
                <a:lnTo>
                  <a:pt x="4970" y="2247"/>
                </a:lnTo>
                <a:lnTo>
                  <a:pt x="4946" y="2262"/>
                </a:lnTo>
                <a:lnTo>
                  <a:pt x="4922" y="2280"/>
                </a:lnTo>
                <a:lnTo>
                  <a:pt x="4898" y="2298"/>
                </a:lnTo>
                <a:lnTo>
                  <a:pt x="4876" y="2319"/>
                </a:lnTo>
                <a:lnTo>
                  <a:pt x="4866" y="2330"/>
                </a:lnTo>
                <a:lnTo>
                  <a:pt x="4857" y="2341"/>
                </a:lnTo>
                <a:lnTo>
                  <a:pt x="4848" y="2352"/>
                </a:lnTo>
                <a:lnTo>
                  <a:pt x="4839" y="2363"/>
                </a:lnTo>
                <a:lnTo>
                  <a:pt x="4831" y="2375"/>
                </a:lnTo>
                <a:lnTo>
                  <a:pt x="4825" y="2386"/>
                </a:lnTo>
                <a:lnTo>
                  <a:pt x="4819" y="2397"/>
                </a:lnTo>
                <a:lnTo>
                  <a:pt x="4814" y="2409"/>
                </a:lnTo>
                <a:lnTo>
                  <a:pt x="4809" y="2420"/>
                </a:lnTo>
                <a:lnTo>
                  <a:pt x="4806" y="2432"/>
                </a:lnTo>
                <a:lnTo>
                  <a:pt x="4804" y="2443"/>
                </a:lnTo>
                <a:lnTo>
                  <a:pt x="4803" y="2454"/>
                </a:lnTo>
                <a:lnTo>
                  <a:pt x="4857" y="2454"/>
                </a:lnTo>
                <a:lnTo>
                  <a:pt x="4857" y="2504"/>
                </a:lnTo>
                <a:lnTo>
                  <a:pt x="4792" y="2489"/>
                </a:lnTo>
                <a:lnTo>
                  <a:pt x="4786" y="2647"/>
                </a:lnTo>
                <a:lnTo>
                  <a:pt x="4713" y="2645"/>
                </a:lnTo>
                <a:lnTo>
                  <a:pt x="4747" y="2598"/>
                </a:lnTo>
                <a:lnTo>
                  <a:pt x="4715" y="2560"/>
                </a:lnTo>
                <a:lnTo>
                  <a:pt x="4728" y="2508"/>
                </a:lnTo>
                <a:lnTo>
                  <a:pt x="4738" y="2466"/>
                </a:lnTo>
                <a:lnTo>
                  <a:pt x="4747" y="2431"/>
                </a:lnTo>
                <a:lnTo>
                  <a:pt x="4757" y="2403"/>
                </a:lnTo>
                <a:lnTo>
                  <a:pt x="4765" y="2380"/>
                </a:lnTo>
                <a:lnTo>
                  <a:pt x="4773" y="2361"/>
                </a:lnTo>
                <a:lnTo>
                  <a:pt x="4777" y="2354"/>
                </a:lnTo>
                <a:lnTo>
                  <a:pt x="4783" y="2348"/>
                </a:lnTo>
                <a:lnTo>
                  <a:pt x="4787" y="2342"/>
                </a:lnTo>
                <a:lnTo>
                  <a:pt x="4792" y="2337"/>
                </a:lnTo>
                <a:lnTo>
                  <a:pt x="4803" y="2326"/>
                </a:lnTo>
                <a:lnTo>
                  <a:pt x="4816" y="2318"/>
                </a:lnTo>
                <a:lnTo>
                  <a:pt x="4830" y="2309"/>
                </a:lnTo>
                <a:lnTo>
                  <a:pt x="4847" y="2298"/>
                </a:lnTo>
                <a:lnTo>
                  <a:pt x="4866" y="2286"/>
                </a:lnTo>
                <a:lnTo>
                  <a:pt x="4889" y="2269"/>
                </a:lnTo>
                <a:lnTo>
                  <a:pt x="4915" y="2250"/>
                </a:lnTo>
                <a:lnTo>
                  <a:pt x="4945" y="2225"/>
                </a:lnTo>
                <a:lnTo>
                  <a:pt x="4920" y="2226"/>
                </a:lnTo>
                <a:lnTo>
                  <a:pt x="4895" y="2228"/>
                </a:lnTo>
                <a:lnTo>
                  <a:pt x="4871" y="2230"/>
                </a:lnTo>
                <a:lnTo>
                  <a:pt x="4849" y="2233"/>
                </a:lnTo>
                <a:lnTo>
                  <a:pt x="4826" y="2238"/>
                </a:lnTo>
                <a:lnTo>
                  <a:pt x="4803" y="2244"/>
                </a:lnTo>
                <a:lnTo>
                  <a:pt x="4782" y="2249"/>
                </a:lnTo>
                <a:lnTo>
                  <a:pt x="4761" y="2256"/>
                </a:lnTo>
                <a:lnTo>
                  <a:pt x="4741" y="2265"/>
                </a:lnTo>
                <a:lnTo>
                  <a:pt x="4723" y="2275"/>
                </a:lnTo>
                <a:lnTo>
                  <a:pt x="4705" y="2285"/>
                </a:lnTo>
                <a:lnTo>
                  <a:pt x="4689" y="2296"/>
                </a:lnTo>
                <a:lnTo>
                  <a:pt x="4673" y="2310"/>
                </a:lnTo>
                <a:lnTo>
                  <a:pt x="4660" y="2324"/>
                </a:lnTo>
                <a:lnTo>
                  <a:pt x="4653" y="2332"/>
                </a:lnTo>
                <a:lnTo>
                  <a:pt x="4647" y="2341"/>
                </a:lnTo>
                <a:lnTo>
                  <a:pt x="4642" y="2349"/>
                </a:lnTo>
                <a:lnTo>
                  <a:pt x="4637" y="2357"/>
                </a:lnTo>
                <a:lnTo>
                  <a:pt x="4626" y="2374"/>
                </a:lnTo>
                <a:lnTo>
                  <a:pt x="4604" y="2405"/>
                </a:lnTo>
                <a:lnTo>
                  <a:pt x="4574" y="2446"/>
                </a:lnTo>
                <a:lnTo>
                  <a:pt x="4541" y="2491"/>
                </a:lnTo>
                <a:lnTo>
                  <a:pt x="4509" y="2536"/>
                </a:lnTo>
                <a:lnTo>
                  <a:pt x="4481" y="2574"/>
                </a:lnTo>
                <a:lnTo>
                  <a:pt x="4461" y="2601"/>
                </a:lnTo>
                <a:lnTo>
                  <a:pt x="4454" y="2611"/>
                </a:lnTo>
                <a:lnTo>
                  <a:pt x="4487" y="2700"/>
                </a:lnTo>
                <a:lnTo>
                  <a:pt x="4595" y="2709"/>
                </a:lnTo>
                <a:lnTo>
                  <a:pt x="4528" y="2726"/>
                </a:lnTo>
                <a:lnTo>
                  <a:pt x="4610" y="2823"/>
                </a:lnTo>
                <a:lnTo>
                  <a:pt x="4610" y="2788"/>
                </a:lnTo>
                <a:lnTo>
                  <a:pt x="4660" y="2789"/>
                </a:lnTo>
                <a:lnTo>
                  <a:pt x="4680" y="2834"/>
                </a:lnTo>
                <a:lnTo>
                  <a:pt x="4966" y="2838"/>
                </a:lnTo>
                <a:lnTo>
                  <a:pt x="4934" y="2745"/>
                </a:lnTo>
                <a:lnTo>
                  <a:pt x="5032" y="2840"/>
                </a:lnTo>
                <a:lnTo>
                  <a:pt x="5025" y="2801"/>
                </a:lnTo>
                <a:lnTo>
                  <a:pt x="5019" y="2767"/>
                </a:lnTo>
                <a:lnTo>
                  <a:pt x="5019" y="2761"/>
                </a:lnTo>
                <a:lnTo>
                  <a:pt x="5021" y="2755"/>
                </a:lnTo>
                <a:lnTo>
                  <a:pt x="5024" y="2749"/>
                </a:lnTo>
                <a:lnTo>
                  <a:pt x="5028" y="2744"/>
                </a:lnTo>
                <a:lnTo>
                  <a:pt x="5034" y="2740"/>
                </a:lnTo>
                <a:lnTo>
                  <a:pt x="5044" y="2737"/>
                </a:lnTo>
                <a:lnTo>
                  <a:pt x="5054" y="2736"/>
                </a:lnTo>
                <a:lnTo>
                  <a:pt x="5068" y="2735"/>
                </a:lnTo>
                <a:lnTo>
                  <a:pt x="5120" y="2735"/>
                </a:lnTo>
                <a:lnTo>
                  <a:pt x="5126" y="2747"/>
                </a:lnTo>
                <a:lnTo>
                  <a:pt x="5132" y="2758"/>
                </a:lnTo>
                <a:lnTo>
                  <a:pt x="5138" y="2766"/>
                </a:lnTo>
                <a:lnTo>
                  <a:pt x="5144" y="2772"/>
                </a:lnTo>
                <a:lnTo>
                  <a:pt x="5150" y="2776"/>
                </a:lnTo>
                <a:lnTo>
                  <a:pt x="5156" y="2777"/>
                </a:lnTo>
                <a:lnTo>
                  <a:pt x="5163" y="2778"/>
                </a:lnTo>
                <a:lnTo>
                  <a:pt x="5169" y="2776"/>
                </a:lnTo>
                <a:lnTo>
                  <a:pt x="5175" y="2773"/>
                </a:lnTo>
                <a:lnTo>
                  <a:pt x="5181" y="2768"/>
                </a:lnTo>
                <a:lnTo>
                  <a:pt x="5186" y="2761"/>
                </a:lnTo>
                <a:lnTo>
                  <a:pt x="5191" y="2754"/>
                </a:lnTo>
                <a:lnTo>
                  <a:pt x="5197" y="2744"/>
                </a:lnTo>
                <a:lnTo>
                  <a:pt x="5201" y="2733"/>
                </a:lnTo>
                <a:lnTo>
                  <a:pt x="5205" y="2722"/>
                </a:lnTo>
                <a:lnTo>
                  <a:pt x="5208" y="2709"/>
                </a:lnTo>
                <a:lnTo>
                  <a:pt x="5169" y="2693"/>
                </a:lnTo>
                <a:lnTo>
                  <a:pt x="5222" y="2666"/>
                </a:lnTo>
                <a:lnTo>
                  <a:pt x="5265" y="2793"/>
                </a:lnTo>
                <a:lnTo>
                  <a:pt x="5320" y="2763"/>
                </a:lnTo>
                <a:lnTo>
                  <a:pt x="5404" y="2855"/>
                </a:lnTo>
                <a:lnTo>
                  <a:pt x="5420" y="2840"/>
                </a:lnTo>
                <a:lnTo>
                  <a:pt x="5420" y="2876"/>
                </a:lnTo>
                <a:lnTo>
                  <a:pt x="5363" y="2876"/>
                </a:lnTo>
                <a:lnTo>
                  <a:pt x="5368" y="3000"/>
                </a:lnTo>
                <a:lnTo>
                  <a:pt x="5514" y="2897"/>
                </a:lnTo>
                <a:lnTo>
                  <a:pt x="5472" y="2963"/>
                </a:lnTo>
                <a:lnTo>
                  <a:pt x="5492" y="2958"/>
                </a:lnTo>
                <a:lnTo>
                  <a:pt x="5542" y="3158"/>
                </a:lnTo>
                <a:lnTo>
                  <a:pt x="5490" y="3175"/>
                </a:lnTo>
                <a:lnTo>
                  <a:pt x="5490" y="3263"/>
                </a:lnTo>
                <a:lnTo>
                  <a:pt x="5475" y="3252"/>
                </a:lnTo>
                <a:lnTo>
                  <a:pt x="5347" y="3425"/>
                </a:lnTo>
                <a:lnTo>
                  <a:pt x="5382" y="3432"/>
                </a:lnTo>
                <a:lnTo>
                  <a:pt x="5419" y="3525"/>
                </a:lnTo>
                <a:lnTo>
                  <a:pt x="5069" y="3615"/>
                </a:lnTo>
                <a:lnTo>
                  <a:pt x="4997" y="3791"/>
                </a:lnTo>
                <a:lnTo>
                  <a:pt x="5089" y="3832"/>
                </a:lnTo>
                <a:lnTo>
                  <a:pt x="5191" y="3736"/>
                </a:lnTo>
                <a:lnTo>
                  <a:pt x="5265" y="3754"/>
                </a:lnTo>
                <a:lnTo>
                  <a:pt x="5241" y="3677"/>
                </a:lnTo>
                <a:lnTo>
                  <a:pt x="5384" y="3703"/>
                </a:lnTo>
                <a:lnTo>
                  <a:pt x="5384" y="3718"/>
                </a:lnTo>
                <a:lnTo>
                  <a:pt x="5387" y="3735"/>
                </a:lnTo>
                <a:lnTo>
                  <a:pt x="5389" y="3750"/>
                </a:lnTo>
                <a:lnTo>
                  <a:pt x="5392" y="3764"/>
                </a:lnTo>
                <a:lnTo>
                  <a:pt x="5396" y="3779"/>
                </a:lnTo>
                <a:lnTo>
                  <a:pt x="5400" y="3792"/>
                </a:lnTo>
                <a:lnTo>
                  <a:pt x="5406" y="3806"/>
                </a:lnTo>
                <a:lnTo>
                  <a:pt x="5412" y="3817"/>
                </a:lnTo>
                <a:lnTo>
                  <a:pt x="5420" y="3827"/>
                </a:lnTo>
                <a:lnTo>
                  <a:pt x="5428" y="3836"/>
                </a:lnTo>
                <a:lnTo>
                  <a:pt x="5432" y="3840"/>
                </a:lnTo>
                <a:lnTo>
                  <a:pt x="5436" y="3843"/>
                </a:lnTo>
                <a:lnTo>
                  <a:pt x="5441" y="3846"/>
                </a:lnTo>
                <a:lnTo>
                  <a:pt x="5446" y="3848"/>
                </a:lnTo>
                <a:lnTo>
                  <a:pt x="5452" y="3850"/>
                </a:lnTo>
                <a:lnTo>
                  <a:pt x="5457" y="3851"/>
                </a:lnTo>
                <a:lnTo>
                  <a:pt x="5463" y="3852"/>
                </a:lnTo>
                <a:lnTo>
                  <a:pt x="5469" y="3852"/>
                </a:lnTo>
                <a:lnTo>
                  <a:pt x="5474" y="3852"/>
                </a:lnTo>
                <a:lnTo>
                  <a:pt x="5482" y="3851"/>
                </a:lnTo>
                <a:lnTo>
                  <a:pt x="5488" y="3849"/>
                </a:lnTo>
                <a:lnTo>
                  <a:pt x="5495" y="3847"/>
                </a:lnTo>
                <a:lnTo>
                  <a:pt x="5454" y="3918"/>
                </a:lnTo>
                <a:lnTo>
                  <a:pt x="5562" y="3934"/>
                </a:lnTo>
                <a:lnTo>
                  <a:pt x="5614" y="3908"/>
                </a:lnTo>
                <a:lnTo>
                  <a:pt x="5754" y="3896"/>
                </a:lnTo>
                <a:lnTo>
                  <a:pt x="5762" y="3896"/>
                </a:lnTo>
                <a:lnTo>
                  <a:pt x="5771" y="3897"/>
                </a:lnTo>
                <a:lnTo>
                  <a:pt x="5779" y="3898"/>
                </a:lnTo>
                <a:lnTo>
                  <a:pt x="5787" y="3899"/>
                </a:lnTo>
                <a:lnTo>
                  <a:pt x="5803" y="3903"/>
                </a:lnTo>
                <a:lnTo>
                  <a:pt x="5817" y="3907"/>
                </a:lnTo>
                <a:lnTo>
                  <a:pt x="5843" y="3918"/>
                </a:lnTo>
                <a:lnTo>
                  <a:pt x="5867" y="3926"/>
                </a:lnTo>
                <a:lnTo>
                  <a:pt x="5871" y="3928"/>
                </a:lnTo>
                <a:lnTo>
                  <a:pt x="5876" y="3928"/>
                </a:lnTo>
                <a:lnTo>
                  <a:pt x="5880" y="3928"/>
                </a:lnTo>
                <a:lnTo>
                  <a:pt x="5884" y="3927"/>
                </a:lnTo>
                <a:lnTo>
                  <a:pt x="5888" y="3926"/>
                </a:lnTo>
                <a:lnTo>
                  <a:pt x="5892" y="3924"/>
                </a:lnTo>
                <a:lnTo>
                  <a:pt x="5896" y="3920"/>
                </a:lnTo>
                <a:lnTo>
                  <a:pt x="5899" y="3916"/>
                </a:lnTo>
                <a:lnTo>
                  <a:pt x="5902" y="3912"/>
                </a:lnTo>
                <a:lnTo>
                  <a:pt x="5904" y="3906"/>
                </a:lnTo>
                <a:lnTo>
                  <a:pt x="5906" y="3899"/>
                </a:lnTo>
                <a:lnTo>
                  <a:pt x="5908" y="3890"/>
                </a:lnTo>
                <a:lnTo>
                  <a:pt x="5911" y="3870"/>
                </a:lnTo>
                <a:lnTo>
                  <a:pt x="5912" y="3843"/>
                </a:lnTo>
                <a:lnTo>
                  <a:pt x="5842" y="3843"/>
                </a:lnTo>
                <a:lnTo>
                  <a:pt x="5852" y="3827"/>
                </a:lnTo>
                <a:lnTo>
                  <a:pt x="5665" y="3720"/>
                </a:lnTo>
                <a:lnTo>
                  <a:pt x="5672" y="3699"/>
                </a:lnTo>
                <a:lnTo>
                  <a:pt x="5677" y="3684"/>
                </a:lnTo>
                <a:lnTo>
                  <a:pt x="5682" y="3674"/>
                </a:lnTo>
                <a:lnTo>
                  <a:pt x="5686" y="3667"/>
                </a:lnTo>
                <a:lnTo>
                  <a:pt x="5688" y="3665"/>
                </a:lnTo>
                <a:lnTo>
                  <a:pt x="5690" y="3664"/>
                </a:lnTo>
                <a:lnTo>
                  <a:pt x="5692" y="3663"/>
                </a:lnTo>
                <a:lnTo>
                  <a:pt x="5694" y="3663"/>
                </a:lnTo>
                <a:lnTo>
                  <a:pt x="5699" y="3665"/>
                </a:lnTo>
                <a:lnTo>
                  <a:pt x="5705" y="3668"/>
                </a:lnTo>
                <a:lnTo>
                  <a:pt x="5711" y="3673"/>
                </a:lnTo>
                <a:lnTo>
                  <a:pt x="5718" y="3677"/>
                </a:lnTo>
                <a:lnTo>
                  <a:pt x="5726" y="3680"/>
                </a:lnTo>
                <a:lnTo>
                  <a:pt x="5736" y="3682"/>
                </a:lnTo>
                <a:lnTo>
                  <a:pt x="5741" y="3683"/>
                </a:lnTo>
                <a:lnTo>
                  <a:pt x="5747" y="3682"/>
                </a:lnTo>
                <a:lnTo>
                  <a:pt x="5752" y="3682"/>
                </a:lnTo>
                <a:lnTo>
                  <a:pt x="5759" y="3680"/>
                </a:lnTo>
                <a:lnTo>
                  <a:pt x="5767" y="3678"/>
                </a:lnTo>
                <a:lnTo>
                  <a:pt x="5774" y="3675"/>
                </a:lnTo>
                <a:lnTo>
                  <a:pt x="5782" y="3671"/>
                </a:lnTo>
                <a:lnTo>
                  <a:pt x="5791" y="3664"/>
                </a:lnTo>
                <a:lnTo>
                  <a:pt x="5840" y="3705"/>
                </a:lnTo>
                <a:lnTo>
                  <a:pt x="5843" y="3687"/>
                </a:lnTo>
                <a:lnTo>
                  <a:pt x="5968" y="3702"/>
                </a:lnTo>
                <a:lnTo>
                  <a:pt x="5947" y="3650"/>
                </a:lnTo>
                <a:lnTo>
                  <a:pt x="5959" y="3645"/>
                </a:lnTo>
                <a:lnTo>
                  <a:pt x="5970" y="3639"/>
                </a:lnTo>
                <a:lnTo>
                  <a:pt x="5981" y="3631"/>
                </a:lnTo>
                <a:lnTo>
                  <a:pt x="5993" y="3622"/>
                </a:lnTo>
                <a:lnTo>
                  <a:pt x="6003" y="3613"/>
                </a:lnTo>
                <a:lnTo>
                  <a:pt x="6010" y="3601"/>
                </a:lnTo>
                <a:lnTo>
                  <a:pt x="6013" y="3596"/>
                </a:lnTo>
                <a:lnTo>
                  <a:pt x="6015" y="3591"/>
                </a:lnTo>
                <a:lnTo>
                  <a:pt x="6017" y="3585"/>
                </a:lnTo>
                <a:lnTo>
                  <a:pt x="6017" y="3580"/>
                </a:lnTo>
                <a:lnTo>
                  <a:pt x="6017" y="3567"/>
                </a:lnTo>
                <a:lnTo>
                  <a:pt x="6016" y="3559"/>
                </a:lnTo>
                <a:lnTo>
                  <a:pt x="6015" y="3553"/>
                </a:lnTo>
                <a:lnTo>
                  <a:pt x="6013" y="3548"/>
                </a:lnTo>
                <a:lnTo>
                  <a:pt x="6010" y="3543"/>
                </a:lnTo>
                <a:lnTo>
                  <a:pt x="6007" y="3535"/>
                </a:lnTo>
                <a:lnTo>
                  <a:pt x="6004" y="3525"/>
                </a:lnTo>
                <a:lnTo>
                  <a:pt x="6000" y="3509"/>
                </a:lnTo>
                <a:lnTo>
                  <a:pt x="5984" y="3508"/>
                </a:lnTo>
                <a:lnTo>
                  <a:pt x="5970" y="3507"/>
                </a:lnTo>
                <a:lnTo>
                  <a:pt x="5956" y="3506"/>
                </a:lnTo>
                <a:lnTo>
                  <a:pt x="5945" y="3504"/>
                </a:lnTo>
                <a:lnTo>
                  <a:pt x="5935" y="3502"/>
                </a:lnTo>
                <a:lnTo>
                  <a:pt x="5927" y="3499"/>
                </a:lnTo>
                <a:lnTo>
                  <a:pt x="5918" y="3497"/>
                </a:lnTo>
                <a:lnTo>
                  <a:pt x="5912" y="3494"/>
                </a:lnTo>
                <a:lnTo>
                  <a:pt x="5906" y="3490"/>
                </a:lnTo>
                <a:lnTo>
                  <a:pt x="5902" y="3487"/>
                </a:lnTo>
                <a:lnTo>
                  <a:pt x="5898" y="3483"/>
                </a:lnTo>
                <a:lnTo>
                  <a:pt x="5894" y="3478"/>
                </a:lnTo>
                <a:lnTo>
                  <a:pt x="5888" y="3470"/>
                </a:lnTo>
                <a:lnTo>
                  <a:pt x="5885" y="3461"/>
                </a:lnTo>
                <a:lnTo>
                  <a:pt x="5882" y="3451"/>
                </a:lnTo>
                <a:lnTo>
                  <a:pt x="5879" y="3441"/>
                </a:lnTo>
                <a:lnTo>
                  <a:pt x="5876" y="3431"/>
                </a:lnTo>
                <a:lnTo>
                  <a:pt x="5872" y="3421"/>
                </a:lnTo>
                <a:lnTo>
                  <a:pt x="5869" y="3417"/>
                </a:lnTo>
                <a:lnTo>
                  <a:pt x="5865" y="3411"/>
                </a:lnTo>
                <a:lnTo>
                  <a:pt x="5860" y="3407"/>
                </a:lnTo>
                <a:lnTo>
                  <a:pt x="5855" y="3402"/>
                </a:lnTo>
                <a:lnTo>
                  <a:pt x="5849" y="3398"/>
                </a:lnTo>
                <a:lnTo>
                  <a:pt x="5842" y="3394"/>
                </a:lnTo>
                <a:lnTo>
                  <a:pt x="5834" y="3390"/>
                </a:lnTo>
                <a:lnTo>
                  <a:pt x="5824" y="3386"/>
                </a:lnTo>
                <a:lnTo>
                  <a:pt x="5824" y="3350"/>
                </a:lnTo>
                <a:lnTo>
                  <a:pt x="5864" y="3349"/>
                </a:lnTo>
                <a:lnTo>
                  <a:pt x="5842" y="3280"/>
                </a:lnTo>
                <a:lnTo>
                  <a:pt x="5877" y="3280"/>
                </a:lnTo>
                <a:lnTo>
                  <a:pt x="5877" y="3228"/>
                </a:lnTo>
                <a:lnTo>
                  <a:pt x="5911" y="3228"/>
                </a:lnTo>
                <a:lnTo>
                  <a:pt x="5931" y="3313"/>
                </a:lnTo>
                <a:lnTo>
                  <a:pt x="6048" y="3350"/>
                </a:lnTo>
                <a:lnTo>
                  <a:pt x="6053" y="3438"/>
                </a:lnTo>
                <a:lnTo>
                  <a:pt x="6090" y="3445"/>
                </a:lnTo>
                <a:lnTo>
                  <a:pt x="6130" y="3453"/>
                </a:lnTo>
                <a:lnTo>
                  <a:pt x="6139" y="3454"/>
                </a:lnTo>
                <a:lnTo>
                  <a:pt x="6148" y="3454"/>
                </a:lnTo>
                <a:lnTo>
                  <a:pt x="6156" y="3452"/>
                </a:lnTo>
                <a:lnTo>
                  <a:pt x="6162" y="3449"/>
                </a:lnTo>
                <a:lnTo>
                  <a:pt x="6165" y="3448"/>
                </a:lnTo>
                <a:lnTo>
                  <a:pt x="6168" y="3444"/>
                </a:lnTo>
                <a:lnTo>
                  <a:pt x="6170" y="3442"/>
                </a:lnTo>
                <a:lnTo>
                  <a:pt x="6172" y="3439"/>
                </a:lnTo>
                <a:lnTo>
                  <a:pt x="6173" y="3435"/>
                </a:lnTo>
                <a:lnTo>
                  <a:pt x="6174" y="3431"/>
                </a:lnTo>
                <a:lnTo>
                  <a:pt x="6175" y="3427"/>
                </a:lnTo>
                <a:lnTo>
                  <a:pt x="6175" y="3421"/>
                </a:lnTo>
                <a:lnTo>
                  <a:pt x="6175" y="3405"/>
                </a:lnTo>
                <a:lnTo>
                  <a:pt x="6174" y="3393"/>
                </a:lnTo>
                <a:lnTo>
                  <a:pt x="6172" y="3384"/>
                </a:lnTo>
                <a:lnTo>
                  <a:pt x="6170" y="3374"/>
                </a:lnTo>
                <a:lnTo>
                  <a:pt x="6164" y="3359"/>
                </a:lnTo>
                <a:lnTo>
                  <a:pt x="6158" y="3336"/>
                </a:lnTo>
                <a:lnTo>
                  <a:pt x="6228" y="3355"/>
                </a:lnTo>
                <a:lnTo>
                  <a:pt x="6214" y="3343"/>
                </a:lnTo>
                <a:lnTo>
                  <a:pt x="6284" y="3190"/>
                </a:lnTo>
                <a:lnTo>
                  <a:pt x="6334" y="3228"/>
                </a:lnTo>
                <a:lnTo>
                  <a:pt x="6334" y="3157"/>
                </a:lnTo>
                <a:lnTo>
                  <a:pt x="6374" y="3155"/>
                </a:lnTo>
                <a:lnTo>
                  <a:pt x="6333" y="3068"/>
                </a:lnTo>
                <a:lnTo>
                  <a:pt x="6229" y="3140"/>
                </a:lnTo>
                <a:lnTo>
                  <a:pt x="6219" y="3068"/>
                </a:lnTo>
                <a:lnTo>
                  <a:pt x="6212" y="3117"/>
                </a:lnTo>
                <a:lnTo>
                  <a:pt x="6122" y="3104"/>
                </a:lnTo>
                <a:lnTo>
                  <a:pt x="6150" y="3043"/>
                </a:lnTo>
                <a:lnTo>
                  <a:pt x="6097" y="2990"/>
                </a:lnTo>
                <a:lnTo>
                  <a:pt x="6097" y="2973"/>
                </a:lnTo>
                <a:lnTo>
                  <a:pt x="6044" y="3025"/>
                </a:lnTo>
                <a:lnTo>
                  <a:pt x="6039" y="3051"/>
                </a:lnTo>
                <a:lnTo>
                  <a:pt x="5867" y="2931"/>
                </a:lnTo>
                <a:lnTo>
                  <a:pt x="5895" y="2805"/>
                </a:lnTo>
                <a:lnTo>
                  <a:pt x="5965" y="2805"/>
                </a:lnTo>
                <a:lnTo>
                  <a:pt x="5974" y="2787"/>
                </a:lnTo>
                <a:lnTo>
                  <a:pt x="5877" y="2753"/>
                </a:lnTo>
                <a:lnTo>
                  <a:pt x="5877" y="2718"/>
                </a:lnTo>
                <a:lnTo>
                  <a:pt x="5892" y="2717"/>
                </a:lnTo>
                <a:lnTo>
                  <a:pt x="5908" y="2713"/>
                </a:lnTo>
                <a:lnTo>
                  <a:pt x="5922" y="2709"/>
                </a:lnTo>
                <a:lnTo>
                  <a:pt x="5936" y="2704"/>
                </a:lnTo>
                <a:lnTo>
                  <a:pt x="5942" y="2701"/>
                </a:lnTo>
                <a:lnTo>
                  <a:pt x="5948" y="2697"/>
                </a:lnTo>
                <a:lnTo>
                  <a:pt x="5952" y="2693"/>
                </a:lnTo>
                <a:lnTo>
                  <a:pt x="5956" y="2689"/>
                </a:lnTo>
                <a:lnTo>
                  <a:pt x="5960" y="2683"/>
                </a:lnTo>
                <a:lnTo>
                  <a:pt x="5963" y="2677"/>
                </a:lnTo>
                <a:lnTo>
                  <a:pt x="5964" y="2672"/>
                </a:lnTo>
                <a:lnTo>
                  <a:pt x="5965" y="2665"/>
                </a:lnTo>
                <a:lnTo>
                  <a:pt x="5964" y="2649"/>
                </a:lnTo>
                <a:lnTo>
                  <a:pt x="5962" y="2638"/>
                </a:lnTo>
                <a:lnTo>
                  <a:pt x="5961" y="2634"/>
                </a:lnTo>
                <a:lnTo>
                  <a:pt x="5959" y="2630"/>
                </a:lnTo>
                <a:lnTo>
                  <a:pt x="5956" y="2627"/>
                </a:lnTo>
                <a:lnTo>
                  <a:pt x="5953" y="2625"/>
                </a:lnTo>
                <a:lnTo>
                  <a:pt x="5947" y="2622"/>
                </a:lnTo>
                <a:lnTo>
                  <a:pt x="5939" y="2619"/>
                </a:lnTo>
                <a:lnTo>
                  <a:pt x="5930" y="2618"/>
                </a:lnTo>
                <a:lnTo>
                  <a:pt x="5918" y="2616"/>
                </a:lnTo>
                <a:lnTo>
                  <a:pt x="5877" y="2665"/>
                </a:lnTo>
                <a:lnTo>
                  <a:pt x="5877" y="2633"/>
                </a:lnTo>
                <a:lnTo>
                  <a:pt x="5877" y="2607"/>
                </a:lnTo>
                <a:lnTo>
                  <a:pt x="5876" y="2598"/>
                </a:lnTo>
                <a:lnTo>
                  <a:pt x="5874" y="2590"/>
                </a:lnTo>
                <a:lnTo>
                  <a:pt x="5872" y="2582"/>
                </a:lnTo>
                <a:lnTo>
                  <a:pt x="5869" y="2576"/>
                </a:lnTo>
                <a:lnTo>
                  <a:pt x="5864" y="2571"/>
                </a:lnTo>
                <a:lnTo>
                  <a:pt x="5857" y="2567"/>
                </a:lnTo>
                <a:lnTo>
                  <a:pt x="5849" y="2564"/>
                </a:lnTo>
                <a:lnTo>
                  <a:pt x="5840" y="2562"/>
                </a:lnTo>
                <a:lnTo>
                  <a:pt x="5814" y="2559"/>
                </a:lnTo>
                <a:lnTo>
                  <a:pt x="5778" y="2555"/>
                </a:lnTo>
                <a:lnTo>
                  <a:pt x="5784" y="2534"/>
                </a:lnTo>
                <a:lnTo>
                  <a:pt x="5692" y="2487"/>
                </a:lnTo>
                <a:lnTo>
                  <a:pt x="5700" y="2472"/>
                </a:lnTo>
                <a:lnTo>
                  <a:pt x="5648" y="2472"/>
                </a:lnTo>
                <a:lnTo>
                  <a:pt x="5648" y="2507"/>
                </a:lnTo>
                <a:lnTo>
                  <a:pt x="5613" y="2507"/>
                </a:lnTo>
                <a:lnTo>
                  <a:pt x="5604" y="2463"/>
                </a:lnTo>
                <a:lnTo>
                  <a:pt x="5538" y="2522"/>
                </a:lnTo>
                <a:lnTo>
                  <a:pt x="5578" y="2383"/>
                </a:lnTo>
                <a:lnTo>
                  <a:pt x="5569" y="2381"/>
                </a:lnTo>
                <a:lnTo>
                  <a:pt x="5563" y="2377"/>
                </a:lnTo>
                <a:lnTo>
                  <a:pt x="5558" y="2374"/>
                </a:lnTo>
                <a:lnTo>
                  <a:pt x="5554" y="2371"/>
                </a:lnTo>
                <a:lnTo>
                  <a:pt x="5552" y="2368"/>
                </a:lnTo>
                <a:lnTo>
                  <a:pt x="5551" y="2363"/>
                </a:lnTo>
                <a:lnTo>
                  <a:pt x="5551" y="2360"/>
                </a:lnTo>
                <a:lnTo>
                  <a:pt x="5552" y="2356"/>
                </a:lnTo>
                <a:lnTo>
                  <a:pt x="5556" y="2349"/>
                </a:lnTo>
                <a:lnTo>
                  <a:pt x="5561" y="2343"/>
                </a:lnTo>
                <a:lnTo>
                  <a:pt x="5567" y="2337"/>
                </a:lnTo>
                <a:lnTo>
                  <a:pt x="5574" y="2330"/>
                </a:lnTo>
                <a:lnTo>
                  <a:pt x="5579" y="2325"/>
                </a:lnTo>
                <a:lnTo>
                  <a:pt x="5581" y="2321"/>
                </a:lnTo>
                <a:lnTo>
                  <a:pt x="5581" y="2319"/>
                </a:lnTo>
                <a:lnTo>
                  <a:pt x="5580" y="2318"/>
                </a:lnTo>
                <a:lnTo>
                  <a:pt x="5578" y="2317"/>
                </a:lnTo>
                <a:lnTo>
                  <a:pt x="5574" y="2316"/>
                </a:lnTo>
                <a:lnTo>
                  <a:pt x="5563" y="2315"/>
                </a:lnTo>
                <a:lnTo>
                  <a:pt x="5545" y="2316"/>
                </a:lnTo>
                <a:lnTo>
                  <a:pt x="5519" y="2319"/>
                </a:lnTo>
                <a:lnTo>
                  <a:pt x="5483" y="2323"/>
                </a:lnTo>
                <a:lnTo>
                  <a:pt x="5470" y="2325"/>
                </a:lnTo>
                <a:lnTo>
                  <a:pt x="5457" y="2325"/>
                </a:lnTo>
                <a:lnTo>
                  <a:pt x="5444" y="2325"/>
                </a:lnTo>
                <a:lnTo>
                  <a:pt x="5431" y="2325"/>
                </a:lnTo>
                <a:lnTo>
                  <a:pt x="5419" y="2323"/>
                </a:lnTo>
                <a:lnTo>
                  <a:pt x="5405" y="2322"/>
                </a:lnTo>
                <a:lnTo>
                  <a:pt x="5393" y="2319"/>
                </a:lnTo>
                <a:lnTo>
                  <a:pt x="5380" y="2316"/>
                </a:lnTo>
                <a:lnTo>
                  <a:pt x="5357" y="2309"/>
                </a:lnTo>
                <a:lnTo>
                  <a:pt x="5335" y="2300"/>
                </a:lnTo>
                <a:lnTo>
                  <a:pt x="5314" y="2291"/>
                </a:lnTo>
                <a:lnTo>
                  <a:pt x="5298" y="2281"/>
                </a:lnTo>
                <a:lnTo>
                  <a:pt x="5401" y="2243"/>
                </a:lnTo>
                <a:lnTo>
                  <a:pt x="5383" y="2133"/>
                </a:lnTo>
                <a:lnTo>
                  <a:pt x="5187" y="2153"/>
                </a:lnTo>
                <a:lnTo>
                  <a:pt x="5085" y="2313"/>
                </a:lnTo>
                <a:close/>
                <a:moveTo>
                  <a:pt x="2658" y="3228"/>
                </a:moveTo>
                <a:lnTo>
                  <a:pt x="3029" y="3106"/>
                </a:lnTo>
                <a:lnTo>
                  <a:pt x="2991" y="3192"/>
                </a:lnTo>
                <a:lnTo>
                  <a:pt x="2973" y="3196"/>
                </a:lnTo>
                <a:lnTo>
                  <a:pt x="2950" y="3200"/>
                </a:lnTo>
                <a:lnTo>
                  <a:pt x="2924" y="3206"/>
                </a:lnTo>
                <a:lnTo>
                  <a:pt x="2896" y="3214"/>
                </a:lnTo>
                <a:lnTo>
                  <a:pt x="2866" y="3223"/>
                </a:lnTo>
                <a:lnTo>
                  <a:pt x="2835" y="3235"/>
                </a:lnTo>
                <a:lnTo>
                  <a:pt x="2804" y="3246"/>
                </a:lnTo>
                <a:lnTo>
                  <a:pt x="2773" y="3260"/>
                </a:lnTo>
                <a:lnTo>
                  <a:pt x="2743" y="3273"/>
                </a:lnTo>
                <a:lnTo>
                  <a:pt x="2715" y="3286"/>
                </a:lnTo>
                <a:lnTo>
                  <a:pt x="2690" y="3301"/>
                </a:lnTo>
                <a:lnTo>
                  <a:pt x="2667" y="3315"/>
                </a:lnTo>
                <a:lnTo>
                  <a:pt x="2658" y="3322"/>
                </a:lnTo>
                <a:lnTo>
                  <a:pt x="2648" y="3329"/>
                </a:lnTo>
                <a:lnTo>
                  <a:pt x="2640" y="3336"/>
                </a:lnTo>
                <a:lnTo>
                  <a:pt x="2634" y="3342"/>
                </a:lnTo>
                <a:lnTo>
                  <a:pt x="2629" y="3349"/>
                </a:lnTo>
                <a:lnTo>
                  <a:pt x="2626" y="3356"/>
                </a:lnTo>
                <a:lnTo>
                  <a:pt x="2623" y="3362"/>
                </a:lnTo>
                <a:lnTo>
                  <a:pt x="2623" y="3368"/>
                </a:lnTo>
                <a:lnTo>
                  <a:pt x="2623" y="3381"/>
                </a:lnTo>
                <a:lnTo>
                  <a:pt x="2623" y="3390"/>
                </a:lnTo>
                <a:lnTo>
                  <a:pt x="2625" y="3395"/>
                </a:lnTo>
                <a:lnTo>
                  <a:pt x="2627" y="3400"/>
                </a:lnTo>
                <a:lnTo>
                  <a:pt x="2629" y="3405"/>
                </a:lnTo>
                <a:lnTo>
                  <a:pt x="2632" y="3412"/>
                </a:lnTo>
                <a:lnTo>
                  <a:pt x="2635" y="3423"/>
                </a:lnTo>
                <a:lnTo>
                  <a:pt x="2640" y="3438"/>
                </a:lnTo>
                <a:lnTo>
                  <a:pt x="2652" y="3431"/>
                </a:lnTo>
                <a:lnTo>
                  <a:pt x="2662" y="3426"/>
                </a:lnTo>
                <a:lnTo>
                  <a:pt x="2666" y="3424"/>
                </a:lnTo>
                <a:lnTo>
                  <a:pt x="2673" y="3422"/>
                </a:lnTo>
                <a:lnTo>
                  <a:pt x="2681" y="3422"/>
                </a:lnTo>
                <a:lnTo>
                  <a:pt x="2693" y="3421"/>
                </a:lnTo>
                <a:lnTo>
                  <a:pt x="2745" y="3421"/>
                </a:lnTo>
                <a:lnTo>
                  <a:pt x="2746" y="3438"/>
                </a:lnTo>
                <a:lnTo>
                  <a:pt x="2747" y="3453"/>
                </a:lnTo>
                <a:lnTo>
                  <a:pt x="2749" y="3460"/>
                </a:lnTo>
                <a:lnTo>
                  <a:pt x="2750" y="3465"/>
                </a:lnTo>
                <a:lnTo>
                  <a:pt x="2752" y="3470"/>
                </a:lnTo>
                <a:lnTo>
                  <a:pt x="2753" y="3475"/>
                </a:lnTo>
                <a:lnTo>
                  <a:pt x="2756" y="3480"/>
                </a:lnTo>
                <a:lnTo>
                  <a:pt x="2759" y="3483"/>
                </a:lnTo>
                <a:lnTo>
                  <a:pt x="2763" y="3486"/>
                </a:lnTo>
                <a:lnTo>
                  <a:pt x="2768" y="3488"/>
                </a:lnTo>
                <a:lnTo>
                  <a:pt x="2773" y="3489"/>
                </a:lnTo>
                <a:lnTo>
                  <a:pt x="2781" y="3491"/>
                </a:lnTo>
                <a:lnTo>
                  <a:pt x="2789" y="3491"/>
                </a:lnTo>
                <a:lnTo>
                  <a:pt x="2798" y="3492"/>
                </a:lnTo>
                <a:lnTo>
                  <a:pt x="2806" y="3491"/>
                </a:lnTo>
                <a:lnTo>
                  <a:pt x="2814" y="3491"/>
                </a:lnTo>
                <a:lnTo>
                  <a:pt x="2820" y="3489"/>
                </a:lnTo>
                <a:lnTo>
                  <a:pt x="2826" y="3487"/>
                </a:lnTo>
                <a:lnTo>
                  <a:pt x="2831" y="3485"/>
                </a:lnTo>
                <a:lnTo>
                  <a:pt x="2836" y="3482"/>
                </a:lnTo>
                <a:lnTo>
                  <a:pt x="2840" y="3480"/>
                </a:lnTo>
                <a:lnTo>
                  <a:pt x="2844" y="3475"/>
                </a:lnTo>
                <a:lnTo>
                  <a:pt x="2856" y="3459"/>
                </a:lnTo>
                <a:lnTo>
                  <a:pt x="2868" y="3438"/>
                </a:lnTo>
                <a:lnTo>
                  <a:pt x="2885" y="3438"/>
                </a:lnTo>
                <a:lnTo>
                  <a:pt x="2900" y="3437"/>
                </a:lnTo>
                <a:lnTo>
                  <a:pt x="2917" y="3435"/>
                </a:lnTo>
                <a:lnTo>
                  <a:pt x="2932" y="3432"/>
                </a:lnTo>
                <a:lnTo>
                  <a:pt x="2948" y="3428"/>
                </a:lnTo>
                <a:lnTo>
                  <a:pt x="2963" y="3424"/>
                </a:lnTo>
                <a:lnTo>
                  <a:pt x="2978" y="3418"/>
                </a:lnTo>
                <a:lnTo>
                  <a:pt x="2993" y="3412"/>
                </a:lnTo>
                <a:lnTo>
                  <a:pt x="3008" y="3406"/>
                </a:lnTo>
                <a:lnTo>
                  <a:pt x="3023" y="3399"/>
                </a:lnTo>
                <a:lnTo>
                  <a:pt x="3038" y="3392"/>
                </a:lnTo>
                <a:lnTo>
                  <a:pt x="3052" y="3384"/>
                </a:lnTo>
                <a:lnTo>
                  <a:pt x="3080" y="3367"/>
                </a:lnTo>
                <a:lnTo>
                  <a:pt x="3108" y="3348"/>
                </a:lnTo>
                <a:lnTo>
                  <a:pt x="3162" y="3311"/>
                </a:lnTo>
                <a:lnTo>
                  <a:pt x="3212" y="3273"/>
                </a:lnTo>
                <a:lnTo>
                  <a:pt x="3237" y="3255"/>
                </a:lnTo>
                <a:lnTo>
                  <a:pt x="3262" y="3239"/>
                </a:lnTo>
                <a:lnTo>
                  <a:pt x="3285" y="3223"/>
                </a:lnTo>
                <a:lnTo>
                  <a:pt x="3308" y="3210"/>
                </a:lnTo>
                <a:lnTo>
                  <a:pt x="3308" y="3263"/>
                </a:lnTo>
                <a:lnTo>
                  <a:pt x="3334" y="3271"/>
                </a:lnTo>
                <a:lnTo>
                  <a:pt x="3347" y="3276"/>
                </a:lnTo>
                <a:lnTo>
                  <a:pt x="3353" y="3278"/>
                </a:lnTo>
                <a:lnTo>
                  <a:pt x="3359" y="3279"/>
                </a:lnTo>
                <a:lnTo>
                  <a:pt x="3367" y="3280"/>
                </a:lnTo>
                <a:lnTo>
                  <a:pt x="3378" y="3280"/>
                </a:lnTo>
                <a:lnTo>
                  <a:pt x="3395" y="3280"/>
                </a:lnTo>
                <a:lnTo>
                  <a:pt x="3411" y="3279"/>
                </a:lnTo>
                <a:lnTo>
                  <a:pt x="3428" y="3278"/>
                </a:lnTo>
                <a:lnTo>
                  <a:pt x="3443" y="3276"/>
                </a:lnTo>
                <a:lnTo>
                  <a:pt x="3458" y="3274"/>
                </a:lnTo>
                <a:lnTo>
                  <a:pt x="3471" y="3270"/>
                </a:lnTo>
                <a:lnTo>
                  <a:pt x="3485" y="3266"/>
                </a:lnTo>
                <a:lnTo>
                  <a:pt x="3497" y="3261"/>
                </a:lnTo>
                <a:lnTo>
                  <a:pt x="3508" y="3254"/>
                </a:lnTo>
                <a:lnTo>
                  <a:pt x="3520" y="3247"/>
                </a:lnTo>
                <a:lnTo>
                  <a:pt x="3528" y="3239"/>
                </a:lnTo>
                <a:lnTo>
                  <a:pt x="3536" y="3229"/>
                </a:lnTo>
                <a:lnTo>
                  <a:pt x="3544" y="3217"/>
                </a:lnTo>
                <a:lnTo>
                  <a:pt x="3549" y="3205"/>
                </a:lnTo>
                <a:lnTo>
                  <a:pt x="3552" y="3190"/>
                </a:lnTo>
                <a:lnTo>
                  <a:pt x="3555" y="3175"/>
                </a:lnTo>
                <a:lnTo>
                  <a:pt x="3520" y="3175"/>
                </a:lnTo>
                <a:lnTo>
                  <a:pt x="3520" y="3210"/>
                </a:lnTo>
                <a:lnTo>
                  <a:pt x="3487" y="3209"/>
                </a:lnTo>
                <a:lnTo>
                  <a:pt x="3467" y="3136"/>
                </a:lnTo>
                <a:lnTo>
                  <a:pt x="3549" y="3153"/>
                </a:lnTo>
                <a:lnTo>
                  <a:pt x="3590" y="3105"/>
                </a:lnTo>
                <a:lnTo>
                  <a:pt x="3657" y="3139"/>
                </a:lnTo>
                <a:lnTo>
                  <a:pt x="3678" y="3035"/>
                </a:lnTo>
                <a:lnTo>
                  <a:pt x="3652" y="3042"/>
                </a:lnTo>
                <a:lnTo>
                  <a:pt x="3639" y="3047"/>
                </a:lnTo>
                <a:lnTo>
                  <a:pt x="3633" y="3049"/>
                </a:lnTo>
                <a:lnTo>
                  <a:pt x="3627" y="3051"/>
                </a:lnTo>
                <a:lnTo>
                  <a:pt x="3619" y="3052"/>
                </a:lnTo>
                <a:lnTo>
                  <a:pt x="3608" y="3052"/>
                </a:lnTo>
                <a:lnTo>
                  <a:pt x="3594" y="3051"/>
                </a:lnTo>
                <a:lnTo>
                  <a:pt x="3584" y="3049"/>
                </a:lnTo>
                <a:lnTo>
                  <a:pt x="3576" y="3046"/>
                </a:lnTo>
                <a:lnTo>
                  <a:pt x="3569" y="3042"/>
                </a:lnTo>
                <a:lnTo>
                  <a:pt x="3555" y="3029"/>
                </a:lnTo>
                <a:lnTo>
                  <a:pt x="3535" y="3014"/>
                </a:lnTo>
                <a:lnTo>
                  <a:pt x="3485" y="3035"/>
                </a:lnTo>
                <a:lnTo>
                  <a:pt x="3484" y="2805"/>
                </a:lnTo>
                <a:lnTo>
                  <a:pt x="3449" y="2806"/>
                </a:lnTo>
                <a:lnTo>
                  <a:pt x="3421" y="2808"/>
                </a:lnTo>
                <a:lnTo>
                  <a:pt x="3408" y="2810"/>
                </a:lnTo>
                <a:lnTo>
                  <a:pt x="3397" y="2813"/>
                </a:lnTo>
                <a:lnTo>
                  <a:pt x="3388" y="2815"/>
                </a:lnTo>
                <a:lnTo>
                  <a:pt x="3379" y="2818"/>
                </a:lnTo>
                <a:lnTo>
                  <a:pt x="3372" y="2821"/>
                </a:lnTo>
                <a:lnTo>
                  <a:pt x="3365" y="2823"/>
                </a:lnTo>
                <a:lnTo>
                  <a:pt x="3360" y="2827"/>
                </a:lnTo>
                <a:lnTo>
                  <a:pt x="3355" y="2830"/>
                </a:lnTo>
                <a:lnTo>
                  <a:pt x="3346" y="2837"/>
                </a:lnTo>
                <a:lnTo>
                  <a:pt x="3339" y="2846"/>
                </a:lnTo>
                <a:lnTo>
                  <a:pt x="3333" y="2854"/>
                </a:lnTo>
                <a:lnTo>
                  <a:pt x="3328" y="2862"/>
                </a:lnTo>
                <a:lnTo>
                  <a:pt x="3321" y="2871"/>
                </a:lnTo>
                <a:lnTo>
                  <a:pt x="3313" y="2880"/>
                </a:lnTo>
                <a:lnTo>
                  <a:pt x="3308" y="2884"/>
                </a:lnTo>
                <a:lnTo>
                  <a:pt x="3303" y="2888"/>
                </a:lnTo>
                <a:lnTo>
                  <a:pt x="3297" y="2891"/>
                </a:lnTo>
                <a:lnTo>
                  <a:pt x="3290" y="2895"/>
                </a:lnTo>
                <a:lnTo>
                  <a:pt x="3281" y="2898"/>
                </a:lnTo>
                <a:lnTo>
                  <a:pt x="3273" y="2902"/>
                </a:lnTo>
                <a:lnTo>
                  <a:pt x="3263" y="2905"/>
                </a:lnTo>
                <a:lnTo>
                  <a:pt x="3251" y="2908"/>
                </a:lnTo>
                <a:lnTo>
                  <a:pt x="3327" y="2805"/>
                </a:lnTo>
                <a:lnTo>
                  <a:pt x="3308" y="2718"/>
                </a:lnTo>
                <a:lnTo>
                  <a:pt x="3263" y="2722"/>
                </a:lnTo>
                <a:lnTo>
                  <a:pt x="3220" y="2805"/>
                </a:lnTo>
                <a:lnTo>
                  <a:pt x="3189" y="2804"/>
                </a:lnTo>
                <a:lnTo>
                  <a:pt x="3165" y="2732"/>
                </a:lnTo>
                <a:lnTo>
                  <a:pt x="3220" y="2665"/>
                </a:lnTo>
                <a:lnTo>
                  <a:pt x="3098" y="2753"/>
                </a:lnTo>
                <a:lnTo>
                  <a:pt x="3100" y="2759"/>
                </a:lnTo>
                <a:lnTo>
                  <a:pt x="3101" y="2765"/>
                </a:lnTo>
                <a:lnTo>
                  <a:pt x="3102" y="2773"/>
                </a:lnTo>
                <a:lnTo>
                  <a:pt x="3102" y="2781"/>
                </a:lnTo>
                <a:lnTo>
                  <a:pt x="3101" y="2799"/>
                </a:lnTo>
                <a:lnTo>
                  <a:pt x="3098" y="2818"/>
                </a:lnTo>
                <a:lnTo>
                  <a:pt x="3093" y="2837"/>
                </a:lnTo>
                <a:lnTo>
                  <a:pt x="3087" y="2855"/>
                </a:lnTo>
                <a:lnTo>
                  <a:pt x="3080" y="2872"/>
                </a:lnTo>
                <a:lnTo>
                  <a:pt x="3072" y="2887"/>
                </a:lnTo>
                <a:lnTo>
                  <a:pt x="3068" y="2892"/>
                </a:lnTo>
                <a:lnTo>
                  <a:pt x="3062" y="2896"/>
                </a:lnTo>
                <a:lnTo>
                  <a:pt x="3056" y="2900"/>
                </a:lnTo>
                <a:lnTo>
                  <a:pt x="3050" y="2902"/>
                </a:lnTo>
                <a:lnTo>
                  <a:pt x="3036" y="2906"/>
                </a:lnTo>
                <a:lnTo>
                  <a:pt x="3020" y="2910"/>
                </a:lnTo>
                <a:lnTo>
                  <a:pt x="3003" y="2912"/>
                </a:lnTo>
                <a:lnTo>
                  <a:pt x="2985" y="2914"/>
                </a:lnTo>
                <a:lnTo>
                  <a:pt x="2967" y="2917"/>
                </a:lnTo>
                <a:lnTo>
                  <a:pt x="2951" y="2921"/>
                </a:lnTo>
                <a:lnTo>
                  <a:pt x="2851" y="3017"/>
                </a:lnTo>
                <a:lnTo>
                  <a:pt x="2856" y="3042"/>
                </a:lnTo>
                <a:lnTo>
                  <a:pt x="2858" y="3061"/>
                </a:lnTo>
                <a:lnTo>
                  <a:pt x="2859" y="3070"/>
                </a:lnTo>
                <a:lnTo>
                  <a:pt x="2858" y="3077"/>
                </a:lnTo>
                <a:lnTo>
                  <a:pt x="2857" y="3082"/>
                </a:lnTo>
                <a:lnTo>
                  <a:pt x="2854" y="3086"/>
                </a:lnTo>
                <a:lnTo>
                  <a:pt x="2850" y="3089"/>
                </a:lnTo>
                <a:lnTo>
                  <a:pt x="2846" y="3091"/>
                </a:lnTo>
                <a:lnTo>
                  <a:pt x="2838" y="3091"/>
                </a:lnTo>
                <a:lnTo>
                  <a:pt x="2831" y="3090"/>
                </a:lnTo>
                <a:lnTo>
                  <a:pt x="2822" y="3087"/>
                </a:lnTo>
                <a:lnTo>
                  <a:pt x="2810" y="3084"/>
                </a:lnTo>
                <a:lnTo>
                  <a:pt x="2798" y="3079"/>
                </a:lnTo>
                <a:lnTo>
                  <a:pt x="2784" y="3072"/>
                </a:lnTo>
                <a:lnTo>
                  <a:pt x="2658" y="3228"/>
                </a:lnTo>
                <a:close/>
                <a:moveTo>
                  <a:pt x="3722" y="3200"/>
                </a:moveTo>
                <a:lnTo>
                  <a:pt x="3783" y="3210"/>
                </a:lnTo>
                <a:lnTo>
                  <a:pt x="3777" y="3226"/>
                </a:lnTo>
                <a:lnTo>
                  <a:pt x="3773" y="3238"/>
                </a:lnTo>
                <a:lnTo>
                  <a:pt x="3772" y="3242"/>
                </a:lnTo>
                <a:lnTo>
                  <a:pt x="3772" y="3245"/>
                </a:lnTo>
                <a:lnTo>
                  <a:pt x="3773" y="3248"/>
                </a:lnTo>
                <a:lnTo>
                  <a:pt x="3775" y="3250"/>
                </a:lnTo>
                <a:lnTo>
                  <a:pt x="3778" y="3251"/>
                </a:lnTo>
                <a:lnTo>
                  <a:pt x="3781" y="3252"/>
                </a:lnTo>
                <a:lnTo>
                  <a:pt x="3786" y="3252"/>
                </a:lnTo>
                <a:lnTo>
                  <a:pt x="3792" y="3252"/>
                </a:lnTo>
                <a:lnTo>
                  <a:pt x="3808" y="3250"/>
                </a:lnTo>
                <a:lnTo>
                  <a:pt x="3829" y="3247"/>
                </a:lnTo>
                <a:lnTo>
                  <a:pt x="3920" y="3209"/>
                </a:lnTo>
                <a:lnTo>
                  <a:pt x="3941" y="3122"/>
                </a:lnTo>
                <a:lnTo>
                  <a:pt x="3924" y="3070"/>
                </a:lnTo>
                <a:lnTo>
                  <a:pt x="3823" y="3073"/>
                </a:lnTo>
                <a:lnTo>
                  <a:pt x="3722" y="3200"/>
                </a:lnTo>
                <a:close/>
                <a:moveTo>
                  <a:pt x="5243" y="3122"/>
                </a:moveTo>
                <a:lnTo>
                  <a:pt x="5243" y="3142"/>
                </a:lnTo>
                <a:lnTo>
                  <a:pt x="5243" y="3152"/>
                </a:lnTo>
                <a:lnTo>
                  <a:pt x="5243" y="3156"/>
                </a:lnTo>
                <a:lnTo>
                  <a:pt x="5243" y="3156"/>
                </a:lnTo>
                <a:lnTo>
                  <a:pt x="5245" y="3155"/>
                </a:lnTo>
                <a:lnTo>
                  <a:pt x="5248" y="3156"/>
                </a:lnTo>
                <a:lnTo>
                  <a:pt x="5250" y="3158"/>
                </a:lnTo>
                <a:lnTo>
                  <a:pt x="5253" y="3163"/>
                </a:lnTo>
                <a:lnTo>
                  <a:pt x="5256" y="3168"/>
                </a:lnTo>
                <a:lnTo>
                  <a:pt x="5261" y="3175"/>
                </a:lnTo>
                <a:lnTo>
                  <a:pt x="5291" y="3159"/>
                </a:lnTo>
                <a:lnTo>
                  <a:pt x="5309" y="3150"/>
                </a:lnTo>
                <a:lnTo>
                  <a:pt x="5315" y="3146"/>
                </a:lnTo>
                <a:lnTo>
                  <a:pt x="5319" y="3143"/>
                </a:lnTo>
                <a:lnTo>
                  <a:pt x="5323" y="3141"/>
                </a:lnTo>
                <a:lnTo>
                  <a:pt x="5325" y="3138"/>
                </a:lnTo>
                <a:lnTo>
                  <a:pt x="5328" y="3130"/>
                </a:lnTo>
                <a:lnTo>
                  <a:pt x="5330" y="3117"/>
                </a:lnTo>
                <a:lnTo>
                  <a:pt x="5333" y="3109"/>
                </a:lnTo>
                <a:lnTo>
                  <a:pt x="5336" y="3099"/>
                </a:lnTo>
                <a:lnTo>
                  <a:pt x="5342" y="3085"/>
                </a:lnTo>
                <a:lnTo>
                  <a:pt x="5349" y="3070"/>
                </a:lnTo>
                <a:lnTo>
                  <a:pt x="5343" y="3067"/>
                </a:lnTo>
                <a:lnTo>
                  <a:pt x="5332" y="3060"/>
                </a:lnTo>
                <a:lnTo>
                  <a:pt x="5320" y="3054"/>
                </a:lnTo>
                <a:lnTo>
                  <a:pt x="5314" y="3052"/>
                </a:lnTo>
                <a:lnTo>
                  <a:pt x="5306" y="3052"/>
                </a:lnTo>
                <a:lnTo>
                  <a:pt x="5299" y="3053"/>
                </a:lnTo>
                <a:lnTo>
                  <a:pt x="5292" y="3055"/>
                </a:lnTo>
                <a:lnTo>
                  <a:pt x="5285" y="3057"/>
                </a:lnTo>
                <a:lnTo>
                  <a:pt x="5279" y="3060"/>
                </a:lnTo>
                <a:lnTo>
                  <a:pt x="5273" y="3063"/>
                </a:lnTo>
                <a:lnTo>
                  <a:pt x="5268" y="3068"/>
                </a:lnTo>
                <a:lnTo>
                  <a:pt x="5263" y="3072"/>
                </a:lnTo>
                <a:lnTo>
                  <a:pt x="5259" y="3077"/>
                </a:lnTo>
                <a:lnTo>
                  <a:pt x="5254" y="3082"/>
                </a:lnTo>
                <a:lnTo>
                  <a:pt x="5251" y="3088"/>
                </a:lnTo>
                <a:lnTo>
                  <a:pt x="5248" y="3093"/>
                </a:lnTo>
                <a:lnTo>
                  <a:pt x="5246" y="3101"/>
                </a:lnTo>
                <a:lnTo>
                  <a:pt x="5245" y="3108"/>
                </a:lnTo>
                <a:lnTo>
                  <a:pt x="5244" y="3115"/>
                </a:lnTo>
                <a:lnTo>
                  <a:pt x="5243" y="3122"/>
                </a:lnTo>
                <a:close/>
                <a:moveTo>
                  <a:pt x="9809" y="3082"/>
                </a:moveTo>
                <a:lnTo>
                  <a:pt x="9680" y="3088"/>
                </a:lnTo>
                <a:lnTo>
                  <a:pt x="9659" y="3122"/>
                </a:lnTo>
                <a:lnTo>
                  <a:pt x="9653" y="3061"/>
                </a:lnTo>
                <a:lnTo>
                  <a:pt x="9562" y="3142"/>
                </a:lnTo>
                <a:lnTo>
                  <a:pt x="9554" y="3087"/>
                </a:lnTo>
                <a:lnTo>
                  <a:pt x="9519" y="3087"/>
                </a:lnTo>
                <a:lnTo>
                  <a:pt x="9511" y="3168"/>
                </a:lnTo>
                <a:lnTo>
                  <a:pt x="9448" y="3228"/>
                </a:lnTo>
                <a:lnTo>
                  <a:pt x="9447" y="3206"/>
                </a:lnTo>
                <a:lnTo>
                  <a:pt x="9446" y="3185"/>
                </a:lnTo>
                <a:lnTo>
                  <a:pt x="9445" y="3166"/>
                </a:lnTo>
                <a:lnTo>
                  <a:pt x="9442" y="3147"/>
                </a:lnTo>
                <a:lnTo>
                  <a:pt x="9439" y="3131"/>
                </a:lnTo>
                <a:lnTo>
                  <a:pt x="9434" y="3114"/>
                </a:lnTo>
                <a:lnTo>
                  <a:pt x="9428" y="3100"/>
                </a:lnTo>
                <a:lnTo>
                  <a:pt x="9422" y="3087"/>
                </a:lnTo>
                <a:lnTo>
                  <a:pt x="9412" y="3075"/>
                </a:lnTo>
                <a:lnTo>
                  <a:pt x="9403" y="3064"/>
                </a:lnTo>
                <a:lnTo>
                  <a:pt x="9392" y="3056"/>
                </a:lnTo>
                <a:lnTo>
                  <a:pt x="9378" y="3048"/>
                </a:lnTo>
                <a:lnTo>
                  <a:pt x="9364" y="3043"/>
                </a:lnTo>
                <a:lnTo>
                  <a:pt x="9347" y="3038"/>
                </a:lnTo>
                <a:lnTo>
                  <a:pt x="9329" y="3035"/>
                </a:lnTo>
                <a:lnTo>
                  <a:pt x="9309" y="3033"/>
                </a:lnTo>
                <a:lnTo>
                  <a:pt x="9375" y="3143"/>
                </a:lnTo>
                <a:lnTo>
                  <a:pt x="9289" y="3087"/>
                </a:lnTo>
                <a:lnTo>
                  <a:pt x="9285" y="3169"/>
                </a:lnTo>
                <a:lnTo>
                  <a:pt x="9220" y="3232"/>
                </a:lnTo>
                <a:lnTo>
                  <a:pt x="9370" y="3192"/>
                </a:lnTo>
                <a:lnTo>
                  <a:pt x="9378" y="3263"/>
                </a:lnTo>
                <a:lnTo>
                  <a:pt x="9349" y="3264"/>
                </a:lnTo>
                <a:lnTo>
                  <a:pt x="9327" y="3266"/>
                </a:lnTo>
                <a:lnTo>
                  <a:pt x="9316" y="3267"/>
                </a:lnTo>
                <a:lnTo>
                  <a:pt x="9307" y="3269"/>
                </a:lnTo>
                <a:lnTo>
                  <a:pt x="9299" y="3271"/>
                </a:lnTo>
                <a:lnTo>
                  <a:pt x="9291" y="3274"/>
                </a:lnTo>
                <a:lnTo>
                  <a:pt x="9285" y="3278"/>
                </a:lnTo>
                <a:lnTo>
                  <a:pt x="9279" y="3283"/>
                </a:lnTo>
                <a:lnTo>
                  <a:pt x="9274" y="3289"/>
                </a:lnTo>
                <a:lnTo>
                  <a:pt x="9270" y="3295"/>
                </a:lnTo>
                <a:lnTo>
                  <a:pt x="9266" y="3303"/>
                </a:lnTo>
                <a:lnTo>
                  <a:pt x="9262" y="3311"/>
                </a:lnTo>
                <a:lnTo>
                  <a:pt x="9257" y="3322"/>
                </a:lnTo>
                <a:lnTo>
                  <a:pt x="9254" y="3333"/>
                </a:lnTo>
                <a:lnTo>
                  <a:pt x="9270" y="3330"/>
                </a:lnTo>
                <a:lnTo>
                  <a:pt x="9280" y="3326"/>
                </a:lnTo>
                <a:lnTo>
                  <a:pt x="9287" y="3323"/>
                </a:lnTo>
                <a:lnTo>
                  <a:pt x="9294" y="3321"/>
                </a:lnTo>
                <a:lnTo>
                  <a:pt x="9299" y="3318"/>
                </a:lnTo>
                <a:lnTo>
                  <a:pt x="9305" y="3316"/>
                </a:lnTo>
                <a:lnTo>
                  <a:pt x="9313" y="3316"/>
                </a:lnTo>
                <a:lnTo>
                  <a:pt x="9326" y="3315"/>
                </a:lnTo>
                <a:lnTo>
                  <a:pt x="9334" y="3316"/>
                </a:lnTo>
                <a:lnTo>
                  <a:pt x="9342" y="3317"/>
                </a:lnTo>
                <a:lnTo>
                  <a:pt x="9349" y="3319"/>
                </a:lnTo>
                <a:lnTo>
                  <a:pt x="9357" y="3323"/>
                </a:lnTo>
                <a:lnTo>
                  <a:pt x="9364" y="3326"/>
                </a:lnTo>
                <a:lnTo>
                  <a:pt x="9369" y="3330"/>
                </a:lnTo>
                <a:lnTo>
                  <a:pt x="9375" y="3335"/>
                </a:lnTo>
                <a:lnTo>
                  <a:pt x="9380" y="3340"/>
                </a:lnTo>
                <a:lnTo>
                  <a:pt x="9390" y="3351"/>
                </a:lnTo>
                <a:lnTo>
                  <a:pt x="9398" y="3364"/>
                </a:lnTo>
                <a:lnTo>
                  <a:pt x="9406" y="3376"/>
                </a:lnTo>
                <a:lnTo>
                  <a:pt x="9413" y="3389"/>
                </a:lnTo>
                <a:lnTo>
                  <a:pt x="9343" y="3403"/>
                </a:lnTo>
                <a:lnTo>
                  <a:pt x="9347" y="3421"/>
                </a:lnTo>
                <a:lnTo>
                  <a:pt x="9351" y="3433"/>
                </a:lnTo>
                <a:lnTo>
                  <a:pt x="9354" y="3443"/>
                </a:lnTo>
                <a:lnTo>
                  <a:pt x="9358" y="3451"/>
                </a:lnTo>
                <a:lnTo>
                  <a:pt x="9362" y="3456"/>
                </a:lnTo>
                <a:lnTo>
                  <a:pt x="9365" y="3458"/>
                </a:lnTo>
                <a:lnTo>
                  <a:pt x="9368" y="3459"/>
                </a:lnTo>
                <a:lnTo>
                  <a:pt x="9373" y="3458"/>
                </a:lnTo>
                <a:lnTo>
                  <a:pt x="9383" y="3454"/>
                </a:lnTo>
                <a:lnTo>
                  <a:pt x="9399" y="3448"/>
                </a:lnTo>
                <a:lnTo>
                  <a:pt x="9408" y="3444"/>
                </a:lnTo>
                <a:lnTo>
                  <a:pt x="9419" y="3441"/>
                </a:lnTo>
                <a:lnTo>
                  <a:pt x="9433" y="3439"/>
                </a:lnTo>
                <a:lnTo>
                  <a:pt x="9448" y="3438"/>
                </a:lnTo>
                <a:lnTo>
                  <a:pt x="9466" y="3438"/>
                </a:lnTo>
                <a:lnTo>
                  <a:pt x="9480" y="3439"/>
                </a:lnTo>
                <a:lnTo>
                  <a:pt x="9492" y="3439"/>
                </a:lnTo>
                <a:lnTo>
                  <a:pt x="9501" y="3441"/>
                </a:lnTo>
                <a:lnTo>
                  <a:pt x="9508" y="3442"/>
                </a:lnTo>
                <a:lnTo>
                  <a:pt x="9524" y="3449"/>
                </a:lnTo>
                <a:lnTo>
                  <a:pt x="9546" y="3459"/>
                </a:lnTo>
                <a:lnTo>
                  <a:pt x="9536" y="3509"/>
                </a:lnTo>
                <a:lnTo>
                  <a:pt x="9624" y="3509"/>
                </a:lnTo>
                <a:lnTo>
                  <a:pt x="9651" y="3508"/>
                </a:lnTo>
                <a:lnTo>
                  <a:pt x="9671" y="3507"/>
                </a:lnTo>
                <a:lnTo>
                  <a:pt x="9680" y="3505"/>
                </a:lnTo>
                <a:lnTo>
                  <a:pt x="9687" y="3503"/>
                </a:lnTo>
                <a:lnTo>
                  <a:pt x="9692" y="3500"/>
                </a:lnTo>
                <a:lnTo>
                  <a:pt x="9697" y="3496"/>
                </a:lnTo>
                <a:lnTo>
                  <a:pt x="9701" y="3492"/>
                </a:lnTo>
                <a:lnTo>
                  <a:pt x="9704" y="3486"/>
                </a:lnTo>
                <a:lnTo>
                  <a:pt x="9707" y="3478"/>
                </a:lnTo>
                <a:lnTo>
                  <a:pt x="9709" y="3470"/>
                </a:lnTo>
                <a:lnTo>
                  <a:pt x="9711" y="3449"/>
                </a:lnTo>
                <a:lnTo>
                  <a:pt x="9712" y="3421"/>
                </a:lnTo>
                <a:lnTo>
                  <a:pt x="9729" y="3424"/>
                </a:lnTo>
                <a:lnTo>
                  <a:pt x="9747" y="3426"/>
                </a:lnTo>
                <a:lnTo>
                  <a:pt x="9766" y="3427"/>
                </a:lnTo>
                <a:lnTo>
                  <a:pt x="9787" y="3426"/>
                </a:lnTo>
                <a:lnTo>
                  <a:pt x="9809" y="3424"/>
                </a:lnTo>
                <a:lnTo>
                  <a:pt x="9830" y="3420"/>
                </a:lnTo>
                <a:lnTo>
                  <a:pt x="9851" y="3416"/>
                </a:lnTo>
                <a:lnTo>
                  <a:pt x="9872" y="3408"/>
                </a:lnTo>
                <a:lnTo>
                  <a:pt x="9892" y="3400"/>
                </a:lnTo>
                <a:lnTo>
                  <a:pt x="9911" y="3391"/>
                </a:lnTo>
                <a:lnTo>
                  <a:pt x="9919" y="3386"/>
                </a:lnTo>
                <a:lnTo>
                  <a:pt x="9927" y="3379"/>
                </a:lnTo>
                <a:lnTo>
                  <a:pt x="9936" y="3373"/>
                </a:lnTo>
                <a:lnTo>
                  <a:pt x="9943" y="3367"/>
                </a:lnTo>
                <a:lnTo>
                  <a:pt x="9949" y="3360"/>
                </a:lnTo>
                <a:lnTo>
                  <a:pt x="9955" y="3353"/>
                </a:lnTo>
                <a:lnTo>
                  <a:pt x="9961" y="3344"/>
                </a:lnTo>
                <a:lnTo>
                  <a:pt x="9966" y="3336"/>
                </a:lnTo>
                <a:lnTo>
                  <a:pt x="9969" y="3328"/>
                </a:lnTo>
                <a:lnTo>
                  <a:pt x="9973" y="3318"/>
                </a:lnTo>
                <a:lnTo>
                  <a:pt x="9975" y="3309"/>
                </a:lnTo>
                <a:lnTo>
                  <a:pt x="9976" y="3299"/>
                </a:lnTo>
                <a:lnTo>
                  <a:pt x="10064" y="3280"/>
                </a:lnTo>
                <a:lnTo>
                  <a:pt x="10058" y="3249"/>
                </a:lnTo>
                <a:lnTo>
                  <a:pt x="10052" y="3226"/>
                </a:lnTo>
                <a:lnTo>
                  <a:pt x="10050" y="3215"/>
                </a:lnTo>
                <a:lnTo>
                  <a:pt x="10048" y="3207"/>
                </a:lnTo>
                <a:lnTo>
                  <a:pt x="10045" y="3200"/>
                </a:lnTo>
                <a:lnTo>
                  <a:pt x="10041" y="3194"/>
                </a:lnTo>
                <a:lnTo>
                  <a:pt x="10037" y="3189"/>
                </a:lnTo>
                <a:lnTo>
                  <a:pt x="10031" y="3185"/>
                </a:lnTo>
                <a:lnTo>
                  <a:pt x="10024" y="3182"/>
                </a:lnTo>
                <a:lnTo>
                  <a:pt x="10015" y="3179"/>
                </a:lnTo>
                <a:lnTo>
                  <a:pt x="10004" y="3178"/>
                </a:lnTo>
                <a:lnTo>
                  <a:pt x="9992" y="3176"/>
                </a:lnTo>
                <a:lnTo>
                  <a:pt x="9976" y="3176"/>
                </a:lnTo>
                <a:lnTo>
                  <a:pt x="9958" y="3175"/>
                </a:lnTo>
                <a:lnTo>
                  <a:pt x="9952" y="3080"/>
                </a:lnTo>
                <a:lnTo>
                  <a:pt x="9849" y="3015"/>
                </a:lnTo>
                <a:lnTo>
                  <a:pt x="9809" y="3082"/>
                </a:lnTo>
                <a:close/>
                <a:moveTo>
                  <a:pt x="3941" y="2472"/>
                </a:moveTo>
                <a:lnTo>
                  <a:pt x="3911" y="2468"/>
                </a:lnTo>
                <a:lnTo>
                  <a:pt x="3888" y="2465"/>
                </a:lnTo>
                <a:lnTo>
                  <a:pt x="3878" y="2464"/>
                </a:lnTo>
                <a:lnTo>
                  <a:pt x="3870" y="2464"/>
                </a:lnTo>
                <a:lnTo>
                  <a:pt x="3863" y="2464"/>
                </a:lnTo>
                <a:lnTo>
                  <a:pt x="3855" y="2465"/>
                </a:lnTo>
                <a:lnTo>
                  <a:pt x="3849" y="2468"/>
                </a:lnTo>
                <a:lnTo>
                  <a:pt x="3844" y="2472"/>
                </a:lnTo>
                <a:lnTo>
                  <a:pt x="3840" y="2478"/>
                </a:lnTo>
                <a:lnTo>
                  <a:pt x="3835" y="2486"/>
                </a:lnTo>
                <a:lnTo>
                  <a:pt x="3831" y="2496"/>
                </a:lnTo>
                <a:lnTo>
                  <a:pt x="3826" y="2509"/>
                </a:lnTo>
                <a:lnTo>
                  <a:pt x="3822" y="2523"/>
                </a:lnTo>
                <a:lnTo>
                  <a:pt x="3818" y="2542"/>
                </a:lnTo>
                <a:lnTo>
                  <a:pt x="3857" y="2543"/>
                </a:lnTo>
                <a:lnTo>
                  <a:pt x="3835" y="2643"/>
                </a:lnTo>
                <a:lnTo>
                  <a:pt x="3730" y="2665"/>
                </a:lnTo>
                <a:lnTo>
                  <a:pt x="3730" y="2630"/>
                </a:lnTo>
                <a:lnTo>
                  <a:pt x="3676" y="2630"/>
                </a:lnTo>
                <a:lnTo>
                  <a:pt x="3679" y="2739"/>
                </a:lnTo>
                <a:lnTo>
                  <a:pt x="3761" y="2722"/>
                </a:lnTo>
                <a:lnTo>
                  <a:pt x="3818" y="2770"/>
                </a:lnTo>
                <a:lnTo>
                  <a:pt x="3825" y="2867"/>
                </a:lnTo>
                <a:lnTo>
                  <a:pt x="4083" y="2647"/>
                </a:lnTo>
                <a:lnTo>
                  <a:pt x="4080" y="2574"/>
                </a:lnTo>
                <a:lnTo>
                  <a:pt x="4030" y="2612"/>
                </a:lnTo>
                <a:lnTo>
                  <a:pt x="4030" y="2560"/>
                </a:lnTo>
                <a:lnTo>
                  <a:pt x="3984" y="2553"/>
                </a:lnTo>
                <a:lnTo>
                  <a:pt x="4064" y="2401"/>
                </a:lnTo>
                <a:lnTo>
                  <a:pt x="3995" y="2437"/>
                </a:lnTo>
                <a:lnTo>
                  <a:pt x="3990" y="2422"/>
                </a:lnTo>
                <a:lnTo>
                  <a:pt x="3984" y="2411"/>
                </a:lnTo>
                <a:lnTo>
                  <a:pt x="3979" y="2403"/>
                </a:lnTo>
                <a:lnTo>
                  <a:pt x="3975" y="2397"/>
                </a:lnTo>
                <a:lnTo>
                  <a:pt x="3971" y="2394"/>
                </a:lnTo>
                <a:lnTo>
                  <a:pt x="3967" y="2394"/>
                </a:lnTo>
                <a:lnTo>
                  <a:pt x="3963" y="2395"/>
                </a:lnTo>
                <a:lnTo>
                  <a:pt x="3960" y="2400"/>
                </a:lnTo>
                <a:lnTo>
                  <a:pt x="3957" y="2405"/>
                </a:lnTo>
                <a:lnTo>
                  <a:pt x="3953" y="2411"/>
                </a:lnTo>
                <a:lnTo>
                  <a:pt x="3950" y="2419"/>
                </a:lnTo>
                <a:lnTo>
                  <a:pt x="3948" y="2428"/>
                </a:lnTo>
                <a:lnTo>
                  <a:pt x="3944" y="2449"/>
                </a:lnTo>
                <a:lnTo>
                  <a:pt x="3941" y="2472"/>
                </a:lnTo>
                <a:close/>
                <a:moveTo>
                  <a:pt x="12331" y="2770"/>
                </a:moveTo>
                <a:lnTo>
                  <a:pt x="12337" y="2773"/>
                </a:lnTo>
                <a:lnTo>
                  <a:pt x="12350" y="2779"/>
                </a:lnTo>
                <a:lnTo>
                  <a:pt x="12362" y="2786"/>
                </a:lnTo>
                <a:lnTo>
                  <a:pt x="12368" y="2788"/>
                </a:lnTo>
                <a:lnTo>
                  <a:pt x="12376" y="2788"/>
                </a:lnTo>
                <a:lnTo>
                  <a:pt x="12382" y="2786"/>
                </a:lnTo>
                <a:lnTo>
                  <a:pt x="12387" y="2784"/>
                </a:lnTo>
                <a:lnTo>
                  <a:pt x="12392" y="2781"/>
                </a:lnTo>
                <a:lnTo>
                  <a:pt x="12396" y="2776"/>
                </a:lnTo>
                <a:lnTo>
                  <a:pt x="12400" y="2771"/>
                </a:lnTo>
                <a:lnTo>
                  <a:pt x="12404" y="2766"/>
                </a:lnTo>
                <a:lnTo>
                  <a:pt x="12408" y="2760"/>
                </a:lnTo>
                <a:lnTo>
                  <a:pt x="12413" y="2746"/>
                </a:lnTo>
                <a:lnTo>
                  <a:pt x="12417" y="2732"/>
                </a:lnTo>
                <a:lnTo>
                  <a:pt x="12420" y="2718"/>
                </a:lnTo>
                <a:lnTo>
                  <a:pt x="12422" y="2702"/>
                </a:lnTo>
                <a:lnTo>
                  <a:pt x="12353" y="2701"/>
                </a:lnTo>
                <a:lnTo>
                  <a:pt x="12331" y="2770"/>
                </a:lnTo>
                <a:close/>
                <a:moveTo>
                  <a:pt x="6822" y="2698"/>
                </a:moveTo>
                <a:lnTo>
                  <a:pt x="6934" y="2710"/>
                </a:lnTo>
                <a:lnTo>
                  <a:pt x="6862" y="2718"/>
                </a:lnTo>
                <a:lnTo>
                  <a:pt x="6865" y="2731"/>
                </a:lnTo>
                <a:lnTo>
                  <a:pt x="6868" y="2742"/>
                </a:lnTo>
                <a:lnTo>
                  <a:pt x="6870" y="2752"/>
                </a:lnTo>
                <a:lnTo>
                  <a:pt x="6874" y="2759"/>
                </a:lnTo>
                <a:lnTo>
                  <a:pt x="6876" y="2762"/>
                </a:lnTo>
                <a:lnTo>
                  <a:pt x="6880" y="2764"/>
                </a:lnTo>
                <a:lnTo>
                  <a:pt x="6883" y="2766"/>
                </a:lnTo>
                <a:lnTo>
                  <a:pt x="6888" y="2768"/>
                </a:lnTo>
                <a:lnTo>
                  <a:pt x="6899" y="2770"/>
                </a:lnTo>
                <a:lnTo>
                  <a:pt x="6915" y="2770"/>
                </a:lnTo>
                <a:lnTo>
                  <a:pt x="6921" y="2770"/>
                </a:lnTo>
                <a:lnTo>
                  <a:pt x="6928" y="2768"/>
                </a:lnTo>
                <a:lnTo>
                  <a:pt x="6938" y="2765"/>
                </a:lnTo>
                <a:lnTo>
                  <a:pt x="6950" y="2761"/>
                </a:lnTo>
                <a:lnTo>
                  <a:pt x="6962" y="2757"/>
                </a:lnTo>
                <a:lnTo>
                  <a:pt x="6976" y="2751"/>
                </a:lnTo>
                <a:lnTo>
                  <a:pt x="6989" y="2744"/>
                </a:lnTo>
                <a:lnTo>
                  <a:pt x="7002" y="2737"/>
                </a:lnTo>
                <a:lnTo>
                  <a:pt x="7016" y="2729"/>
                </a:lnTo>
                <a:lnTo>
                  <a:pt x="7029" y="2721"/>
                </a:lnTo>
                <a:lnTo>
                  <a:pt x="7041" y="2712"/>
                </a:lnTo>
                <a:lnTo>
                  <a:pt x="7052" y="2703"/>
                </a:lnTo>
                <a:lnTo>
                  <a:pt x="7060" y="2694"/>
                </a:lnTo>
                <a:lnTo>
                  <a:pt x="7067" y="2685"/>
                </a:lnTo>
                <a:lnTo>
                  <a:pt x="7070" y="2679"/>
                </a:lnTo>
                <a:lnTo>
                  <a:pt x="7072" y="2674"/>
                </a:lnTo>
                <a:lnTo>
                  <a:pt x="7073" y="2670"/>
                </a:lnTo>
                <a:lnTo>
                  <a:pt x="7073" y="2665"/>
                </a:lnTo>
                <a:lnTo>
                  <a:pt x="7073" y="2660"/>
                </a:lnTo>
                <a:lnTo>
                  <a:pt x="7071" y="2654"/>
                </a:lnTo>
                <a:lnTo>
                  <a:pt x="7068" y="2646"/>
                </a:lnTo>
                <a:lnTo>
                  <a:pt x="7064" y="2639"/>
                </a:lnTo>
                <a:lnTo>
                  <a:pt x="7056" y="2624"/>
                </a:lnTo>
                <a:lnTo>
                  <a:pt x="7046" y="2607"/>
                </a:lnTo>
                <a:lnTo>
                  <a:pt x="7022" y="2575"/>
                </a:lnTo>
                <a:lnTo>
                  <a:pt x="7002" y="2546"/>
                </a:lnTo>
                <a:lnTo>
                  <a:pt x="6892" y="2522"/>
                </a:lnTo>
                <a:lnTo>
                  <a:pt x="6822" y="2698"/>
                </a:lnTo>
                <a:close/>
                <a:moveTo>
                  <a:pt x="3396" y="2700"/>
                </a:moveTo>
                <a:lnTo>
                  <a:pt x="3396" y="2770"/>
                </a:lnTo>
                <a:lnTo>
                  <a:pt x="3421" y="2769"/>
                </a:lnTo>
                <a:lnTo>
                  <a:pt x="3440" y="2767"/>
                </a:lnTo>
                <a:lnTo>
                  <a:pt x="3450" y="2765"/>
                </a:lnTo>
                <a:lnTo>
                  <a:pt x="3457" y="2763"/>
                </a:lnTo>
                <a:lnTo>
                  <a:pt x="3463" y="2761"/>
                </a:lnTo>
                <a:lnTo>
                  <a:pt x="3468" y="2759"/>
                </a:lnTo>
                <a:lnTo>
                  <a:pt x="3473" y="2756"/>
                </a:lnTo>
                <a:lnTo>
                  <a:pt x="3477" y="2753"/>
                </a:lnTo>
                <a:lnTo>
                  <a:pt x="3481" y="2750"/>
                </a:lnTo>
                <a:lnTo>
                  <a:pt x="3483" y="2745"/>
                </a:lnTo>
                <a:lnTo>
                  <a:pt x="3484" y="2741"/>
                </a:lnTo>
                <a:lnTo>
                  <a:pt x="3485" y="2737"/>
                </a:lnTo>
                <a:lnTo>
                  <a:pt x="3486" y="2733"/>
                </a:lnTo>
                <a:lnTo>
                  <a:pt x="3486" y="2728"/>
                </a:lnTo>
                <a:lnTo>
                  <a:pt x="3484" y="2718"/>
                </a:lnTo>
                <a:lnTo>
                  <a:pt x="3481" y="2706"/>
                </a:lnTo>
                <a:lnTo>
                  <a:pt x="3476" y="2693"/>
                </a:lnTo>
                <a:lnTo>
                  <a:pt x="3471" y="2679"/>
                </a:lnTo>
                <a:lnTo>
                  <a:pt x="3465" y="2664"/>
                </a:lnTo>
                <a:lnTo>
                  <a:pt x="3459" y="2647"/>
                </a:lnTo>
                <a:lnTo>
                  <a:pt x="3454" y="2631"/>
                </a:lnTo>
                <a:lnTo>
                  <a:pt x="3449" y="2612"/>
                </a:lnTo>
                <a:lnTo>
                  <a:pt x="3432" y="2630"/>
                </a:lnTo>
                <a:lnTo>
                  <a:pt x="3414" y="2649"/>
                </a:lnTo>
                <a:lnTo>
                  <a:pt x="3407" y="2660"/>
                </a:lnTo>
                <a:lnTo>
                  <a:pt x="3401" y="2672"/>
                </a:lnTo>
                <a:lnTo>
                  <a:pt x="3399" y="2678"/>
                </a:lnTo>
                <a:lnTo>
                  <a:pt x="3398" y="2686"/>
                </a:lnTo>
                <a:lnTo>
                  <a:pt x="3397" y="2693"/>
                </a:lnTo>
                <a:lnTo>
                  <a:pt x="3396" y="2700"/>
                </a:lnTo>
                <a:close/>
                <a:moveTo>
                  <a:pt x="4170" y="2402"/>
                </a:moveTo>
                <a:lnTo>
                  <a:pt x="4166" y="2454"/>
                </a:lnTo>
                <a:lnTo>
                  <a:pt x="4170" y="2542"/>
                </a:lnTo>
                <a:lnTo>
                  <a:pt x="4206" y="2538"/>
                </a:lnTo>
                <a:lnTo>
                  <a:pt x="4239" y="2533"/>
                </a:lnTo>
                <a:lnTo>
                  <a:pt x="4270" y="2527"/>
                </a:lnTo>
                <a:lnTo>
                  <a:pt x="4299" y="2519"/>
                </a:lnTo>
                <a:lnTo>
                  <a:pt x="4312" y="2515"/>
                </a:lnTo>
                <a:lnTo>
                  <a:pt x="4325" y="2510"/>
                </a:lnTo>
                <a:lnTo>
                  <a:pt x="4338" y="2505"/>
                </a:lnTo>
                <a:lnTo>
                  <a:pt x="4350" y="2500"/>
                </a:lnTo>
                <a:lnTo>
                  <a:pt x="4361" y="2493"/>
                </a:lnTo>
                <a:lnTo>
                  <a:pt x="4372" y="2487"/>
                </a:lnTo>
                <a:lnTo>
                  <a:pt x="4383" y="2481"/>
                </a:lnTo>
                <a:lnTo>
                  <a:pt x="4393" y="2474"/>
                </a:lnTo>
                <a:lnTo>
                  <a:pt x="4403" y="2467"/>
                </a:lnTo>
                <a:lnTo>
                  <a:pt x="4412" y="2459"/>
                </a:lnTo>
                <a:lnTo>
                  <a:pt x="4421" y="2451"/>
                </a:lnTo>
                <a:lnTo>
                  <a:pt x="4430" y="2443"/>
                </a:lnTo>
                <a:lnTo>
                  <a:pt x="4447" y="2424"/>
                </a:lnTo>
                <a:lnTo>
                  <a:pt x="4463" y="2405"/>
                </a:lnTo>
                <a:lnTo>
                  <a:pt x="4479" y="2384"/>
                </a:lnTo>
                <a:lnTo>
                  <a:pt x="4493" y="2361"/>
                </a:lnTo>
                <a:lnTo>
                  <a:pt x="4508" y="2337"/>
                </a:lnTo>
                <a:lnTo>
                  <a:pt x="4522" y="2310"/>
                </a:lnTo>
                <a:lnTo>
                  <a:pt x="4381" y="2295"/>
                </a:lnTo>
                <a:lnTo>
                  <a:pt x="4297" y="2300"/>
                </a:lnTo>
                <a:lnTo>
                  <a:pt x="4170" y="2402"/>
                </a:lnTo>
                <a:close/>
                <a:moveTo>
                  <a:pt x="6457" y="959"/>
                </a:moveTo>
                <a:lnTo>
                  <a:pt x="6448" y="994"/>
                </a:lnTo>
                <a:lnTo>
                  <a:pt x="6440" y="1024"/>
                </a:lnTo>
                <a:lnTo>
                  <a:pt x="6430" y="1048"/>
                </a:lnTo>
                <a:lnTo>
                  <a:pt x="6422" y="1067"/>
                </a:lnTo>
                <a:lnTo>
                  <a:pt x="6414" y="1081"/>
                </a:lnTo>
                <a:lnTo>
                  <a:pt x="6406" y="1092"/>
                </a:lnTo>
                <a:lnTo>
                  <a:pt x="6398" y="1101"/>
                </a:lnTo>
                <a:lnTo>
                  <a:pt x="6390" y="1108"/>
                </a:lnTo>
                <a:lnTo>
                  <a:pt x="6375" y="1117"/>
                </a:lnTo>
                <a:lnTo>
                  <a:pt x="6360" y="1127"/>
                </a:lnTo>
                <a:lnTo>
                  <a:pt x="6354" y="1134"/>
                </a:lnTo>
                <a:lnTo>
                  <a:pt x="6347" y="1143"/>
                </a:lnTo>
                <a:lnTo>
                  <a:pt x="6341" y="1154"/>
                </a:lnTo>
                <a:lnTo>
                  <a:pt x="6334" y="1170"/>
                </a:lnTo>
                <a:lnTo>
                  <a:pt x="6310" y="1171"/>
                </a:lnTo>
                <a:lnTo>
                  <a:pt x="6281" y="1174"/>
                </a:lnTo>
                <a:lnTo>
                  <a:pt x="6249" y="1180"/>
                </a:lnTo>
                <a:lnTo>
                  <a:pt x="6214" y="1186"/>
                </a:lnTo>
                <a:lnTo>
                  <a:pt x="6176" y="1196"/>
                </a:lnTo>
                <a:lnTo>
                  <a:pt x="6138" y="1206"/>
                </a:lnTo>
                <a:lnTo>
                  <a:pt x="6100" y="1217"/>
                </a:lnTo>
                <a:lnTo>
                  <a:pt x="6062" y="1231"/>
                </a:lnTo>
                <a:lnTo>
                  <a:pt x="6026" y="1245"/>
                </a:lnTo>
                <a:lnTo>
                  <a:pt x="5991" y="1260"/>
                </a:lnTo>
                <a:lnTo>
                  <a:pt x="5975" y="1268"/>
                </a:lnTo>
                <a:lnTo>
                  <a:pt x="5960" y="1276"/>
                </a:lnTo>
                <a:lnTo>
                  <a:pt x="5945" y="1284"/>
                </a:lnTo>
                <a:lnTo>
                  <a:pt x="5932" y="1293"/>
                </a:lnTo>
                <a:lnTo>
                  <a:pt x="5919" y="1301"/>
                </a:lnTo>
                <a:lnTo>
                  <a:pt x="5909" y="1310"/>
                </a:lnTo>
                <a:lnTo>
                  <a:pt x="5900" y="1319"/>
                </a:lnTo>
                <a:lnTo>
                  <a:pt x="5891" y="1328"/>
                </a:lnTo>
                <a:lnTo>
                  <a:pt x="5885" y="1336"/>
                </a:lnTo>
                <a:lnTo>
                  <a:pt x="5880" y="1345"/>
                </a:lnTo>
                <a:lnTo>
                  <a:pt x="5878" y="1355"/>
                </a:lnTo>
                <a:lnTo>
                  <a:pt x="5877" y="1364"/>
                </a:lnTo>
                <a:lnTo>
                  <a:pt x="5877" y="1370"/>
                </a:lnTo>
                <a:lnTo>
                  <a:pt x="5879" y="1375"/>
                </a:lnTo>
                <a:lnTo>
                  <a:pt x="5881" y="1379"/>
                </a:lnTo>
                <a:lnTo>
                  <a:pt x="5884" y="1384"/>
                </a:lnTo>
                <a:lnTo>
                  <a:pt x="5894" y="1391"/>
                </a:lnTo>
                <a:lnTo>
                  <a:pt x="5904" y="1398"/>
                </a:lnTo>
                <a:lnTo>
                  <a:pt x="5915" y="1406"/>
                </a:lnTo>
                <a:lnTo>
                  <a:pt x="5927" y="1417"/>
                </a:lnTo>
                <a:lnTo>
                  <a:pt x="5933" y="1424"/>
                </a:lnTo>
                <a:lnTo>
                  <a:pt x="5938" y="1431"/>
                </a:lnTo>
                <a:lnTo>
                  <a:pt x="5943" y="1440"/>
                </a:lnTo>
                <a:lnTo>
                  <a:pt x="5947" y="1452"/>
                </a:lnTo>
                <a:lnTo>
                  <a:pt x="6033" y="1451"/>
                </a:lnTo>
                <a:lnTo>
                  <a:pt x="6053" y="1381"/>
                </a:lnTo>
                <a:lnTo>
                  <a:pt x="6088" y="1381"/>
                </a:lnTo>
                <a:lnTo>
                  <a:pt x="6090" y="1424"/>
                </a:lnTo>
                <a:lnTo>
                  <a:pt x="6282" y="1381"/>
                </a:lnTo>
                <a:lnTo>
                  <a:pt x="6282" y="1434"/>
                </a:lnTo>
                <a:lnTo>
                  <a:pt x="6258" y="1434"/>
                </a:lnTo>
                <a:lnTo>
                  <a:pt x="6234" y="1435"/>
                </a:lnTo>
                <a:lnTo>
                  <a:pt x="6210" y="1437"/>
                </a:lnTo>
                <a:lnTo>
                  <a:pt x="6188" y="1439"/>
                </a:lnTo>
                <a:lnTo>
                  <a:pt x="6166" y="1442"/>
                </a:lnTo>
                <a:lnTo>
                  <a:pt x="6144" y="1447"/>
                </a:lnTo>
                <a:lnTo>
                  <a:pt x="6123" y="1452"/>
                </a:lnTo>
                <a:lnTo>
                  <a:pt x="6103" y="1458"/>
                </a:lnTo>
                <a:lnTo>
                  <a:pt x="6085" y="1466"/>
                </a:lnTo>
                <a:lnTo>
                  <a:pt x="6067" y="1474"/>
                </a:lnTo>
                <a:lnTo>
                  <a:pt x="6059" y="1480"/>
                </a:lnTo>
                <a:lnTo>
                  <a:pt x="6051" y="1485"/>
                </a:lnTo>
                <a:lnTo>
                  <a:pt x="6044" y="1491"/>
                </a:lnTo>
                <a:lnTo>
                  <a:pt x="6037" y="1497"/>
                </a:lnTo>
                <a:lnTo>
                  <a:pt x="6031" y="1503"/>
                </a:lnTo>
                <a:lnTo>
                  <a:pt x="6025" y="1511"/>
                </a:lnTo>
                <a:lnTo>
                  <a:pt x="6019" y="1518"/>
                </a:lnTo>
                <a:lnTo>
                  <a:pt x="6014" y="1525"/>
                </a:lnTo>
                <a:lnTo>
                  <a:pt x="6009" y="1533"/>
                </a:lnTo>
                <a:lnTo>
                  <a:pt x="6005" y="1542"/>
                </a:lnTo>
                <a:lnTo>
                  <a:pt x="6002" y="1551"/>
                </a:lnTo>
                <a:lnTo>
                  <a:pt x="6000" y="1560"/>
                </a:lnTo>
                <a:lnTo>
                  <a:pt x="5895" y="1539"/>
                </a:lnTo>
                <a:lnTo>
                  <a:pt x="5896" y="1548"/>
                </a:lnTo>
                <a:lnTo>
                  <a:pt x="5900" y="1557"/>
                </a:lnTo>
                <a:lnTo>
                  <a:pt x="5904" y="1568"/>
                </a:lnTo>
                <a:lnTo>
                  <a:pt x="5910" y="1580"/>
                </a:lnTo>
                <a:lnTo>
                  <a:pt x="5917" y="1593"/>
                </a:lnTo>
                <a:lnTo>
                  <a:pt x="5926" y="1606"/>
                </a:lnTo>
                <a:lnTo>
                  <a:pt x="5935" y="1619"/>
                </a:lnTo>
                <a:lnTo>
                  <a:pt x="5944" y="1632"/>
                </a:lnTo>
                <a:lnTo>
                  <a:pt x="5953" y="1646"/>
                </a:lnTo>
                <a:lnTo>
                  <a:pt x="5964" y="1657"/>
                </a:lnTo>
                <a:lnTo>
                  <a:pt x="5974" y="1669"/>
                </a:lnTo>
                <a:lnTo>
                  <a:pt x="5983" y="1678"/>
                </a:lnTo>
                <a:lnTo>
                  <a:pt x="5994" y="1686"/>
                </a:lnTo>
                <a:lnTo>
                  <a:pt x="6002" y="1692"/>
                </a:lnTo>
                <a:lnTo>
                  <a:pt x="6006" y="1694"/>
                </a:lnTo>
                <a:lnTo>
                  <a:pt x="6010" y="1696"/>
                </a:lnTo>
                <a:lnTo>
                  <a:pt x="6014" y="1697"/>
                </a:lnTo>
                <a:lnTo>
                  <a:pt x="6017" y="1697"/>
                </a:lnTo>
                <a:lnTo>
                  <a:pt x="6105" y="1697"/>
                </a:lnTo>
                <a:lnTo>
                  <a:pt x="6106" y="1625"/>
                </a:lnTo>
                <a:lnTo>
                  <a:pt x="6168" y="1632"/>
                </a:lnTo>
                <a:lnTo>
                  <a:pt x="6247" y="1592"/>
                </a:lnTo>
                <a:lnTo>
                  <a:pt x="6247" y="1645"/>
                </a:lnTo>
                <a:lnTo>
                  <a:pt x="6282" y="1645"/>
                </a:lnTo>
                <a:lnTo>
                  <a:pt x="6282" y="1610"/>
                </a:lnTo>
                <a:lnTo>
                  <a:pt x="6334" y="1610"/>
                </a:lnTo>
                <a:lnTo>
                  <a:pt x="6343" y="1610"/>
                </a:lnTo>
                <a:lnTo>
                  <a:pt x="6350" y="1609"/>
                </a:lnTo>
                <a:lnTo>
                  <a:pt x="6356" y="1608"/>
                </a:lnTo>
                <a:lnTo>
                  <a:pt x="6362" y="1606"/>
                </a:lnTo>
                <a:lnTo>
                  <a:pt x="6367" y="1603"/>
                </a:lnTo>
                <a:lnTo>
                  <a:pt x="6373" y="1600"/>
                </a:lnTo>
                <a:lnTo>
                  <a:pt x="6377" y="1597"/>
                </a:lnTo>
                <a:lnTo>
                  <a:pt x="6381" y="1593"/>
                </a:lnTo>
                <a:lnTo>
                  <a:pt x="6393" y="1576"/>
                </a:lnTo>
                <a:lnTo>
                  <a:pt x="6407" y="1554"/>
                </a:lnTo>
                <a:lnTo>
                  <a:pt x="6454" y="1589"/>
                </a:lnTo>
                <a:lnTo>
                  <a:pt x="6494" y="1553"/>
                </a:lnTo>
                <a:lnTo>
                  <a:pt x="6660" y="1625"/>
                </a:lnTo>
                <a:lnTo>
                  <a:pt x="6651" y="1645"/>
                </a:lnTo>
                <a:lnTo>
                  <a:pt x="6668" y="1646"/>
                </a:lnTo>
                <a:lnTo>
                  <a:pt x="6684" y="1649"/>
                </a:lnTo>
                <a:lnTo>
                  <a:pt x="6701" y="1653"/>
                </a:lnTo>
                <a:lnTo>
                  <a:pt x="6716" y="1659"/>
                </a:lnTo>
                <a:lnTo>
                  <a:pt x="6731" y="1667"/>
                </a:lnTo>
                <a:lnTo>
                  <a:pt x="6744" y="1676"/>
                </a:lnTo>
                <a:lnTo>
                  <a:pt x="6758" y="1686"/>
                </a:lnTo>
                <a:lnTo>
                  <a:pt x="6770" y="1697"/>
                </a:lnTo>
                <a:lnTo>
                  <a:pt x="6781" y="1709"/>
                </a:lnTo>
                <a:lnTo>
                  <a:pt x="6792" y="1721"/>
                </a:lnTo>
                <a:lnTo>
                  <a:pt x="6801" y="1735"/>
                </a:lnTo>
                <a:lnTo>
                  <a:pt x="6808" y="1748"/>
                </a:lnTo>
                <a:lnTo>
                  <a:pt x="6816" y="1761"/>
                </a:lnTo>
                <a:lnTo>
                  <a:pt x="6821" y="1775"/>
                </a:lnTo>
                <a:lnTo>
                  <a:pt x="6824" y="1789"/>
                </a:lnTo>
                <a:lnTo>
                  <a:pt x="6827" y="1802"/>
                </a:lnTo>
                <a:lnTo>
                  <a:pt x="6880" y="1785"/>
                </a:lnTo>
                <a:lnTo>
                  <a:pt x="6874" y="1802"/>
                </a:lnTo>
                <a:lnTo>
                  <a:pt x="6868" y="1818"/>
                </a:lnTo>
                <a:lnTo>
                  <a:pt x="6864" y="1831"/>
                </a:lnTo>
                <a:lnTo>
                  <a:pt x="6862" y="1838"/>
                </a:lnTo>
                <a:lnTo>
                  <a:pt x="6863" y="1854"/>
                </a:lnTo>
                <a:lnTo>
                  <a:pt x="6866" y="1870"/>
                </a:lnTo>
                <a:lnTo>
                  <a:pt x="6870" y="1886"/>
                </a:lnTo>
                <a:lnTo>
                  <a:pt x="6875" y="1902"/>
                </a:lnTo>
                <a:lnTo>
                  <a:pt x="6883" y="1917"/>
                </a:lnTo>
                <a:lnTo>
                  <a:pt x="6890" y="1933"/>
                </a:lnTo>
                <a:lnTo>
                  <a:pt x="6897" y="1948"/>
                </a:lnTo>
                <a:lnTo>
                  <a:pt x="6906" y="1963"/>
                </a:lnTo>
                <a:lnTo>
                  <a:pt x="6922" y="1992"/>
                </a:lnTo>
                <a:lnTo>
                  <a:pt x="6936" y="2020"/>
                </a:lnTo>
                <a:lnTo>
                  <a:pt x="6941" y="2032"/>
                </a:lnTo>
                <a:lnTo>
                  <a:pt x="6946" y="2044"/>
                </a:lnTo>
                <a:lnTo>
                  <a:pt x="6949" y="2056"/>
                </a:lnTo>
                <a:lnTo>
                  <a:pt x="6950" y="2067"/>
                </a:lnTo>
                <a:lnTo>
                  <a:pt x="6950" y="2077"/>
                </a:lnTo>
                <a:lnTo>
                  <a:pt x="6949" y="2087"/>
                </a:lnTo>
                <a:lnTo>
                  <a:pt x="6947" y="2095"/>
                </a:lnTo>
                <a:lnTo>
                  <a:pt x="6945" y="2103"/>
                </a:lnTo>
                <a:lnTo>
                  <a:pt x="6941" y="2109"/>
                </a:lnTo>
                <a:lnTo>
                  <a:pt x="6938" y="2116"/>
                </a:lnTo>
                <a:lnTo>
                  <a:pt x="6934" y="2121"/>
                </a:lnTo>
                <a:lnTo>
                  <a:pt x="6929" y="2126"/>
                </a:lnTo>
                <a:lnTo>
                  <a:pt x="6920" y="2134"/>
                </a:lnTo>
                <a:lnTo>
                  <a:pt x="6908" y="2141"/>
                </a:lnTo>
                <a:lnTo>
                  <a:pt x="6896" y="2149"/>
                </a:lnTo>
                <a:lnTo>
                  <a:pt x="6884" y="2156"/>
                </a:lnTo>
                <a:lnTo>
                  <a:pt x="6844" y="2330"/>
                </a:lnTo>
                <a:lnTo>
                  <a:pt x="6897" y="2330"/>
                </a:lnTo>
                <a:lnTo>
                  <a:pt x="6906" y="2330"/>
                </a:lnTo>
                <a:lnTo>
                  <a:pt x="6915" y="2329"/>
                </a:lnTo>
                <a:lnTo>
                  <a:pt x="6921" y="2328"/>
                </a:lnTo>
                <a:lnTo>
                  <a:pt x="6927" y="2326"/>
                </a:lnTo>
                <a:lnTo>
                  <a:pt x="6932" y="2324"/>
                </a:lnTo>
                <a:lnTo>
                  <a:pt x="6936" y="2321"/>
                </a:lnTo>
                <a:lnTo>
                  <a:pt x="6939" y="2318"/>
                </a:lnTo>
                <a:lnTo>
                  <a:pt x="6943" y="2314"/>
                </a:lnTo>
                <a:lnTo>
                  <a:pt x="6946" y="2304"/>
                </a:lnTo>
                <a:lnTo>
                  <a:pt x="6948" y="2291"/>
                </a:lnTo>
                <a:lnTo>
                  <a:pt x="6950" y="2276"/>
                </a:lnTo>
                <a:lnTo>
                  <a:pt x="6952" y="2257"/>
                </a:lnTo>
                <a:lnTo>
                  <a:pt x="7097" y="2315"/>
                </a:lnTo>
                <a:lnTo>
                  <a:pt x="7093" y="2336"/>
                </a:lnTo>
                <a:lnTo>
                  <a:pt x="7179" y="2295"/>
                </a:lnTo>
                <a:lnTo>
                  <a:pt x="7179" y="2348"/>
                </a:lnTo>
                <a:lnTo>
                  <a:pt x="7218" y="2352"/>
                </a:lnTo>
                <a:lnTo>
                  <a:pt x="7161" y="2401"/>
                </a:lnTo>
                <a:lnTo>
                  <a:pt x="7161" y="2445"/>
                </a:lnTo>
                <a:lnTo>
                  <a:pt x="7158" y="2456"/>
                </a:lnTo>
                <a:lnTo>
                  <a:pt x="7197" y="2507"/>
                </a:lnTo>
                <a:lnTo>
                  <a:pt x="7184" y="2504"/>
                </a:lnTo>
                <a:lnTo>
                  <a:pt x="7172" y="2500"/>
                </a:lnTo>
                <a:lnTo>
                  <a:pt x="7159" y="2495"/>
                </a:lnTo>
                <a:lnTo>
                  <a:pt x="7148" y="2489"/>
                </a:lnTo>
                <a:lnTo>
                  <a:pt x="7125" y="2478"/>
                </a:lnTo>
                <a:lnTo>
                  <a:pt x="7104" y="2466"/>
                </a:lnTo>
                <a:lnTo>
                  <a:pt x="7084" y="2454"/>
                </a:lnTo>
                <a:lnTo>
                  <a:pt x="7066" y="2445"/>
                </a:lnTo>
                <a:lnTo>
                  <a:pt x="7058" y="2442"/>
                </a:lnTo>
                <a:lnTo>
                  <a:pt x="7051" y="2439"/>
                </a:lnTo>
                <a:lnTo>
                  <a:pt x="7044" y="2437"/>
                </a:lnTo>
                <a:lnTo>
                  <a:pt x="7038" y="2437"/>
                </a:lnTo>
                <a:lnTo>
                  <a:pt x="6950" y="2437"/>
                </a:lnTo>
                <a:lnTo>
                  <a:pt x="6940" y="2437"/>
                </a:lnTo>
                <a:lnTo>
                  <a:pt x="6932" y="2438"/>
                </a:lnTo>
                <a:lnTo>
                  <a:pt x="6926" y="2439"/>
                </a:lnTo>
                <a:lnTo>
                  <a:pt x="6920" y="2440"/>
                </a:lnTo>
                <a:lnTo>
                  <a:pt x="6915" y="2443"/>
                </a:lnTo>
                <a:lnTo>
                  <a:pt x="6911" y="2446"/>
                </a:lnTo>
                <a:lnTo>
                  <a:pt x="6907" y="2449"/>
                </a:lnTo>
                <a:lnTo>
                  <a:pt x="6905" y="2453"/>
                </a:lnTo>
                <a:lnTo>
                  <a:pt x="6903" y="2457"/>
                </a:lnTo>
                <a:lnTo>
                  <a:pt x="6901" y="2463"/>
                </a:lnTo>
                <a:lnTo>
                  <a:pt x="6900" y="2469"/>
                </a:lnTo>
                <a:lnTo>
                  <a:pt x="6899" y="2475"/>
                </a:lnTo>
                <a:lnTo>
                  <a:pt x="6898" y="2489"/>
                </a:lnTo>
                <a:lnTo>
                  <a:pt x="6897" y="2507"/>
                </a:lnTo>
                <a:lnTo>
                  <a:pt x="6931" y="2508"/>
                </a:lnTo>
                <a:lnTo>
                  <a:pt x="6961" y="2511"/>
                </a:lnTo>
                <a:lnTo>
                  <a:pt x="6975" y="2513"/>
                </a:lnTo>
                <a:lnTo>
                  <a:pt x="6988" y="2516"/>
                </a:lnTo>
                <a:lnTo>
                  <a:pt x="6999" y="2519"/>
                </a:lnTo>
                <a:lnTo>
                  <a:pt x="7011" y="2524"/>
                </a:lnTo>
                <a:lnTo>
                  <a:pt x="7021" y="2530"/>
                </a:lnTo>
                <a:lnTo>
                  <a:pt x="7030" y="2535"/>
                </a:lnTo>
                <a:lnTo>
                  <a:pt x="7040" y="2542"/>
                </a:lnTo>
                <a:lnTo>
                  <a:pt x="7048" y="2549"/>
                </a:lnTo>
                <a:lnTo>
                  <a:pt x="7055" y="2559"/>
                </a:lnTo>
                <a:lnTo>
                  <a:pt x="7061" y="2569"/>
                </a:lnTo>
                <a:lnTo>
                  <a:pt x="7067" y="2580"/>
                </a:lnTo>
                <a:lnTo>
                  <a:pt x="7073" y="2593"/>
                </a:lnTo>
                <a:lnTo>
                  <a:pt x="7195" y="2577"/>
                </a:lnTo>
                <a:lnTo>
                  <a:pt x="7175" y="2681"/>
                </a:lnTo>
                <a:lnTo>
                  <a:pt x="7200" y="2683"/>
                </a:lnTo>
                <a:lnTo>
                  <a:pt x="7197" y="2769"/>
                </a:lnTo>
                <a:lnTo>
                  <a:pt x="7140" y="2754"/>
                </a:lnTo>
                <a:lnTo>
                  <a:pt x="7161" y="2840"/>
                </a:lnTo>
                <a:lnTo>
                  <a:pt x="7151" y="2847"/>
                </a:lnTo>
                <a:lnTo>
                  <a:pt x="7142" y="2853"/>
                </a:lnTo>
                <a:lnTo>
                  <a:pt x="7133" y="2857"/>
                </a:lnTo>
                <a:lnTo>
                  <a:pt x="7123" y="2861"/>
                </a:lnTo>
                <a:lnTo>
                  <a:pt x="7106" y="2868"/>
                </a:lnTo>
                <a:lnTo>
                  <a:pt x="7089" y="2872"/>
                </a:lnTo>
                <a:lnTo>
                  <a:pt x="7058" y="2879"/>
                </a:lnTo>
                <a:lnTo>
                  <a:pt x="7033" y="2884"/>
                </a:lnTo>
                <a:lnTo>
                  <a:pt x="7023" y="2887"/>
                </a:lnTo>
                <a:lnTo>
                  <a:pt x="7014" y="2891"/>
                </a:lnTo>
                <a:lnTo>
                  <a:pt x="7010" y="2893"/>
                </a:lnTo>
                <a:lnTo>
                  <a:pt x="7007" y="2896"/>
                </a:lnTo>
                <a:lnTo>
                  <a:pt x="7003" y="2899"/>
                </a:lnTo>
                <a:lnTo>
                  <a:pt x="7001" y="2903"/>
                </a:lnTo>
                <a:lnTo>
                  <a:pt x="6999" y="2908"/>
                </a:lnTo>
                <a:lnTo>
                  <a:pt x="6997" y="2913"/>
                </a:lnTo>
                <a:lnTo>
                  <a:pt x="6996" y="2919"/>
                </a:lnTo>
                <a:lnTo>
                  <a:pt x="6996" y="2925"/>
                </a:lnTo>
                <a:lnTo>
                  <a:pt x="6996" y="2942"/>
                </a:lnTo>
                <a:lnTo>
                  <a:pt x="6999" y="2960"/>
                </a:lnTo>
                <a:lnTo>
                  <a:pt x="6913" y="3035"/>
                </a:lnTo>
                <a:lnTo>
                  <a:pt x="6936" y="3205"/>
                </a:lnTo>
                <a:lnTo>
                  <a:pt x="6897" y="3263"/>
                </a:lnTo>
                <a:lnTo>
                  <a:pt x="6898" y="3296"/>
                </a:lnTo>
                <a:lnTo>
                  <a:pt x="6981" y="3334"/>
                </a:lnTo>
                <a:lnTo>
                  <a:pt x="7020" y="3507"/>
                </a:lnTo>
                <a:lnTo>
                  <a:pt x="7131" y="3463"/>
                </a:lnTo>
                <a:lnTo>
                  <a:pt x="7034" y="3531"/>
                </a:lnTo>
                <a:lnTo>
                  <a:pt x="7073" y="3562"/>
                </a:lnTo>
                <a:lnTo>
                  <a:pt x="7013" y="3567"/>
                </a:lnTo>
                <a:lnTo>
                  <a:pt x="7073" y="3632"/>
                </a:lnTo>
                <a:lnTo>
                  <a:pt x="7077" y="3716"/>
                </a:lnTo>
                <a:lnTo>
                  <a:pt x="7151" y="3770"/>
                </a:lnTo>
                <a:lnTo>
                  <a:pt x="7161" y="3755"/>
                </a:lnTo>
                <a:lnTo>
                  <a:pt x="7160" y="3807"/>
                </a:lnTo>
                <a:lnTo>
                  <a:pt x="7210" y="3792"/>
                </a:lnTo>
                <a:lnTo>
                  <a:pt x="7300" y="4013"/>
                </a:lnTo>
                <a:lnTo>
                  <a:pt x="7406" y="3983"/>
                </a:lnTo>
                <a:lnTo>
                  <a:pt x="7442" y="3931"/>
                </a:lnTo>
                <a:lnTo>
                  <a:pt x="7442" y="4007"/>
                </a:lnTo>
                <a:lnTo>
                  <a:pt x="7554" y="4005"/>
                </a:lnTo>
                <a:lnTo>
                  <a:pt x="7516" y="4064"/>
                </a:lnTo>
                <a:lnTo>
                  <a:pt x="7655" y="4100"/>
                </a:lnTo>
                <a:lnTo>
                  <a:pt x="7669" y="4112"/>
                </a:lnTo>
                <a:lnTo>
                  <a:pt x="7702" y="4007"/>
                </a:lnTo>
                <a:lnTo>
                  <a:pt x="7654" y="3966"/>
                </a:lnTo>
                <a:lnTo>
                  <a:pt x="7665" y="3963"/>
                </a:lnTo>
                <a:lnTo>
                  <a:pt x="7676" y="3958"/>
                </a:lnTo>
                <a:lnTo>
                  <a:pt x="7685" y="3951"/>
                </a:lnTo>
                <a:lnTo>
                  <a:pt x="7694" y="3944"/>
                </a:lnTo>
                <a:lnTo>
                  <a:pt x="7701" y="3936"/>
                </a:lnTo>
                <a:lnTo>
                  <a:pt x="7709" y="3928"/>
                </a:lnTo>
                <a:lnTo>
                  <a:pt x="7716" y="3918"/>
                </a:lnTo>
                <a:lnTo>
                  <a:pt x="7721" y="3908"/>
                </a:lnTo>
                <a:lnTo>
                  <a:pt x="7725" y="3898"/>
                </a:lnTo>
                <a:lnTo>
                  <a:pt x="7729" y="3887"/>
                </a:lnTo>
                <a:lnTo>
                  <a:pt x="7731" y="3878"/>
                </a:lnTo>
                <a:lnTo>
                  <a:pt x="7733" y="3868"/>
                </a:lnTo>
                <a:lnTo>
                  <a:pt x="7734" y="3858"/>
                </a:lnTo>
                <a:lnTo>
                  <a:pt x="7733" y="3849"/>
                </a:lnTo>
                <a:lnTo>
                  <a:pt x="7732" y="3840"/>
                </a:lnTo>
                <a:lnTo>
                  <a:pt x="7730" y="3833"/>
                </a:lnTo>
                <a:lnTo>
                  <a:pt x="7774" y="3791"/>
                </a:lnTo>
                <a:lnTo>
                  <a:pt x="7759" y="3720"/>
                </a:lnTo>
                <a:lnTo>
                  <a:pt x="7794" y="3720"/>
                </a:lnTo>
                <a:lnTo>
                  <a:pt x="7794" y="3650"/>
                </a:lnTo>
                <a:lnTo>
                  <a:pt x="7842" y="3647"/>
                </a:lnTo>
                <a:lnTo>
                  <a:pt x="7888" y="3558"/>
                </a:lnTo>
                <a:lnTo>
                  <a:pt x="7952" y="3368"/>
                </a:lnTo>
                <a:lnTo>
                  <a:pt x="7917" y="3368"/>
                </a:lnTo>
                <a:lnTo>
                  <a:pt x="7932" y="3308"/>
                </a:lnTo>
                <a:lnTo>
                  <a:pt x="7973" y="3236"/>
                </a:lnTo>
                <a:lnTo>
                  <a:pt x="8158" y="3179"/>
                </a:lnTo>
                <a:lnTo>
                  <a:pt x="8199" y="3228"/>
                </a:lnTo>
                <a:lnTo>
                  <a:pt x="8235" y="3155"/>
                </a:lnTo>
                <a:lnTo>
                  <a:pt x="8304" y="3175"/>
                </a:lnTo>
                <a:lnTo>
                  <a:pt x="8306" y="3168"/>
                </a:lnTo>
                <a:lnTo>
                  <a:pt x="8311" y="3159"/>
                </a:lnTo>
                <a:lnTo>
                  <a:pt x="8315" y="3151"/>
                </a:lnTo>
                <a:lnTo>
                  <a:pt x="8319" y="3142"/>
                </a:lnTo>
                <a:lnTo>
                  <a:pt x="8331" y="3122"/>
                </a:lnTo>
                <a:lnTo>
                  <a:pt x="8347" y="3101"/>
                </a:lnTo>
                <a:lnTo>
                  <a:pt x="8364" y="3078"/>
                </a:lnTo>
                <a:lnTo>
                  <a:pt x="8383" y="3055"/>
                </a:lnTo>
                <a:lnTo>
                  <a:pt x="8404" y="3031"/>
                </a:lnTo>
                <a:lnTo>
                  <a:pt x="8426" y="3009"/>
                </a:lnTo>
                <a:lnTo>
                  <a:pt x="8449" y="2986"/>
                </a:lnTo>
                <a:lnTo>
                  <a:pt x="8472" y="2965"/>
                </a:lnTo>
                <a:lnTo>
                  <a:pt x="8494" y="2946"/>
                </a:lnTo>
                <a:lnTo>
                  <a:pt x="8517" y="2928"/>
                </a:lnTo>
                <a:lnTo>
                  <a:pt x="8539" y="2914"/>
                </a:lnTo>
                <a:lnTo>
                  <a:pt x="8559" y="2902"/>
                </a:lnTo>
                <a:lnTo>
                  <a:pt x="8569" y="2898"/>
                </a:lnTo>
                <a:lnTo>
                  <a:pt x="8578" y="2894"/>
                </a:lnTo>
                <a:lnTo>
                  <a:pt x="8586" y="2892"/>
                </a:lnTo>
                <a:lnTo>
                  <a:pt x="8595" y="2890"/>
                </a:lnTo>
                <a:lnTo>
                  <a:pt x="8551" y="2770"/>
                </a:lnTo>
                <a:lnTo>
                  <a:pt x="8561" y="2777"/>
                </a:lnTo>
                <a:lnTo>
                  <a:pt x="8574" y="2785"/>
                </a:lnTo>
                <a:lnTo>
                  <a:pt x="8585" y="2792"/>
                </a:lnTo>
                <a:lnTo>
                  <a:pt x="8599" y="2798"/>
                </a:lnTo>
                <a:lnTo>
                  <a:pt x="8611" y="2804"/>
                </a:lnTo>
                <a:lnTo>
                  <a:pt x="8624" y="2809"/>
                </a:lnTo>
                <a:lnTo>
                  <a:pt x="8638" y="2813"/>
                </a:lnTo>
                <a:lnTo>
                  <a:pt x="8650" y="2815"/>
                </a:lnTo>
                <a:lnTo>
                  <a:pt x="8664" y="2816"/>
                </a:lnTo>
                <a:lnTo>
                  <a:pt x="8676" y="2814"/>
                </a:lnTo>
                <a:lnTo>
                  <a:pt x="8681" y="2813"/>
                </a:lnTo>
                <a:lnTo>
                  <a:pt x="8687" y="2810"/>
                </a:lnTo>
                <a:lnTo>
                  <a:pt x="8694" y="2807"/>
                </a:lnTo>
                <a:lnTo>
                  <a:pt x="8699" y="2804"/>
                </a:lnTo>
                <a:lnTo>
                  <a:pt x="8704" y="2800"/>
                </a:lnTo>
                <a:lnTo>
                  <a:pt x="8709" y="2795"/>
                </a:lnTo>
                <a:lnTo>
                  <a:pt x="8714" y="2790"/>
                </a:lnTo>
                <a:lnTo>
                  <a:pt x="8718" y="2784"/>
                </a:lnTo>
                <a:lnTo>
                  <a:pt x="8724" y="2776"/>
                </a:lnTo>
                <a:lnTo>
                  <a:pt x="8728" y="2768"/>
                </a:lnTo>
                <a:lnTo>
                  <a:pt x="8731" y="2760"/>
                </a:lnTo>
                <a:lnTo>
                  <a:pt x="8735" y="2751"/>
                </a:lnTo>
                <a:lnTo>
                  <a:pt x="8744" y="2788"/>
                </a:lnTo>
                <a:lnTo>
                  <a:pt x="8764" y="2779"/>
                </a:lnTo>
                <a:lnTo>
                  <a:pt x="8783" y="2771"/>
                </a:lnTo>
                <a:lnTo>
                  <a:pt x="8805" y="2763"/>
                </a:lnTo>
                <a:lnTo>
                  <a:pt x="8828" y="2756"/>
                </a:lnTo>
                <a:lnTo>
                  <a:pt x="8874" y="2742"/>
                </a:lnTo>
                <a:lnTo>
                  <a:pt x="8921" y="2729"/>
                </a:lnTo>
                <a:lnTo>
                  <a:pt x="8942" y="2722"/>
                </a:lnTo>
                <a:lnTo>
                  <a:pt x="8963" y="2713"/>
                </a:lnTo>
                <a:lnTo>
                  <a:pt x="8983" y="2704"/>
                </a:lnTo>
                <a:lnTo>
                  <a:pt x="9000" y="2694"/>
                </a:lnTo>
                <a:lnTo>
                  <a:pt x="9008" y="2689"/>
                </a:lnTo>
                <a:lnTo>
                  <a:pt x="9016" y="2682"/>
                </a:lnTo>
                <a:lnTo>
                  <a:pt x="9022" y="2676"/>
                </a:lnTo>
                <a:lnTo>
                  <a:pt x="9029" y="2669"/>
                </a:lnTo>
                <a:lnTo>
                  <a:pt x="9034" y="2662"/>
                </a:lnTo>
                <a:lnTo>
                  <a:pt x="9040" y="2655"/>
                </a:lnTo>
                <a:lnTo>
                  <a:pt x="9043" y="2646"/>
                </a:lnTo>
                <a:lnTo>
                  <a:pt x="9047" y="2638"/>
                </a:lnTo>
                <a:lnTo>
                  <a:pt x="9249" y="2572"/>
                </a:lnTo>
                <a:lnTo>
                  <a:pt x="9378" y="2419"/>
                </a:lnTo>
                <a:lnTo>
                  <a:pt x="9365" y="2418"/>
                </a:lnTo>
                <a:lnTo>
                  <a:pt x="9352" y="2417"/>
                </a:lnTo>
                <a:lnTo>
                  <a:pt x="9339" y="2415"/>
                </a:lnTo>
                <a:lnTo>
                  <a:pt x="9327" y="2412"/>
                </a:lnTo>
                <a:lnTo>
                  <a:pt x="9303" y="2406"/>
                </a:lnTo>
                <a:lnTo>
                  <a:pt x="9280" y="2400"/>
                </a:lnTo>
                <a:lnTo>
                  <a:pt x="9259" y="2392"/>
                </a:lnTo>
                <a:lnTo>
                  <a:pt x="9243" y="2386"/>
                </a:lnTo>
                <a:lnTo>
                  <a:pt x="9228" y="2382"/>
                </a:lnTo>
                <a:lnTo>
                  <a:pt x="9219" y="2380"/>
                </a:lnTo>
                <a:lnTo>
                  <a:pt x="9044" y="2401"/>
                </a:lnTo>
                <a:lnTo>
                  <a:pt x="9044" y="2365"/>
                </a:lnTo>
                <a:lnTo>
                  <a:pt x="8991" y="2365"/>
                </a:lnTo>
                <a:lnTo>
                  <a:pt x="8974" y="2366"/>
                </a:lnTo>
                <a:lnTo>
                  <a:pt x="8962" y="2368"/>
                </a:lnTo>
                <a:lnTo>
                  <a:pt x="8952" y="2370"/>
                </a:lnTo>
                <a:lnTo>
                  <a:pt x="8944" y="2372"/>
                </a:lnTo>
                <a:lnTo>
                  <a:pt x="8925" y="2377"/>
                </a:lnTo>
                <a:lnTo>
                  <a:pt x="8900" y="2384"/>
                </a:lnTo>
                <a:lnTo>
                  <a:pt x="8893" y="2311"/>
                </a:lnTo>
                <a:lnTo>
                  <a:pt x="8903" y="2348"/>
                </a:lnTo>
                <a:lnTo>
                  <a:pt x="8973" y="2344"/>
                </a:lnTo>
                <a:lnTo>
                  <a:pt x="9114" y="2348"/>
                </a:lnTo>
                <a:lnTo>
                  <a:pt x="9114" y="2295"/>
                </a:lnTo>
                <a:lnTo>
                  <a:pt x="9044" y="2295"/>
                </a:lnTo>
                <a:lnTo>
                  <a:pt x="9023" y="2296"/>
                </a:lnTo>
                <a:lnTo>
                  <a:pt x="9006" y="2297"/>
                </a:lnTo>
                <a:lnTo>
                  <a:pt x="8992" y="2300"/>
                </a:lnTo>
                <a:lnTo>
                  <a:pt x="8980" y="2302"/>
                </a:lnTo>
                <a:lnTo>
                  <a:pt x="8967" y="2306"/>
                </a:lnTo>
                <a:lnTo>
                  <a:pt x="8954" y="2309"/>
                </a:lnTo>
                <a:lnTo>
                  <a:pt x="8939" y="2311"/>
                </a:lnTo>
                <a:lnTo>
                  <a:pt x="8921" y="2313"/>
                </a:lnTo>
                <a:lnTo>
                  <a:pt x="8921" y="2278"/>
                </a:lnTo>
                <a:lnTo>
                  <a:pt x="8973" y="2282"/>
                </a:lnTo>
                <a:lnTo>
                  <a:pt x="9131" y="2260"/>
                </a:lnTo>
                <a:lnTo>
                  <a:pt x="9131" y="2225"/>
                </a:lnTo>
                <a:lnTo>
                  <a:pt x="9115" y="2221"/>
                </a:lnTo>
                <a:lnTo>
                  <a:pt x="9099" y="2215"/>
                </a:lnTo>
                <a:lnTo>
                  <a:pt x="9086" y="2210"/>
                </a:lnTo>
                <a:lnTo>
                  <a:pt x="9074" y="2203"/>
                </a:lnTo>
                <a:lnTo>
                  <a:pt x="9061" y="2198"/>
                </a:lnTo>
                <a:lnTo>
                  <a:pt x="9050" y="2194"/>
                </a:lnTo>
                <a:lnTo>
                  <a:pt x="9039" y="2191"/>
                </a:lnTo>
                <a:lnTo>
                  <a:pt x="9026" y="2190"/>
                </a:lnTo>
                <a:lnTo>
                  <a:pt x="9005" y="2191"/>
                </a:lnTo>
                <a:lnTo>
                  <a:pt x="8992" y="2192"/>
                </a:lnTo>
                <a:lnTo>
                  <a:pt x="8983" y="2194"/>
                </a:lnTo>
                <a:lnTo>
                  <a:pt x="8976" y="2197"/>
                </a:lnTo>
                <a:lnTo>
                  <a:pt x="8968" y="2199"/>
                </a:lnTo>
                <a:lnTo>
                  <a:pt x="8958" y="2202"/>
                </a:lnTo>
                <a:lnTo>
                  <a:pt x="8942" y="2205"/>
                </a:lnTo>
                <a:lnTo>
                  <a:pt x="8921" y="2207"/>
                </a:lnTo>
                <a:lnTo>
                  <a:pt x="8922" y="2151"/>
                </a:lnTo>
                <a:lnTo>
                  <a:pt x="9184" y="2207"/>
                </a:lnTo>
                <a:lnTo>
                  <a:pt x="9205" y="2247"/>
                </a:lnTo>
                <a:lnTo>
                  <a:pt x="9224" y="2281"/>
                </a:lnTo>
                <a:lnTo>
                  <a:pt x="9234" y="2296"/>
                </a:lnTo>
                <a:lnTo>
                  <a:pt x="9244" y="2311"/>
                </a:lnTo>
                <a:lnTo>
                  <a:pt x="9254" y="2323"/>
                </a:lnTo>
                <a:lnTo>
                  <a:pt x="9267" y="2336"/>
                </a:lnTo>
                <a:lnTo>
                  <a:pt x="9279" y="2346"/>
                </a:lnTo>
                <a:lnTo>
                  <a:pt x="9294" y="2355"/>
                </a:lnTo>
                <a:lnTo>
                  <a:pt x="9302" y="2359"/>
                </a:lnTo>
                <a:lnTo>
                  <a:pt x="9310" y="2363"/>
                </a:lnTo>
                <a:lnTo>
                  <a:pt x="9319" y="2366"/>
                </a:lnTo>
                <a:lnTo>
                  <a:pt x="9329" y="2370"/>
                </a:lnTo>
                <a:lnTo>
                  <a:pt x="9348" y="2376"/>
                </a:lnTo>
                <a:lnTo>
                  <a:pt x="9371" y="2379"/>
                </a:lnTo>
                <a:lnTo>
                  <a:pt x="9397" y="2382"/>
                </a:lnTo>
                <a:lnTo>
                  <a:pt x="9426" y="2383"/>
                </a:lnTo>
                <a:lnTo>
                  <a:pt x="9428" y="2279"/>
                </a:lnTo>
                <a:lnTo>
                  <a:pt x="9389" y="2199"/>
                </a:lnTo>
                <a:lnTo>
                  <a:pt x="9254" y="2085"/>
                </a:lnTo>
                <a:lnTo>
                  <a:pt x="9405" y="2140"/>
                </a:lnTo>
                <a:lnTo>
                  <a:pt x="9393" y="2074"/>
                </a:lnTo>
                <a:lnTo>
                  <a:pt x="9331" y="2045"/>
                </a:lnTo>
                <a:lnTo>
                  <a:pt x="9403" y="2016"/>
                </a:lnTo>
                <a:lnTo>
                  <a:pt x="9396" y="1997"/>
                </a:lnTo>
                <a:lnTo>
                  <a:pt x="9390" y="1994"/>
                </a:lnTo>
                <a:lnTo>
                  <a:pt x="9378" y="1988"/>
                </a:lnTo>
                <a:lnTo>
                  <a:pt x="9367" y="1981"/>
                </a:lnTo>
                <a:lnTo>
                  <a:pt x="9361" y="1979"/>
                </a:lnTo>
                <a:lnTo>
                  <a:pt x="9347" y="1979"/>
                </a:lnTo>
                <a:lnTo>
                  <a:pt x="9339" y="1980"/>
                </a:lnTo>
                <a:lnTo>
                  <a:pt x="9333" y="1981"/>
                </a:lnTo>
                <a:lnTo>
                  <a:pt x="9328" y="1982"/>
                </a:lnTo>
                <a:lnTo>
                  <a:pt x="9322" y="1984"/>
                </a:lnTo>
                <a:lnTo>
                  <a:pt x="9314" y="1987"/>
                </a:lnTo>
                <a:lnTo>
                  <a:pt x="9303" y="1989"/>
                </a:lnTo>
                <a:lnTo>
                  <a:pt x="9285" y="1991"/>
                </a:lnTo>
                <a:lnTo>
                  <a:pt x="9341" y="1947"/>
                </a:lnTo>
                <a:lnTo>
                  <a:pt x="9181" y="1886"/>
                </a:lnTo>
                <a:lnTo>
                  <a:pt x="9131" y="1944"/>
                </a:lnTo>
                <a:lnTo>
                  <a:pt x="9047" y="1945"/>
                </a:lnTo>
                <a:lnTo>
                  <a:pt x="9027" y="1994"/>
                </a:lnTo>
                <a:lnTo>
                  <a:pt x="9081" y="2018"/>
                </a:lnTo>
                <a:lnTo>
                  <a:pt x="9166" y="1966"/>
                </a:lnTo>
                <a:lnTo>
                  <a:pt x="9254" y="1979"/>
                </a:lnTo>
                <a:lnTo>
                  <a:pt x="9254" y="2085"/>
                </a:lnTo>
                <a:lnTo>
                  <a:pt x="9127" y="2077"/>
                </a:lnTo>
                <a:lnTo>
                  <a:pt x="9184" y="2050"/>
                </a:lnTo>
                <a:lnTo>
                  <a:pt x="9175" y="2036"/>
                </a:lnTo>
                <a:lnTo>
                  <a:pt x="9167" y="2027"/>
                </a:lnTo>
                <a:lnTo>
                  <a:pt x="9160" y="2020"/>
                </a:lnTo>
                <a:lnTo>
                  <a:pt x="9155" y="2015"/>
                </a:lnTo>
                <a:lnTo>
                  <a:pt x="9151" y="2013"/>
                </a:lnTo>
                <a:lnTo>
                  <a:pt x="9148" y="2013"/>
                </a:lnTo>
                <a:lnTo>
                  <a:pt x="9144" y="2015"/>
                </a:lnTo>
                <a:lnTo>
                  <a:pt x="9140" y="2019"/>
                </a:lnTo>
                <a:lnTo>
                  <a:pt x="9136" y="2022"/>
                </a:lnTo>
                <a:lnTo>
                  <a:pt x="9129" y="2026"/>
                </a:lnTo>
                <a:lnTo>
                  <a:pt x="9122" y="2031"/>
                </a:lnTo>
                <a:lnTo>
                  <a:pt x="9113" y="2035"/>
                </a:lnTo>
                <a:lnTo>
                  <a:pt x="9101" y="2039"/>
                </a:lnTo>
                <a:lnTo>
                  <a:pt x="9087" y="2042"/>
                </a:lnTo>
                <a:lnTo>
                  <a:pt x="9069" y="2044"/>
                </a:lnTo>
                <a:lnTo>
                  <a:pt x="9049" y="2044"/>
                </a:lnTo>
                <a:lnTo>
                  <a:pt x="8991" y="1963"/>
                </a:lnTo>
                <a:lnTo>
                  <a:pt x="9184" y="1873"/>
                </a:lnTo>
                <a:lnTo>
                  <a:pt x="9194" y="1815"/>
                </a:lnTo>
                <a:lnTo>
                  <a:pt x="9238" y="1886"/>
                </a:lnTo>
                <a:lnTo>
                  <a:pt x="9369" y="1916"/>
                </a:lnTo>
                <a:lnTo>
                  <a:pt x="9480" y="1800"/>
                </a:lnTo>
                <a:lnTo>
                  <a:pt x="9466" y="1785"/>
                </a:lnTo>
                <a:lnTo>
                  <a:pt x="9396" y="1785"/>
                </a:lnTo>
                <a:lnTo>
                  <a:pt x="9396" y="1820"/>
                </a:lnTo>
                <a:lnTo>
                  <a:pt x="9375" y="1809"/>
                </a:lnTo>
                <a:lnTo>
                  <a:pt x="9359" y="1797"/>
                </a:lnTo>
                <a:lnTo>
                  <a:pt x="9355" y="1792"/>
                </a:lnTo>
                <a:lnTo>
                  <a:pt x="9352" y="1788"/>
                </a:lnTo>
                <a:lnTo>
                  <a:pt x="9349" y="1784"/>
                </a:lnTo>
                <a:lnTo>
                  <a:pt x="9347" y="1779"/>
                </a:lnTo>
                <a:lnTo>
                  <a:pt x="9345" y="1773"/>
                </a:lnTo>
                <a:lnTo>
                  <a:pt x="9344" y="1767"/>
                </a:lnTo>
                <a:lnTo>
                  <a:pt x="9343" y="1758"/>
                </a:lnTo>
                <a:lnTo>
                  <a:pt x="9343" y="1750"/>
                </a:lnTo>
                <a:lnTo>
                  <a:pt x="9344" y="1677"/>
                </a:lnTo>
                <a:lnTo>
                  <a:pt x="9448" y="1715"/>
                </a:lnTo>
                <a:lnTo>
                  <a:pt x="9449" y="1648"/>
                </a:lnTo>
                <a:lnTo>
                  <a:pt x="9375" y="1659"/>
                </a:lnTo>
                <a:lnTo>
                  <a:pt x="9435" y="1605"/>
                </a:lnTo>
                <a:lnTo>
                  <a:pt x="9361" y="1543"/>
                </a:lnTo>
                <a:lnTo>
                  <a:pt x="9484" y="1539"/>
                </a:lnTo>
                <a:lnTo>
                  <a:pt x="9484" y="1575"/>
                </a:lnTo>
                <a:lnTo>
                  <a:pt x="9526" y="1572"/>
                </a:lnTo>
                <a:lnTo>
                  <a:pt x="9484" y="1379"/>
                </a:lnTo>
                <a:lnTo>
                  <a:pt x="9357" y="1395"/>
                </a:lnTo>
                <a:lnTo>
                  <a:pt x="9416" y="1344"/>
                </a:lnTo>
                <a:lnTo>
                  <a:pt x="9396" y="1273"/>
                </a:lnTo>
                <a:lnTo>
                  <a:pt x="9592" y="1310"/>
                </a:lnTo>
                <a:lnTo>
                  <a:pt x="9571" y="1205"/>
                </a:lnTo>
                <a:lnTo>
                  <a:pt x="9431" y="1205"/>
                </a:lnTo>
                <a:lnTo>
                  <a:pt x="9431" y="1133"/>
                </a:lnTo>
                <a:lnTo>
                  <a:pt x="9501" y="1152"/>
                </a:lnTo>
                <a:lnTo>
                  <a:pt x="9494" y="1142"/>
                </a:lnTo>
                <a:lnTo>
                  <a:pt x="9487" y="1134"/>
                </a:lnTo>
                <a:lnTo>
                  <a:pt x="9479" y="1125"/>
                </a:lnTo>
                <a:lnTo>
                  <a:pt x="9472" y="1119"/>
                </a:lnTo>
                <a:lnTo>
                  <a:pt x="9465" y="1113"/>
                </a:lnTo>
                <a:lnTo>
                  <a:pt x="9459" y="1109"/>
                </a:lnTo>
                <a:lnTo>
                  <a:pt x="9452" y="1105"/>
                </a:lnTo>
                <a:lnTo>
                  <a:pt x="9445" y="1103"/>
                </a:lnTo>
                <a:lnTo>
                  <a:pt x="9432" y="1099"/>
                </a:lnTo>
                <a:lnTo>
                  <a:pt x="9421" y="1097"/>
                </a:lnTo>
                <a:lnTo>
                  <a:pt x="9408" y="1095"/>
                </a:lnTo>
                <a:lnTo>
                  <a:pt x="9398" y="1095"/>
                </a:lnTo>
                <a:lnTo>
                  <a:pt x="9387" y="1095"/>
                </a:lnTo>
                <a:lnTo>
                  <a:pt x="9378" y="1094"/>
                </a:lnTo>
                <a:lnTo>
                  <a:pt x="9374" y="1093"/>
                </a:lnTo>
                <a:lnTo>
                  <a:pt x="9370" y="1091"/>
                </a:lnTo>
                <a:lnTo>
                  <a:pt x="9366" y="1089"/>
                </a:lnTo>
                <a:lnTo>
                  <a:pt x="9363" y="1086"/>
                </a:lnTo>
                <a:lnTo>
                  <a:pt x="9360" y="1082"/>
                </a:lnTo>
                <a:lnTo>
                  <a:pt x="9357" y="1078"/>
                </a:lnTo>
                <a:lnTo>
                  <a:pt x="9353" y="1072"/>
                </a:lnTo>
                <a:lnTo>
                  <a:pt x="9351" y="1066"/>
                </a:lnTo>
                <a:lnTo>
                  <a:pt x="9348" y="1057"/>
                </a:lnTo>
                <a:lnTo>
                  <a:pt x="9347" y="1049"/>
                </a:lnTo>
                <a:lnTo>
                  <a:pt x="9345" y="1039"/>
                </a:lnTo>
                <a:lnTo>
                  <a:pt x="9344" y="1026"/>
                </a:lnTo>
                <a:lnTo>
                  <a:pt x="9441" y="1060"/>
                </a:lnTo>
                <a:lnTo>
                  <a:pt x="9495" y="977"/>
                </a:lnTo>
                <a:lnTo>
                  <a:pt x="9501" y="871"/>
                </a:lnTo>
                <a:lnTo>
                  <a:pt x="9492" y="863"/>
                </a:lnTo>
                <a:lnTo>
                  <a:pt x="9480" y="855"/>
                </a:lnTo>
                <a:lnTo>
                  <a:pt x="9466" y="848"/>
                </a:lnTo>
                <a:lnTo>
                  <a:pt x="9450" y="840"/>
                </a:lnTo>
                <a:lnTo>
                  <a:pt x="9433" y="833"/>
                </a:lnTo>
                <a:lnTo>
                  <a:pt x="9414" y="826"/>
                </a:lnTo>
                <a:lnTo>
                  <a:pt x="9394" y="820"/>
                </a:lnTo>
                <a:lnTo>
                  <a:pt x="9371" y="815"/>
                </a:lnTo>
                <a:lnTo>
                  <a:pt x="9323" y="803"/>
                </a:lnTo>
                <a:lnTo>
                  <a:pt x="9271" y="793"/>
                </a:lnTo>
                <a:lnTo>
                  <a:pt x="9216" y="785"/>
                </a:lnTo>
                <a:lnTo>
                  <a:pt x="9159" y="777"/>
                </a:lnTo>
                <a:lnTo>
                  <a:pt x="9103" y="770"/>
                </a:lnTo>
                <a:lnTo>
                  <a:pt x="9046" y="765"/>
                </a:lnTo>
                <a:lnTo>
                  <a:pt x="8991" y="760"/>
                </a:lnTo>
                <a:lnTo>
                  <a:pt x="8938" y="756"/>
                </a:lnTo>
                <a:lnTo>
                  <a:pt x="8890" y="753"/>
                </a:lnTo>
                <a:lnTo>
                  <a:pt x="8847" y="751"/>
                </a:lnTo>
                <a:lnTo>
                  <a:pt x="8810" y="749"/>
                </a:lnTo>
                <a:lnTo>
                  <a:pt x="8780" y="748"/>
                </a:lnTo>
                <a:lnTo>
                  <a:pt x="8725" y="745"/>
                </a:lnTo>
                <a:lnTo>
                  <a:pt x="8673" y="742"/>
                </a:lnTo>
                <a:lnTo>
                  <a:pt x="8626" y="739"/>
                </a:lnTo>
                <a:lnTo>
                  <a:pt x="8581" y="737"/>
                </a:lnTo>
                <a:lnTo>
                  <a:pt x="8537" y="734"/>
                </a:lnTo>
                <a:lnTo>
                  <a:pt x="8491" y="732"/>
                </a:lnTo>
                <a:lnTo>
                  <a:pt x="8444" y="731"/>
                </a:lnTo>
                <a:lnTo>
                  <a:pt x="8393" y="730"/>
                </a:lnTo>
                <a:lnTo>
                  <a:pt x="8341" y="730"/>
                </a:lnTo>
                <a:lnTo>
                  <a:pt x="8284" y="731"/>
                </a:lnTo>
                <a:lnTo>
                  <a:pt x="8226" y="732"/>
                </a:lnTo>
                <a:lnTo>
                  <a:pt x="8169" y="734"/>
                </a:lnTo>
                <a:lnTo>
                  <a:pt x="8115" y="735"/>
                </a:lnTo>
                <a:lnTo>
                  <a:pt x="8069" y="736"/>
                </a:lnTo>
                <a:lnTo>
                  <a:pt x="8030" y="736"/>
                </a:lnTo>
                <a:lnTo>
                  <a:pt x="8002" y="734"/>
                </a:lnTo>
                <a:lnTo>
                  <a:pt x="7978" y="732"/>
                </a:lnTo>
                <a:lnTo>
                  <a:pt x="7949" y="732"/>
                </a:lnTo>
                <a:lnTo>
                  <a:pt x="7916" y="733"/>
                </a:lnTo>
                <a:lnTo>
                  <a:pt x="7877" y="734"/>
                </a:lnTo>
                <a:lnTo>
                  <a:pt x="7835" y="737"/>
                </a:lnTo>
                <a:lnTo>
                  <a:pt x="7787" y="740"/>
                </a:lnTo>
                <a:lnTo>
                  <a:pt x="7737" y="745"/>
                </a:lnTo>
                <a:lnTo>
                  <a:pt x="7683" y="751"/>
                </a:lnTo>
                <a:lnTo>
                  <a:pt x="7568" y="763"/>
                </a:lnTo>
                <a:lnTo>
                  <a:pt x="7445" y="777"/>
                </a:lnTo>
                <a:lnTo>
                  <a:pt x="7317" y="794"/>
                </a:lnTo>
                <a:lnTo>
                  <a:pt x="7187" y="813"/>
                </a:lnTo>
                <a:lnTo>
                  <a:pt x="7058" y="832"/>
                </a:lnTo>
                <a:lnTo>
                  <a:pt x="6934" y="853"/>
                </a:lnTo>
                <a:lnTo>
                  <a:pt x="6818" y="872"/>
                </a:lnTo>
                <a:lnTo>
                  <a:pt x="6712" y="893"/>
                </a:lnTo>
                <a:lnTo>
                  <a:pt x="6664" y="902"/>
                </a:lnTo>
                <a:lnTo>
                  <a:pt x="6620" y="912"/>
                </a:lnTo>
                <a:lnTo>
                  <a:pt x="6580" y="921"/>
                </a:lnTo>
                <a:lnTo>
                  <a:pt x="6545" y="929"/>
                </a:lnTo>
                <a:lnTo>
                  <a:pt x="6514" y="938"/>
                </a:lnTo>
                <a:lnTo>
                  <a:pt x="6489" y="946"/>
                </a:lnTo>
                <a:lnTo>
                  <a:pt x="6471" y="952"/>
                </a:lnTo>
                <a:lnTo>
                  <a:pt x="6457" y="959"/>
                </a:lnTo>
                <a:close/>
                <a:moveTo>
                  <a:pt x="4205" y="2207"/>
                </a:moveTo>
                <a:lnTo>
                  <a:pt x="4240" y="2238"/>
                </a:lnTo>
                <a:lnTo>
                  <a:pt x="4328" y="2243"/>
                </a:lnTo>
                <a:lnTo>
                  <a:pt x="4330" y="2229"/>
                </a:lnTo>
                <a:lnTo>
                  <a:pt x="4332" y="2217"/>
                </a:lnTo>
                <a:lnTo>
                  <a:pt x="4334" y="2206"/>
                </a:lnTo>
                <a:lnTo>
                  <a:pt x="4337" y="2197"/>
                </a:lnTo>
                <a:lnTo>
                  <a:pt x="4343" y="2182"/>
                </a:lnTo>
                <a:lnTo>
                  <a:pt x="4349" y="2169"/>
                </a:lnTo>
                <a:lnTo>
                  <a:pt x="4354" y="2159"/>
                </a:lnTo>
                <a:lnTo>
                  <a:pt x="4359" y="2148"/>
                </a:lnTo>
                <a:lnTo>
                  <a:pt x="4361" y="2141"/>
                </a:lnTo>
                <a:lnTo>
                  <a:pt x="4362" y="2135"/>
                </a:lnTo>
                <a:lnTo>
                  <a:pt x="4363" y="2128"/>
                </a:lnTo>
                <a:lnTo>
                  <a:pt x="4363" y="2120"/>
                </a:lnTo>
                <a:lnTo>
                  <a:pt x="4363" y="2109"/>
                </a:lnTo>
                <a:lnTo>
                  <a:pt x="4361" y="2099"/>
                </a:lnTo>
                <a:lnTo>
                  <a:pt x="4359" y="2091"/>
                </a:lnTo>
                <a:lnTo>
                  <a:pt x="4355" y="2083"/>
                </a:lnTo>
                <a:lnTo>
                  <a:pt x="4351" y="2076"/>
                </a:lnTo>
                <a:lnTo>
                  <a:pt x="4345" y="2071"/>
                </a:lnTo>
                <a:lnTo>
                  <a:pt x="4341" y="2069"/>
                </a:lnTo>
                <a:lnTo>
                  <a:pt x="4338" y="2068"/>
                </a:lnTo>
                <a:lnTo>
                  <a:pt x="4333" y="2067"/>
                </a:lnTo>
                <a:lnTo>
                  <a:pt x="4328" y="2067"/>
                </a:lnTo>
                <a:lnTo>
                  <a:pt x="4322" y="2068"/>
                </a:lnTo>
                <a:lnTo>
                  <a:pt x="4314" y="2072"/>
                </a:lnTo>
                <a:lnTo>
                  <a:pt x="4306" y="2077"/>
                </a:lnTo>
                <a:lnTo>
                  <a:pt x="4296" y="2086"/>
                </a:lnTo>
                <a:lnTo>
                  <a:pt x="4287" y="2094"/>
                </a:lnTo>
                <a:lnTo>
                  <a:pt x="4278" y="2104"/>
                </a:lnTo>
                <a:lnTo>
                  <a:pt x="4268" y="2116"/>
                </a:lnTo>
                <a:lnTo>
                  <a:pt x="4259" y="2127"/>
                </a:lnTo>
                <a:lnTo>
                  <a:pt x="4242" y="2152"/>
                </a:lnTo>
                <a:lnTo>
                  <a:pt x="4226" y="2174"/>
                </a:lnTo>
                <a:lnTo>
                  <a:pt x="4214" y="2194"/>
                </a:lnTo>
                <a:lnTo>
                  <a:pt x="4205" y="2207"/>
                </a:lnTo>
                <a:close/>
                <a:moveTo>
                  <a:pt x="3941" y="2120"/>
                </a:moveTo>
                <a:lnTo>
                  <a:pt x="3932" y="2160"/>
                </a:lnTo>
                <a:lnTo>
                  <a:pt x="3843" y="2228"/>
                </a:lnTo>
                <a:lnTo>
                  <a:pt x="3855" y="2246"/>
                </a:lnTo>
                <a:lnTo>
                  <a:pt x="4020" y="2181"/>
                </a:lnTo>
                <a:lnTo>
                  <a:pt x="3941" y="2278"/>
                </a:lnTo>
                <a:lnTo>
                  <a:pt x="3959" y="2278"/>
                </a:lnTo>
                <a:lnTo>
                  <a:pt x="3975" y="2276"/>
                </a:lnTo>
                <a:lnTo>
                  <a:pt x="3992" y="2274"/>
                </a:lnTo>
                <a:lnTo>
                  <a:pt x="4007" y="2270"/>
                </a:lnTo>
                <a:lnTo>
                  <a:pt x="4022" y="2267"/>
                </a:lnTo>
                <a:lnTo>
                  <a:pt x="4036" y="2263"/>
                </a:lnTo>
                <a:lnTo>
                  <a:pt x="4049" y="2258"/>
                </a:lnTo>
                <a:lnTo>
                  <a:pt x="4062" y="2253"/>
                </a:lnTo>
                <a:lnTo>
                  <a:pt x="4074" y="2247"/>
                </a:lnTo>
                <a:lnTo>
                  <a:pt x="4086" y="2241"/>
                </a:lnTo>
                <a:lnTo>
                  <a:pt x="4097" y="2233"/>
                </a:lnTo>
                <a:lnTo>
                  <a:pt x="4107" y="2226"/>
                </a:lnTo>
                <a:lnTo>
                  <a:pt x="4117" y="2218"/>
                </a:lnTo>
                <a:lnTo>
                  <a:pt x="4126" y="2209"/>
                </a:lnTo>
                <a:lnTo>
                  <a:pt x="4133" y="2199"/>
                </a:lnTo>
                <a:lnTo>
                  <a:pt x="4141" y="2190"/>
                </a:lnTo>
                <a:lnTo>
                  <a:pt x="4148" y="2180"/>
                </a:lnTo>
                <a:lnTo>
                  <a:pt x="4154" y="2168"/>
                </a:lnTo>
                <a:lnTo>
                  <a:pt x="4160" y="2158"/>
                </a:lnTo>
                <a:lnTo>
                  <a:pt x="4165" y="2146"/>
                </a:lnTo>
                <a:lnTo>
                  <a:pt x="4169" y="2134"/>
                </a:lnTo>
                <a:lnTo>
                  <a:pt x="4172" y="2122"/>
                </a:lnTo>
                <a:lnTo>
                  <a:pt x="4175" y="2108"/>
                </a:lnTo>
                <a:lnTo>
                  <a:pt x="4177" y="2096"/>
                </a:lnTo>
                <a:lnTo>
                  <a:pt x="4179" y="2083"/>
                </a:lnTo>
                <a:lnTo>
                  <a:pt x="4180" y="2068"/>
                </a:lnTo>
                <a:lnTo>
                  <a:pt x="4180" y="2054"/>
                </a:lnTo>
                <a:lnTo>
                  <a:pt x="4180" y="2039"/>
                </a:lnTo>
                <a:lnTo>
                  <a:pt x="4177" y="2025"/>
                </a:lnTo>
                <a:lnTo>
                  <a:pt x="4176" y="2010"/>
                </a:lnTo>
                <a:lnTo>
                  <a:pt x="4173" y="1995"/>
                </a:lnTo>
                <a:lnTo>
                  <a:pt x="4170" y="1979"/>
                </a:lnTo>
                <a:lnTo>
                  <a:pt x="4136" y="1960"/>
                </a:lnTo>
                <a:lnTo>
                  <a:pt x="4142" y="1981"/>
                </a:lnTo>
                <a:lnTo>
                  <a:pt x="4056" y="2011"/>
                </a:lnTo>
                <a:lnTo>
                  <a:pt x="3922" y="2086"/>
                </a:lnTo>
                <a:lnTo>
                  <a:pt x="3941" y="2120"/>
                </a:lnTo>
                <a:close/>
                <a:moveTo>
                  <a:pt x="4311" y="1909"/>
                </a:moveTo>
                <a:lnTo>
                  <a:pt x="4311" y="1962"/>
                </a:lnTo>
                <a:lnTo>
                  <a:pt x="4363" y="1962"/>
                </a:lnTo>
                <a:lnTo>
                  <a:pt x="4384" y="1962"/>
                </a:lnTo>
                <a:lnTo>
                  <a:pt x="4395" y="1962"/>
                </a:lnTo>
                <a:lnTo>
                  <a:pt x="4397" y="1962"/>
                </a:lnTo>
                <a:lnTo>
                  <a:pt x="4398" y="1962"/>
                </a:lnTo>
                <a:lnTo>
                  <a:pt x="4398" y="1962"/>
                </a:lnTo>
                <a:lnTo>
                  <a:pt x="4397" y="1963"/>
                </a:lnTo>
                <a:lnTo>
                  <a:pt x="4394" y="1965"/>
                </a:lnTo>
                <a:lnTo>
                  <a:pt x="4392" y="1968"/>
                </a:lnTo>
                <a:lnTo>
                  <a:pt x="4391" y="1970"/>
                </a:lnTo>
                <a:lnTo>
                  <a:pt x="4392" y="1972"/>
                </a:lnTo>
                <a:lnTo>
                  <a:pt x="4394" y="1975"/>
                </a:lnTo>
                <a:lnTo>
                  <a:pt x="4398" y="1979"/>
                </a:lnTo>
                <a:lnTo>
                  <a:pt x="4412" y="1969"/>
                </a:lnTo>
                <a:lnTo>
                  <a:pt x="4427" y="1958"/>
                </a:lnTo>
                <a:lnTo>
                  <a:pt x="4435" y="1952"/>
                </a:lnTo>
                <a:lnTo>
                  <a:pt x="4442" y="1948"/>
                </a:lnTo>
                <a:lnTo>
                  <a:pt x="4447" y="1945"/>
                </a:lnTo>
                <a:lnTo>
                  <a:pt x="4452" y="1944"/>
                </a:lnTo>
                <a:lnTo>
                  <a:pt x="4465" y="1944"/>
                </a:lnTo>
                <a:lnTo>
                  <a:pt x="4473" y="1945"/>
                </a:lnTo>
                <a:lnTo>
                  <a:pt x="4479" y="1946"/>
                </a:lnTo>
                <a:lnTo>
                  <a:pt x="4484" y="1948"/>
                </a:lnTo>
                <a:lnTo>
                  <a:pt x="4490" y="1951"/>
                </a:lnTo>
                <a:lnTo>
                  <a:pt x="4499" y="1955"/>
                </a:lnTo>
                <a:lnTo>
                  <a:pt x="4512" y="1959"/>
                </a:lnTo>
                <a:lnTo>
                  <a:pt x="4531" y="1964"/>
                </a:lnTo>
                <a:lnTo>
                  <a:pt x="4470" y="2221"/>
                </a:lnTo>
                <a:lnTo>
                  <a:pt x="4554" y="2222"/>
                </a:lnTo>
                <a:lnTo>
                  <a:pt x="4637" y="2135"/>
                </a:lnTo>
                <a:lnTo>
                  <a:pt x="4648" y="2198"/>
                </a:lnTo>
                <a:lnTo>
                  <a:pt x="4758" y="2155"/>
                </a:lnTo>
                <a:lnTo>
                  <a:pt x="4751" y="2136"/>
                </a:lnTo>
                <a:lnTo>
                  <a:pt x="4838" y="2155"/>
                </a:lnTo>
                <a:lnTo>
                  <a:pt x="4838" y="2120"/>
                </a:lnTo>
                <a:lnTo>
                  <a:pt x="4910" y="2120"/>
                </a:lnTo>
                <a:lnTo>
                  <a:pt x="4922" y="2120"/>
                </a:lnTo>
                <a:lnTo>
                  <a:pt x="4933" y="2119"/>
                </a:lnTo>
                <a:lnTo>
                  <a:pt x="4944" y="2117"/>
                </a:lnTo>
                <a:lnTo>
                  <a:pt x="4954" y="2115"/>
                </a:lnTo>
                <a:lnTo>
                  <a:pt x="4973" y="2109"/>
                </a:lnTo>
                <a:lnTo>
                  <a:pt x="4992" y="2103"/>
                </a:lnTo>
                <a:lnTo>
                  <a:pt x="5002" y="2100"/>
                </a:lnTo>
                <a:lnTo>
                  <a:pt x="5015" y="2098"/>
                </a:lnTo>
                <a:lnTo>
                  <a:pt x="5028" y="2096"/>
                </a:lnTo>
                <a:lnTo>
                  <a:pt x="5044" y="2094"/>
                </a:lnTo>
                <a:lnTo>
                  <a:pt x="5060" y="2092"/>
                </a:lnTo>
                <a:lnTo>
                  <a:pt x="5080" y="2092"/>
                </a:lnTo>
                <a:lnTo>
                  <a:pt x="5103" y="2092"/>
                </a:lnTo>
                <a:lnTo>
                  <a:pt x="5127" y="2093"/>
                </a:lnTo>
                <a:lnTo>
                  <a:pt x="5298" y="1921"/>
                </a:lnTo>
                <a:lnTo>
                  <a:pt x="5140" y="1871"/>
                </a:lnTo>
                <a:lnTo>
                  <a:pt x="5015" y="1873"/>
                </a:lnTo>
                <a:lnTo>
                  <a:pt x="4994" y="1885"/>
                </a:lnTo>
                <a:lnTo>
                  <a:pt x="4949" y="1916"/>
                </a:lnTo>
                <a:lnTo>
                  <a:pt x="4935" y="1926"/>
                </a:lnTo>
                <a:lnTo>
                  <a:pt x="4923" y="1935"/>
                </a:lnTo>
                <a:lnTo>
                  <a:pt x="4912" y="1944"/>
                </a:lnTo>
                <a:lnTo>
                  <a:pt x="4900" y="1955"/>
                </a:lnTo>
                <a:lnTo>
                  <a:pt x="4891" y="1964"/>
                </a:lnTo>
                <a:lnTo>
                  <a:pt x="4883" y="1973"/>
                </a:lnTo>
                <a:lnTo>
                  <a:pt x="4876" y="1982"/>
                </a:lnTo>
                <a:lnTo>
                  <a:pt x="4873" y="1991"/>
                </a:lnTo>
                <a:lnTo>
                  <a:pt x="4592" y="1960"/>
                </a:lnTo>
                <a:lnTo>
                  <a:pt x="4678" y="1898"/>
                </a:lnTo>
                <a:lnTo>
                  <a:pt x="4576" y="1859"/>
                </a:lnTo>
                <a:lnTo>
                  <a:pt x="4470" y="1892"/>
                </a:lnTo>
                <a:lnTo>
                  <a:pt x="4470" y="1860"/>
                </a:lnTo>
                <a:lnTo>
                  <a:pt x="4346" y="1855"/>
                </a:lnTo>
                <a:lnTo>
                  <a:pt x="4342" y="1856"/>
                </a:lnTo>
                <a:lnTo>
                  <a:pt x="4338" y="1857"/>
                </a:lnTo>
                <a:lnTo>
                  <a:pt x="4333" y="1859"/>
                </a:lnTo>
                <a:lnTo>
                  <a:pt x="4330" y="1861"/>
                </a:lnTo>
                <a:lnTo>
                  <a:pt x="4324" y="1866"/>
                </a:lnTo>
                <a:lnTo>
                  <a:pt x="4319" y="1872"/>
                </a:lnTo>
                <a:lnTo>
                  <a:pt x="4316" y="1879"/>
                </a:lnTo>
                <a:lnTo>
                  <a:pt x="4313" y="1888"/>
                </a:lnTo>
                <a:lnTo>
                  <a:pt x="4312" y="1898"/>
                </a:lnTo>
                <a:lnTo>
                  <a:pt x="4311" y="1909"/>
                </a:lnTo>
                <a:close/>
              </a:path>
            </a:pathLst>
          </a:custGeom>
          <a:solidFill>
            <a:srgbClr val="00A0E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sz="1600"/>
          </a:p>
        </p:txBody>
      </p:sp>
      <p:sp>
        <p:nvSpPr>
          <p:cNvPr id="1067" name="CaixaDeTexto 1066"/>
          <p:cNvSpPr txBox="1"/>
          <p:nvPr/>
        </p:nvSpPr>
        <p:spPr>
          <a:xfrm>
            <a:off x="1188842" y="4583230"/>
            <a:ext cx="1430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www.cria.pt</a:t>
            </a:r>
          </a:p>
        </p:txBody>
      </p:sp>
      <p:sp>
        <p:nvSpPr>
          <p:cNvPr id="1068" name="Rectângulo 1067"/>
          <p:cNvSpPr/>
          <p:nvPr/>
        </p:nvSpPr>
        <p:spPr>
          <a:xfrm>
            <a:off x="1171936" y="5004993"/>
            <a:ext cx="18517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facebook.com/</a:t>
            </a:r>
            <a:r>
              <a:rPr lang="pt-PT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criaualg</a:t>
            </a:r>
            <a:endParaRPr lang="pt-PT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9" name="Rectângulo 1068"/>
          <p:cNvSpPr/>
          <p:nvPr/>
        </p:nvSpPr>
        <p:spPr>
          <a:xfrm>
            <a:off x="1171935" y="5396940"/>
            <a:ext cx="16301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twitter.com/</a:t>
            </a:r>
            <a:r>
              <a:rPr lang="pt-PT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criaualg</a:t>
            </a:r>
            <a:endParaRPr lang="pt-PT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3" name="Rectângulo 112"/>
          <p:cNvSpPr/>
          <p:nvPr/>
        </p:nvSpPr>
        <p:spPr>
          <a:xfrm>
            <a:off x="1208720" y="5805592"/>
            <a:ext cx="8178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 </a:t>
            </a:r>
            <a:r>
              <a:rPr lang="pt-PT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ualg</a:t>
            </a:r>
            <a:endParaRPr lang="pt-PT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19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A727E-F06A-41EF-BB90-2C783648F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PATLIB Centres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CD061F3-449C-49DD-853E-26901BA57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112834"/>
            <a:ext cx="10972800" cy="5556525"/>
          </a:xfrm>
        </p:spPr>
        <p:txBody>
          <a:bodyPr/>
          <a:lstStyle/>
          <a:p>
            <a:r>
              <a:rPr lang="pt-PT" sz="2800" dirty="0"/>
              <a:t>O </a:t>
            </a:r>
            <a:r>
              <a:rPr lang="pt-PT" sz="2800" b="1" dirty="0"/>
              <a:t>Instituto Europeu de Patentes (EPO – European Patent Office)</a:t>
            </a:r>
            <a:r>
              <a:rPr lang="pt-PT" sz="2800" dirty="0"/>
              <a:t>, numa perspetiva internacional, congrega e estimula a promoção da Propriedade Industrial através da Rede </a:t>
            </a:r>
            <a:r>
              <a:rPr lang="pt-PT" sz="2800" dirty="0" err="1"/>
              <a:t>Patlib</a:t>
            </a:r>
            <a:r>
              <a:rPr lang="pt-PT" sz="2800" dirty="0"/>
              <a:t>, através de informações e definição de estratégia de PI; 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sz="2800" dirty="0"/>
          </a:p>
          <a:p>
            <a:endParaRPr lang="pt-PT" sz="2800" dirty="0"/>
          </a:p>
          <a:p>
            <a:endParaRPr lang="pt-PT" sz="2800" dirty="0"/>
          </a:p>
          <a:p>
            <a:r>
              <a:rPr lang="pt-PT" sz="2800" dirty="0">
                <a:hlinkClick r:id="rId2"/>
              </a:rPr>
              <a:t>https://www.epo.org/en/searching-for-patents/helpful-resources/patlib</a:t>
            </a:r>
            <a:endParaRPr lang="pt-PT" sz="2800" dirty="0"/>
          </a:p>
          <a:p>
            <a:endParaRPr lang="pt-PT" dirty="0"/>
          </a:p>
        </p:txBody>
      </p:sp>
      <p:sp>
        <p:nvSpPr>
          <p:cNvPr id="4" name="AutoShape 2" descr="Home">
            <a:extLst>
              <a:ext uri="{FF2B5EF4-FFF2-40B4-BE49-F238E27FC236}">
                <a16:creationId xmlns:a16="http://schemas.microsoft.com/office/drawing/2014/main" id="{330DEFB1-5775-4F47-B383-9226ED4831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52035C-E072-4A03-84D4-B9C1E8C4E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224" y="427036"/>
            <a:ext cx="609600" cy="6096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45F4DFE-06D0-41D3-9321-A9330BCDE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44" y="2492896"/>
            <a:ext cx="6587157" cy="370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70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2"/>
          <p:cNvSpPr>
            <a:spLocks noChangeArrowheads="1"/>
          </p:cNvSpPr>
          <p:nvPr/>
        </p:nvSpPr>
        <p:spPr bwMode="auto">
          <a:xfrm>
            <a:off x="2446868" y="1628775"/>
            <a:ext cx="5490633" cy="3975100"/>
          </a:xfrm>
          <a:prstGeom prst="ellipse">
            <a:avLst/>
          </a:prstGeom>
          <a:gradFill rotWithShape="1">
            <a:gsLst>
              <a:gs pos="0">
                <a:srgbClr val="D09A00">
                  <a:alpha val="71001"/>
                </a:srgbClr>
              </a:gs>
              <a:gs pos="100000">
                <a:srgbClr val="6047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3024718" y="2708275"/>
            <a:ext cx="2438488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PT" altLang="en-US" sz="3200" b="1">
                <a:solidFill>
                  <a:schemeClr val="bg1"/>
                </a:solidFill>
                <a:latin typeface="Verdana" pitchFamily="34" charset="0"/>
              </a:rPr>
              <a:t>Marcas</a:t>
            </a:r>
          </a:p>
          <a:p>
            <a:pPr eaLnBrk="1" hangingPunct="1"/>
            <a:r>
              <a:rPr lang="pt-PT" altLang="en-US" sz="3200" b="1">
                <a:solidFill>
                  <a:schemeClr val="bg1"/>
                </a:solidFill>
                <a:latin typeface="Verdana" pitchFamily="34" charset="0"/>
              </a:rPr>
              <a:t>     e </a:t>
            </a:r>
          </a:p>
          <a:p>
            <a:pPr eaLnBrk="1" hangingPunct="1"/>
            <a:r>
              <a:rPr lang="pt-PT" altLang="en-US" sz="3200" b="1">
                <a:solidFill>
                  <a:schemeClr val="bg1"/>
                </a:solidFill>
                <a:latin typeface="Verdana" pitchFamily="34" charset="0"/>
              </a:rPr>
              <a:t>Logótipos</a:t>
            </a:r>
          </a:p>
          <a:p>
            <a:pPr eaLnBrk="1" hangingPunct="1"/>
            <a:endParaRPr lang="pt-PT" altLang="en-US" sz="3200" b="1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10244" name="Oval 4"/>
          <p:cNvSpPr>
            <a:spLocks noChangeArrowheads="1"/>
          </p:cNvSpPr>
          <p:nvPr/>
        </p:nvSpPr>
        <p:spPr bwMode="auto">
          <a:xfrm>
            <a:off x="5903384" y="3068638"/>
            <a:ext cx="4104216" cy="2952750"/>
          </a:xfrm>
          <a:prstGeom prst="ellipse">
            <a:avLst/>
          </a:prstGeom>
          <a:gradFill rotWithShape="1">
            <a:gsLst>
              <a:gs pos="0">
                <a:srgbClr val="D09A00">
                  <a:alpha val="71001"/>
                </a:srgbClr>
              </a:gs>
              <a:gs pos="100000">
                <a:srgbClr val="6047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/>
        </p:nvSpPr>
        <p:spPr>
          <a:xfrm>
            <a:off x="0" y="1271589"/>
            <a:ext cx="711200" cy="244475"/>
          </a:xfrm>
          <a:prstGeom prst="rect">
            <a:avLst/>
          </a:prstGeom>
          <a:noFill/>
        </p:spPr>
        <p:txBody>
          <a:bodyPr anchor="ctr">
            <a:normAutofit fontScale="85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4C70CEAF-FF7F-4C41-B575-A4A3738C9683}" type="slidenum">
              <a:rPr lang="pt-PT" sz="1400" b="1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pt-PT" sz="1400" b="1">
              <a:solidFill>
                <a:srgbClr val="FFFFFF"/>
              </a:solidFill>
            </a:endParaRPr>
          </a:p>
        </p:txBody>
      </p:sp>
      <p:sp>
        <p:nvSpPr>
          <p:cNvPr id="10246" name="Slide Number Placeholder 6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E490078-6A1D-4690-9419-23A8C5B98770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8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896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77112" y="585789"/>
            <a:ext cx="7095067" cy="685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PT" sz="4000" b="1" dirty="0">
                <a:solidFill>
                  <a:srgbClr val="5E9627"/>
                </a:solidFill>
              </a:rPr>
              <a:t>As marcas e os OSDC</a:t>
            </a:r>
            <a:br>
              <a:rPr lang="pt-PT" sz="4000" b="1" dirty="0">
                <a:solidFill>
                  <a:srgbClr val="5E9627"/>
                </a:solidFill>
              </a:rPr>
            </a:br>
            <a:r>
              <a:rPr lang="pt-PT" sz="2200" b="1" dirty="0">
                <a:solidFill>
                  <a:srgbClr val="5E9627"/>
                </a:solidFill>
              </a:rPr>
              <a:t>A proteção dos Sinais Distintivos do Comércio </a:t>
            </a:r>
          </a:p>
        </p:txBody>
      </p:sp>
      <p:sp>
        <p:nvSpPr>
          <p:cNvPr id="30" name="Slide Number Placeholder 5"/>
          <p:cNvSpPr txBox="1">
            <a:spLocks noGrp="1"/>
          </p:cNvSpPr>
          <p:nvPr/>
        </p:nvSpPr>
        <p:spPr>
          <a:xfrm>
            <a:off x="0" y="1271589"/>
            <a:ext cx="711200" cy="244475"/>
          </a:xfrm>
          <a:prstGeom prst="rect">
            <a:avLst/>
          </a:prstGeom>
          <a:noFill/>
        </p:spPr>
        <p:txBody>
          <a:bodyPr anchor="ctr">
            <a:normAutofit fontScale="85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8AFE0274-00B3-4FB8-9791-3F59BA697A9A}" type="slidenum">
              <a:rPr lang="pt-PT" sz="1400" b="1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9</a:t>
            </a:fld>
            <a:endParaRPr lang="pt-PT" sz="1400" b="1">
              <a:solidFill>
                <a:srgbClr val="FFFFFF"/>
              </a:solidFill>
            </a:endParaRPr>
          </a:p>
        </p:txBody>
      </p:sp>
      <p:sp>
        <p:nvSpPr>
          <p:cNvPr id="31" name="Slide Number Placeholder 30"/>
          <p:cNvSpPr txBox="1">
            <a:spLocks noGrp="1"/>
          </p:cNvSpPr>
          <p:nvPr/>
        </p:nvSpPr>
        <p:spPr>
          <a:xfrm>
            <a:off x="0" y="1271589"/>
            <a:ext cx="711200" cy="244475"/>
          </a:xfrm>
          <a:prstGeom prst="rect">
            <a:avLst/>
          </a:prstGeom>
          <a:noFill/>
        </p:spPr>
        <p:txBody>
          <a:bodyPr anchor="ctr">
            <a:normAutofit fontScale="85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E6B9AC7-35D8-4FDA-BDD9-A59AD97FA6DD}" type="slidenum">
              <a:rPr lang="pt-PT" sz="1400" b="1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9</a:t>
            </a:fld>
            <a:endParaRPr lang="pt-PT" sz="1400" b="1">
              <a:solidFill>
                <a:srgbClr val="FFFFFF"/>
              </a:solidFill>
            </a:endParaRPr>
          </a:p>
        </p:txBody>
      </p:sp>
      <p:sp>
        <p:nvSpPr>
          <p:cNvPr id="11270" name="Slide Number Placeholder 25"/>
          <p:cNvSpPr txBox="1">
            <a:spLocks noGrp="1"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A771F5B8-6439-43A9-9FE3-4B45E0AEC7C9}" type="slidenum">
              <a:rPr lang="pt-PT" altLang="en-US" sz="1200">
                <a:solidFill>
                  <a:srgbClr val="5E9627"/>
                </a:solidFill>
                <a:latin typeface="Calibri" pitchFamily="34" charset="0"/>
              </a:rPr>
              <a:pPr algn="r" eaLnBrk="1" hangingPunct="1"/>
              <a:t>9</a:t>
            </a:fld>
            <a:endParaRPr lang="pt-PT" altLang="en-US" sz="1200">
              <a:solidFill>
                <a:srgbClr val="5E9627"/>
              </a:solidFill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8" y="1886825"/>
            <a:ext cx="6205537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0508456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Office Theme">
  <a:themeElements>
    <a:clrScheme name="Personalizado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F3F3F"/>
      </a:hlink>
      <a:folHlink>
        <a:srgbClr val="3F3F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2662</Words>
  <Application>Microsoft Office PowerPoint</Application>
  <PresentationFormat>Ecrã Panorâmico</PresentationFormat>
  <Paragraphs>605</Paragraphs>
  <Slides>62</Slides>
  <Notes>19</Notes>
  <HiddenSlides>0</HiddenSlides>
  <MMClips>0</MMClips>
  <ScaleCrop>false</ScaleCrop>
  <HeadingPairs>
    <vt:vector size="8" baseType="variant">
      <vt:variant>
        <vt:lpstr>Tipos de letra usados</vt:lpstr>
      </vt:variant>
      <vt:variant>
        <vt:i4>10</vt:i4>
      </vt:variant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dos diapositivos</vt:lpstr>
      </vt:variant>
      <vt:variant>
        <vt:i4>62</vt:i4>
      </vt:variant>
    </vt:vector>
  </HeadingPairs>
  <TitlesOfParts>
    <vt:vector size="74" baseType="lpstr">
      <vt:lpstr>Arial</vt:lpstr>
      <vt:lpstr>Arial Black</vt:lpstr>
      <vt:lpstr>Arial Narrow</vt:lpstr>
      <vt:lpstr>Calibri</vt:lpstr>
      <vt:lpstr>Lucida Sans Unicode</vt:lpstr>
      <vt:lpstr>MS Outlook</vt:lpstr>
      <vt:lpstr>Tahoma</vt:lpstr>
      <vt:lpstr>Times New Roman</vt:lpstr>
      <vt:lpstr>Verdana</vt:lpstr>
      <vt:lpstr>Wingdings</vt:lpstr>
      <vt:lpstr>Office Theme</vt:lpstr>
      <vt:lpstr>Clip</vt:lpstr>
      <vt:lpstr>Apresentação do PowerPoint</vt:lpstr>
      <vt:lpstr>Apresentação do PowerPoint</vt:lpstr>
      <vt:lpstr>O INPI – Instituto Nacional da Propriedade Industrial</vt:lpstr>
      <vt:lpstr>O que é o GAPI?</vt:lpstr>
      <vt:lpstr>Rede GAPI</vt:lpstr>
      <vt:lpstr>Apresentação do PowerPoint</vt:lpstr>
      <vt:lpstr>PATLIB Centres</vt:lpstr>
      <vt:lpstr>Apresentação do PowerPoint</vt:lpstr>
      <vt:lpstr>As marcas e os OSDC A proteção dos Sinais Distintivos do Comércio </vt:lpstr>
      <vt:lpstr>Apresentação do PowerPoint</vt:lpstr>
      <vt:lpstr>Marca</vt:lpstr>
      <vt:lpstr>Apresentação do PowerPoint</vt:lpstr>
      <vt:lpstr>Duração do Registo</vt:lpstr>
      <vt:lpstr>Indicação do Registo</vt:lpstr>
      <vt:lpstr>Âmbito Territorial</vt:lpstr>
      <vt:lpstr>Logótipo</vt:lpstr>
      <vt:lpstr>Logótipo</vt:lpstr>
      <vt:lpstr>Duração do Registo</vt:lpstr>
      <vt:lpstr>Indicação do Logótipo</vt:lpstr>
      <vt:lpstr>Apresentação do PowerPoint</vt:lpstr>
      <vt:lpstr>Apresentação do PowerPoint</vt:lpstr>
      <vt:lpstr>Desenhos ou Modelos</vt:lpstr>
      <vt:lpstr>Apresentação do PowerPoint</vt:lpstr>
      <vt:lpstr>Apresentação do PowerPoint</vt:lpstr>
      <vt:lpstr>Apresentação do PowerPoint</vt:lpstr>
      <vt:lpstr>Desenhos ou Modelos</vt:lpstr>
      <vt:lpstr>Duração do Registo</vt:lpstr>
      <vt:lpstr>Indicação do Registo</vt:lpstr>
      <vt:lpstr>Apresentação do PowerPoint</vt:lpstr>
      <vt:lpstr>Apresentação do PowerPoint</vt:lpstr>
      <vt:lpstr>Vantagens da Protecção</vt:lpstr>
      <vt:lpstr>Apresentação do PowerPoint</vt:lpstr>
      <vt:lpstr>Apresentação do PowerPoint</vt:lpstr>
      <vt:lpstr>O que é uma Invenção?</vt:lpstr>
      <vt:lpstr>Apresentação do PowerPoint</vt:lpstr>
      <vt:lpstr>O que é uma Patente?</vt:lpstr>
      <vt:lpstr>O que é uma Patente?</vt:lpstr>
      <vt:lpstr>O que é que pode ser objecto de patente?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Pesquisas ao Estado da Técnica  (alguns sites para efectuar pesquisas)</vt:lpstr>
      <vt:lpstr>Apresentação do PowerPoint</vt:lpstr>
      <vt:lpstr>Transferência de Conhecimento </vt:lpstr>
      <vt:lpstr>Transferência de Tecnologia</vt:lpstr>
      <vt:lpstr>Modelos de TT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CRIA</dc:creator>
  <cp:lastModifiedBy>Sofia Vairinho</cp:lastModifiedBy>
  <cp:revision>166</cp:revision>
  <cp:lastPrinted>2017-03-07T16:45:38Z</cp:lastPrinted>
  <dcterms:created xsi:type="dcterms:W3CDTF">2010-10-29T10:50:34Z</dcterms:created>
  <dcterms:modified xsi:type="dcterms:W3CDTF">2024-11-18T14:29:03Z</dcterms:modified>
</cp:coreProperties>
</file>